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3"/>
  </p:handoutMasterIdLst>
  <p:sldIdLst>
    <p:sldId id="256" r:id="rId2"/>
    <p:sldId id="257" r:id="rId3"/>
    <p:sldId id="258" r:id="rId4"/>
    <p:sldId id="260" r:id="rId5"/>
    <p:sldId id="261" r:id="rId6"/>
    <p:sldId id="262" r:id="rId7"/>
    <p:sldId id="263" r:id="rId8"/>
    <p:sldId id="264" r:id="rId9"/>
    <p:sldId id="265" r:id="rId10"/>
    <p:sldId id="267" r:id="rId11"/>
    <p:sldId id="268" r:id="rId12"/>
    <p:sldId id="269" r:id="rId13"/>
    <p:sldId id="271" r:id="rId14"/>
    <p:sldId id="272" r:id="rId15"/>
    <p:sldId id="273" r:id="rId16"/>
    <p:sldId id="274" r:id="rId17"/>
    <p:sldId id="275" r:id="rId18"/>
    <p:sldId id="276" r:id="rId19"/>
    <p:sldId id="277" r:id="rId20"/>
    <p:sldId id="280" r:id="rId21"/>
    <p:sldId id="279" r:id="rId22"/>
    <p:sldId id="278" r:id="rId23"/>
    <p:sldId id="281" r:id="rId24"/>
    <p:sldId id="282" r:id="rId25"/>
    <p:sldId id="283" r:id="rId26"/>
    <p:sldId id="284" r:id="rId27"/>
    <p:sldId id="285" r:id="rId28"/>
    <p:sldId id="304" r:id="rId29"/>
    <p:sldId id="305" r:id="rId30"/>
    <p:sldId id="306" r:id="rId31"/>
    <p:sldId id="307" r:id="rId32"/>
    <p:sldId id="308" r:id="rId33"/>
    <p:sldId id="309" r:id="rId34"/>
    <p:sldId id="311" r:id="rId35"/>
    <p:sldId id="315" r:id="rId36"/>
    <p:sldId id="316" r:id="rId37"/>
    <p:sldId id="317" r:id="rId38"/>
    <p:sldId id="319" r:id="rId39"/>
    <p:sldId id="318" r:id="rId40"/>
    <p:sldId id="320" r:id="rId41"/>
    <p:sldId id="321" r:id="rId42"/>
    <p:sldId id="322" r:id="rId43"/>
    <p:sldId id="323" r:id="rId44"/>
    <p:sldId id="324" r:id="rId45"/>
    <p:sldId id="326" r:id="rId46"/>
    <p:sldId id="325" r:id="rId47"/>
    <p:sldId id="327" r:id="rId48"/>
    <p:sldId id="328" r:id="rId49"/>
    <p:sldId id="329" r:id="rId50"/>
    <p:sldId id="332" r:id="rId51"/>
    <p:sldId id="330" r:id="rId52"/>
    <p:sldId id="333" r:id="rId53"/>
    <p:sldId id="331"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7" r:id="rId77"/>
    <p:sldId id="360" r:id="rId78"/>
    <p:sldId id="363" r:id="rId79"/>
    <p:sldId id="362" r:id="rId80"/>
    <p:sldId id="359" r:id="rId81"/>
    <p:sldId id="370" r:id="rId82"/>
    <p:sldId id="371" r:id="rId83"/>
    <p:sldId id="372" r:id="rId84"/>
    <p:sldId id="356" r:id="rId85"/>
    <p:sldId id="365" r:id="rId86"/>
    <p:sldId id="366" r:id="rId87"/>
    <p:sldId id="367" r:id="rId88"/>
    <p:sldId id="368" r:id="rId89"/>
    <p:sldId id="295" r:id="rId90"/>
    <p:sldId id="296" r:id="rId91"/>
    <p:sldId id="300" r:id="rId92"/>
    <p:sldId id="301" r:id="rId93"/>
    <p:sldId id="302" r:id="rId94"/>
    <p:sldId id="303" r:id="rId95"/>
    <p:sldId id="310" r:id="rId96"/>
    <p:sldId id="312" r:id="rId97"/>
    <p:sldId id="313" r:id="rId98"/>
    <p:sldId id="314" r:id="rId99"/>
    <p:sldId id="298" r:id="rId100"/>
    <p:sldId id="361" r:id="rId101"/>
    <p:sldId id="364" r:id="rId10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9E"/>
    <a:srgbClr val="CC00CC"/>
    <a:srgbClr val="760076"/>
    <a:srgbClr val="FB5D05"/>
    <a:srgbClr val="FF00FF"/>
    <a:srgbClr val="FF7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8D1D360-E487-4FC7-963E-F5098880E743}" type="datetimeFigureOut">
              <a:rPr lang="fr-FR" smtClean="0"/>
              <a:t>28/08/2017</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5D1E29-51A0-4621-8F80-DC1072D5EC3D}" type="slidenum">
              <a:rPr lang="fr-FR" smtClean="0"/>
              <a:t>‹N°›</a:t>
            </a:fld>
            <a:endParaRPr lang="fr-FR"/>
          </a:p>
        </p:txBody>
      </p:sp>
    </p:spTree>
    <p:extLst>
      <p:ext uri="{BB962C8B-B14F-4D97-AF65-F5344CB8AC3E}">
        <p14:creationId xmlns:p14="http://schemas.microsoft.com/office/powerpoint/2010/main" val="3880717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41F5D06-E275-4D9E-B0F7-1F4338A0CFCC}"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255615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41F5D06-E275-4D9E-B0F7-1F4338A0CFCC}" type="datetimeFigureOut">
              <a:rPr lang="fr-FR" smtClean="0"/>
              <a:t>28/08/2017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31374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41F5D06-E275-4D9E-B0F7-1F4338A0CFCC}" type="datetimeFigureOut">
              <a:rPr lang="fr-FR" smtClean="0"/>
              <a:t>28/08/2017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61341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F5D06-E275-4D9E-B0F7-1F4338A0CFCC}"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292443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F5D06-E275-4D9E-B0F7-1F4338A0CFCC}"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13944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F5D06-E275-4D9E-B0F7-1F4338A0CFCC}"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2314681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41F5D06-E275-4D9E-B0F7-1F4338A0CFCC}" type="datetimeFigureOut">
              <a:rPr lang="fr-FR" smtClean="0"/>
              <a:t>28/08/2017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377088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41F5D06-E275-4D9E-B0F7-1F4338A0CFCC}" type="datetimeFigureOut">
              <a:rPr lang="fr-FR" smtClean="0"/>
              <a:t>28/08/2017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271343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1F5D06-E275-4D9E-B0F7-1F4338A0CFCC}" type="datetimeFigureOut">
              <a:rPr lang="fr-FR" smtClean="0"/>
              <a:t>28/08/2017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252460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41F5D06-E275-4D9E-B0F7-1F4338A0CFCC}" type="datetimeFigureOut">
              <a:rPr lang="fr-FR" smtClean="0"/>
              <a:t>28/08/2017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49999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2"/>
      </p:bgRef>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1F5D06-E275-4D9E-B0F7-1F4338A0CFCC}" type="datetimeFigureOut">
              <a:rPr lang="fr-FR" smtClean="0"/>
              <a:t>28/08/2017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66CEDFA-CF40-470D-BD63-9B8F61DB73C8}" type="slidenum">
              <a:rPr lang="fr-FR" smtClean="0"/>
              <a:t>‹N°›</a:t>
            </a:fld>
            <a:endParaRPr lang="fr-FR"/>
          </a:p>
        </p:txBody>
      </p:sp>
      <p:sp>
        <p:nvSpPr>
          <p:cNvPr id="5" name="Rectangle 4"/>
          <p:cNvSpPr/>
          <p:nvPr userDrawn="1">
            <p:custDataLst>
              <p:tags r:id="rId1"/>
            </p:custDataLst>
          </p:nvPr>
        </p:nvSpPr>
        <p:spPr>
          <a:xfrm>
            <a:off x="118200" y="1188818"/>
            <a:ext cx="11955600" cy="541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Tree>
    <p:extLst>
      <p:ext uri="{BB962C8B-B14F-4D97-AF65-F5344CB8AC3E}">
        <p14:creationId xmlns:p14="http://schemas.microsoft.com/office/powerpoint/2010/main" val="252946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Vide">
    <p:bg>
      <p:bgRef idx="1001">
        <a:schemeClr val="bg2"/>
      </p:bgRef>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1F5D06-E275-4D9E-B0F7-1F4338A0CFCC}" type="datetimeFigureOut">
              <a:rPr lang="fr-FR" smtClean="0"/>
              <a:t>28/08/2017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66CEDFA-CF40-470D-BD63-9B8F61DB73C8}" type="slidenum">
              <a:rPr lang="fr-FR" smtClean="0"/>
              <a:t>‹N°›</a:t>
            </a:fld>
            <a:endParaRPr lang="fr-FR"/>
          </a:p>
        </p:txBody>
      </p:sp>
      <p:sp>
        <p:nvSpPr>
          <p:cNvPr id="5" name="Rectangle 4"/>
          <p:cNvSpPr/>
          <p:nvPr userDrawn="1">
            <p:custDataLst>
              <p:tags r:id="rId1"/>
            </p:custDataLst>
          </p:nvPr>
        </p:nvSpPr>
        <p:spPr>
          <a:xfrm>
            <a:off x="118200" y="1188818"/>
            <a:ext cx="11955600" cy="541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Tree>
    <p:extLst>
      <p:ext uri="{BB962C8B-B14F-4D97-AF65-F5344CB8AC3E}">
        <p14:creationId xmlns:p14="http://schemas.microsoft.com/office/powerpoint/2010/main" val="420381577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41F5D06-E275-4D9E-B0F7-1F4338A0CFCC}" type="datetimeFigureOut">
              <a:rPr lang="fr-FR" smtClean="0"/>
              <a:t>28/08/2017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66CEDFA-CF40-470D-BD63-9B8F61DB73C8}" type="slidenum">
              <a:rPr lang="fr-FR" smtClean="0"/>
              <a:t>‹N°›</a:t>
            </a:fld>
            <a:endParaRPr lang="fr-FR"/>
          </a:p>
        </p:txBody>
      </p:sp>
    </p:spTree>
    <p:extLst>
      <p:ext uri="{BB962C8B-B14F-4D97-AF65-F5344CB8AC3E}">
        <p14:creationId xmlns:p14="http://schemas.microsoft.com/office/powerpoint/2010/main" val="220410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5D06-E275-4D9E-B0F7-1F4338A0CFCC}" type="datetimeFigureOut">
              <a:rPr lang="fr-FR" smtClean="0"/>
              <a:t>28/08/2017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CEDFA-CF40-470D-BD63-9B8F61DB73C8}" type="slidenum">
              <a:rPr lang="fr-FR" smtClean="0"/>
              <a:t>‹N°›</a:t>
            </a:fld>
            <a:endParaRPr lang="fr-FR"/>
          </a:p>
        </p:txBody>
      </p:sp>
    </p:spTree>
    <p:extLst>
      <p:ext uri="{BB962C8B-B14F-4D97-AF65-F5344CB8AC3E}">
        <p14:creationId xmlns:p14="http://schemas.microsoft.com/office/powerpoint/2010/main" val="3658502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slide" Target="slide12.xml"/><Relationship Id="rId26" Type="http://schemas.openxmlformats.org/officeDocument/2006/relationships/slide" Target="slide9.xml"/><Relationship Id="rId3" Type="http://schemas.openxmlformats.org/officeDocument/2006/relationships/tags" Target="../tags/tag86.xml"/><Relationship Id="rId21" Type="http://schemas.openxmlformats.org/officeDocument/2006/relationships/slide" Target="slide14.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slide" Target="slide11.xml"/><Relationship Id="rId25" Type="http://schemas.openxmlformats.org/officeDocument/2006/relationships/slide" Target="slide2.xml"/><Relationship Id="rId2" Type="http://schemas.openxmlformats.org/officeDocument/2006/relationships/tags" Target="../tags/tag85.xml"/><Relationship Id="rId16" Type="http://schemas.openxmlformats.org/officeDocument/2006/relationships/image" Target="../media/image2.JPG"/><Relationship Id="rId20" Type="http://schemas.openxmlformats.org/officeDocument/2006/relationships/slide" Target="slide13.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24" Type="http://schemas.openxmlformats.org/officeDocument/2006/relationships/slide" Target="slide17.xml"/><Relationship Id="rId5" Type="http://schemas.openxmlformats.org/officeDocument/2006/relationships/tags" Target="../tags/tag88.xml"/><Relationship Id="rId15" Type="http://schemas.openxmlformats.org/officeDocument/2006/relationships/slideLayout" Target="../slideLayouts/slideLayout2.xml"/><Relationship Id="rId23" Type="http://schemas.openxmlformats.org/officeDocument/2006/relationships/slide" Target="slide18.xml"/><Relationship Id="rId10" Type="http://schemas.openxmlformats.org/officeDocument/2006/relationships/tags" Target="../tags/tag93.xml"/><Relationship Id="rId19" Type="http://schemas.openxmlformats.org/officeDocument/2006/relationships/slide" Target="slide15.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 Id="rId22" Type="http://schemas.openxmlformats.org/officeDocument/2006/relationships/slide" Target="slide16.xml"/></Relationships>
</file>

<file path=ppt/slides/_rels/slide100.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slide" Target="slide77.xml"/><Relationship Id="rId3" Type="http://schemas.openxmlformats.org/officeDocument/2006/relationships/tags" Target="../tags/tag831.xml"/><Relationship Id="rId7" Type="http://schemas.openxmlformats.org/officeDocument/2006/relationships/slideLayout" Target="../slideLayouts/slideLayout7.xml"/><Relationship Id="rId12" Type="http://schemas.openxmlformats.org/officeDocument/2006/relationships/slide" Target="slide2.xml"/><Relationship Id="rId2" Type="http://schemas.openxmlformats.org/officeDocument/2006/relationships/tags" Target="../tags/tag830.xml"/><Relationship Id="rId1" Type="http://schemas.openxmlformats.org/officeDocument/2006/relationships/tags" Target="../tags/tag829.xml"/><Relationship Id="rId6" Type="http://schemas.openxmlformats.org/officeDocument/2006/relationships/tags" Target="../tags/tag834.xml"/><Relationship Id="rId11" Type="http://schemas.openxmlformats.org/officeDocument/2006/relationships/hyperlink" Target="https://www.service-public.fr/particuliers/vosdroits/F13132" TargetMode="External"/><Relationship Id="rId5" Type="http://schemas.openxmlformats.org/officeDocument/2006/relationships/tags" Target="../tags/tag833.xml"/><Relationship Id="rId10" Type="http://schemas.openxmlformats.org/officeDocument/2006/relationships/hyperlink" Target="https://www.service-public.fr/particuliers/vosdroits/F12006" TargetMode="External"/><Relationship Id="rId4" Type="http://schemas.openxmlformats.org/officeDocument/2006/relationships/tags" Target="../tags/tag832.xml"/><Relationship Id="rId9" Type="http://schemas.openxmlformats.org/officeDocument/2006/relationships/hyperlink" Target="http://www.legifrance.gouv.fr/eli/loi/2015/12/29/FCPX1519907L/jo/texte" TargetMode="External"/></Relationships>
</file>

<file path=ppt/slides/_rels/slide10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837.xml"/><Relationship Id="rId7" Type="http://schemas.openxmlformats.org/officeDocument/2006/relationships/slideLayout" Target="../slideLayouts/slideLayout7.xml"/><Relationship Id="rId2" Type="http://schemas.openxmlformats.org/officeDocument/2006/relationships/tags" Target="../tags/tag836.xml"/><Relationship Id="rId1" Type="http://schemas.openxmlformats.org/officeDocument/2006/relationships/tags" Target="../tags/tag835.xml"/><Relationship Id="rId6" Type="http://schemas.openxmlformats.org/officeDocument/2006/relationships/tags" Target="../tags/tag840.xml"/><Relationship Id="rId5" Type="http://schemas.openxmlformats.org/officeDocument/2006/relationships/tags" Target="../tags/tag839.xml"/><Relationship Id="rId10" Type="http://schemas.openxmlformats.org/officeDocument/2006/relationships/slide" Target="slide77.xml"/><Relationship Id="rId4" Type="http://schemas.openxmlformats.org/officeDocument/2006/relationships/tags" Target="../tags/tag838.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slide" Target="slide89.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2.JPG"/><Relationship Id="rId2" Type="http://schemas.openxmlformats.org/officeDocument/2006/relationships/tags" Target="../tags/tag99.xml"/><Relationship Id="rId16" Type="http://schemas.openxmlformats.org/officeDocument/2006/relationships/slide" Target="slide10.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2.xml"/><Relationship Id="rId5" Type="http://schemas.openxmlformats.org/officeDocument/2006/relationships/tags" Target="../tags/tag102.xml"/><Relationship Id="rId15" Type="http://schemas.openxmlformats.org/officeDocument/2006/relationships/slide" Target="slide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hyperlink" Target="https://www.service-public.fr/particuliers/vosdroits/F16947" TargetMode="Externa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slide" Target="slide10.xml"/><Relationship Id="rId5" Type="http://schemas.openxmlformats.org/officeDocument/2006/relationships/tags" Target="../tags/tag112.xml"/><Relationship Id="rId10" Type="http://schemas.openxmlformats.org/officeDocument/2006/relationships/slide" Target="slide2.xml"/><Relationship Id="rId4" Type="http://schemas.openxmlformats.org/officeDocument/2006/relationships/tags" Target="../tags/tag111.xml"/><Relationship Id="rId9"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slide" Target="slide10.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slide" Target="slide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slide" Target="slide90.xml"/><Relationship Id="rId5" Type="http://schemas.openxmlformats.org/officeDocument/2006/relationships/tags" Target="../tags/tag119.xml"/><Relationship Id="rId10" Type="http://schemas.openxmlformats.org/officeDocument/2006/relationships/slide" Target="slide91.xml"/><Relationship Id="rId4" Type="http://schemas.openxmlformats.org/officeDocument/2006/relationships/tags" Target="../tags/tag118.xml"/><Relationship Id="rId9"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slide" Target="slide10.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slide" Target="slide2.xml"/><Relationship Id="rId5" Type="http://schemas.openxmlformats.org/officeDocument/2006/relationships/tags" Target="../tags/tag126.xml"/><Relationship Id="rId10" Type="http://schemas.openxmlformats.org/officeDocument/2006/relationships/image" Target="../media/image2.JPG"/><Relationship Id="rId4" Type="http://schemas.openxmlformats.org/officeDocument/2006/relationships/tags" Target="../tags/tag125.xml"/><Relationship Id="rId9"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hyperlink" Target="https://www.service-public.fr/particuliers/vosdroits/F12903" TargetMode="Externa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hyperlink" Target="https://www.service-public.fr/particuliers/vosdroits/F12911" TargetMode="External"/><Relationship Id="rId2" Type="http://schemas.openxmlformats.org/officeDocument/2006/relationships/tags" Target="../tags/tag131.xml"/><Relationship Id="rId16" Type="http://schemas.openxmlformats.org/officeDocument/2006/relationships/slide" Target="slide10.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2.JPG"/><Relationship Id="rId5" Type="http://schemas.openxmlformats.org/officeDocument/2006/relationships/tags" Target="../tags/tag134.xml"/><Relationship Id="rId15" Type="http://schemas.openxmlformats.org/officeDocument/2006/relationships/slide" Target="slide2.xml"/><Relationship Id="rId10" Type="http://schemas.openxmlformats.org/officeDocument/2006/relationships/slideLayout" Target="../slideLayouts/slideLayout7.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hyperlink" Target="https://www.service-public.fr/particuliers/glossaire/R19321" TargetMode="External"/></Relationships>
</file>

<file path=ppt/slides/_rels/slide16.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slide" Target="slide10.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slide" Target="slide2.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2.JPG"/><Relationship Id="rId5" Type="http://schemas.openxmlformats.org/officeDocument/2006/relationships/tags" Target="../tags/tag143.xml"/><Relationship Id="rId10" Type="http://schemas.openxmlformats.org/officeDocument/2006/relationships/slideLayout" Target="../slideLayouts/slideLayout7.xml"/><Relationship Id="rId4" Type="http://schemas.openxmlformats.org/officeDocument/2006/relationships/tags" Target="../tags/tag142.xml"/><Relationship Id="rId9" Type="http://schemas.openxmlformats.org/officeDocument/2006/relationships/tags" Target="../tags/tag147.xml"/></Relationships>
</file>

<file path=ppt/slides/_rels/slide17.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image" Target="../media/image2.JPG"/><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slideLayout" Target="../slideLayouts/slideLayout7.xml"/><Relationship Id="rId2" Type="http://schemas.openxmlformats.org/officeDocument/2006/relationships/tags" Target="../tags/tag149.xml"/><Relationship Id="rId16" Type="http://schemas.openxmlformats.org/officeDocument/2006/relationships/slide" Target="slide10.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slide" Target="slide2.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slide" Target="slide92.xml"/></Relationships>
</file>

<file path=ppt/slides/_rels/slide18.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hyperlink" Target="https://www.service-public.fr/particuliers/vosdroits/N20360" TargetMode="Externa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slide" Target="slide10.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image" Target="../media/image2.JPG"/><Relationship Id="rId5" Type="http://schemas.openxmlformats.org/officeDocument/2006/relationships/tags" Target="../tags/tag163.xml"/><Relationship Id="rId15" Type="http://schemas.openxmlformats.org/officeDocument/2006/relationships/slide" Target="slide2.xml"/><Relationship Id="rId10" Type="http://schemas.openxmlformats.org/officeDocument/2006/relationships/slideLayout" Target="../slideLayouts/slideLayout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hyperlink" Target="https://www.service-public.fr/particuliers/vosdroits/F2006" TargetMode="External"/></Relationships>
</file>

<file path=ppt/slides/_rels/slide19.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slide" Target="slide30.xml"/><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slide" Target="slide20.xml"/><Relationship Id="rId2" Type="http://schemas.openxmlformats.org/officeDocument/2006/relationships/tags" Target="../tags/tag169.xml"/><Relationship Id="rId16" Type="http://schemas.openxmlformats.org/officeDocument/2006/relationships/slide" Target="slide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2.JPG"/><Relationship Id="rId5" Type="http://schemas.openxmlformats.org/officeDocument/2006/relationships/tags" Target="../tags/tag172.xml"/><Relationship Id="rId15" Type="http://schemas.openxmlformats.org/officeDocument/2006/relationships/slide" Target="slide2.xml"/><Relationship Id="rId10" Type="http://schemas.openxmlformats.org/officeDocument/2006/relationships/slideLayout" Target="../slideLayouts/slideLayout7.xml"/><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slide" Target="slide35.xml"/></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slide" Target="slide75.xml"/><Relationship Id="rId3" Type="http://schemas.openxmlformats.org/officeDocument/2006/relationships/tags" Target="../tags/tag12.xml"/><Relationship Id="rId21" Type="http://schemas.openxmlformats.org/officeDocument/2006/relationships/slide" Target="slide49.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slide" Target="slide9.xml"/><Relationship Id="rId2" Type="http://schemas.openxmlformats.org/officeDocument/2006/relationships/tags" Target="../tags/tag11.xml"/><Relationship Id="rId16" Type="http://schemas.openxmlformats.org/officeDocument/2006/relationships/slide" Target="slide3.xml"/><Relationship Id="rId20" Type="http://schemas.openxmlformats.org/officeDocument/2006/relationships/slide" Target="slide84.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image" Target="../media/image2.JPG"/><Relationship Id="rId10" Type="http://schemas.openxmlformats.org/officeDocument/2006/relationships/tags" Target="../tags/tag19.xml"/><Relationship Id="rId19" Type="http://schemas.openxmlformats.org/officeDocument/2006/relationships/slide" Target="slide66.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2.xml"/><Relationship Id="rId22" Type="http://schemas.openxmlformats.org/officeDocument/2006/relationships/slide" Target="slide85.xml"/></Relationships>
</file>

<file path=ppt/slides/_rels/slide20.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slide" Target="slide21.xml"/><Relationship Id="rId26" Type="http://schemas.openxmlformats.org/officeDocument/2006/relationships/slide" Target="slide29.xml"/><Relationship Id="rId3" Type="http://schemas.openxmlformats.org/officeDocument/2006/relationships/tags" Target="../tags/tag179.xml"/><Relationship Id="rId21" Type="http://schemas.openxmlformats.org/officeDocument/2006/relationships/slide" Target="slide23.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image" Target="../media/image2.JPG"/><Relationship Id="rId25" Type="http://schemas.openxmlformats.org/officeDocument/2006/relationships/slide" Target="slide28.xml"/><Relationship Id="rId2" Type="http://schemas.openxmlformats.org/officeDocument/2006/relationships/tags" Target="../tags/tag178.xml"/><Relationship Id="rId16" Type="http://schemas.openxmlformats.org/officeDocument/2006/relationships/slideLayout" Target="../slideLayouts/slideLayout7.xml"/><Relationship Id="rId20" Type="http://schemas.openxmlformats.org/officeDocument/2006/relationships/slide" Target="slide26.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slide" Target="slide27.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slide" Target="slide25.xml"/><Relationship Id="rId28" Type="http://schemas.openxmlformats.org/officeDocument/2006/relationships/slide" Target="slide19.xml"/><Relationship Id="rId10" Type="http://schemas.openxmlformats.org/officeDocument/2006/relationships/tags" Target="../tags/tag186.xml"/><Relationship Id="rId19" Type="http://schemas.openxmlformats.org/officeDocument/2006/relationships/slide" Target="slide22.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slide" Target="slide24.xml"/><Relationship Id="rId27"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slide" Target="slide20.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slide" Target="slide2.xml"/><Relationship Id="rId5" Type="http://schemas.openxmlformats.org/officeDocument/2006/relationships/tags" Target="../tags/tag196.xml"/><Relationship Id="rId10" Type="http://schemas.openxmlformats.org/officeDocument/2006/relationships/image" Target="../media/image2.JPG"/><Relationship Id="rId4" Type="http://schemas.openxmlformats.org/officeDocument/2006/relationships/tags" Target="../tags/tag195.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slide" Target="slide20.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slide" Target="slide2.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image" Target="../media/image2.JPG"/><Relationship Id="rId5" Type="http://schemas.openxmlformats.org/officeDocument/2006/relationships/tags" Target="../tags/tag203.xml"/><Relationship Id="rId10" Type="http://schemas.openxmlformats.org/officeDocument/2006/relationships/image" Target="../media/image5.png"/><Relationship Id="rId4" Type="http://schemas.openxmlformats.org/officeDocument/2006/relationships/tags" Target="../tags/tag202.xml"/><Relationship Id="rId9"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slide" Target="slide2.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slide" Target="slide9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2.JPG"/><Relationship Id="rId5" Type="http://schemas.openxmlformats.org/officeDocument/2006/relationships/tags" Target="../tags/tag211.xml"/><Relationship Id="rId10" Type="http://schemas.openxmlformats.org/officeDocument/2006/relationships/image" Target="../media/image5.png"/><Relationship Id="rId4" Type="http://schemas.openxmlformats.org/officeDocument/2006/relationships/tags" Target="../tags/tag210.xml"/><Relationship Id="rId9" Type="http://schemas.openxmlformats.org/officeDocument/2006/relationships/slideLayout" Target="../slideLayouts/slideLayout7.xml"/><Relationship Id="rId14" Type="http://schemas.openxmlformats.org/officeDocument/2006/relationships/slide" Target="slide20.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slide" Target="slide20.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slide" Target="slide2.xml"/><Relationship Id="rId5" Type="http://schemas.openxmlformats.org/officeDocument/2006/relationships/tags" Target="../tags/tag219.xml"/><Relationship Id="rId10" Type="http://schemas.openxmlformats.org/officeDocument/2006/relationships/image" Target="../media/image2.JPG"/><Relationship Id="rId4" Type="http://schemas.openxmlformats.org/officeDocument/2006/relationships/tags" Target="../tags/tag218.xm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slide" Target="slide2.xm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slide" Target="slide9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image" Target="../media/image2.JPG"/><Relationship Id="rId5" Type="http://schemas.openxmlformats.org/officeDocument/2006/relationships/tags" Target="../tags/tag226.xml"/><Relationship Id="rId10" Type="http://schemas.openxmlformats.org/officeDocument/2006/relationships/image" Target="../media/image5.png"/><Relationship Id="rId4" Type="http://schemas.openxmlformats.org/officeDocument/2006/relationships/tags" Target="../tags/tag225.xml"/><Relationship Id="rId9" Type="http://schemas.openxmlformats.org/officeDocument/2006/relationships/slideLayout" Target="../slideLayouts/slideLayout7.xml"/><Relationship Id="rId14" Type="http://schemas.openxmlformats.org/officeDocument/2006/relationships/slide" Target="slide20.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slide" Target="slide20.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slide" Target="slide2.xml"/><Relationship Id="rId5" Type="http://schemas.openxmlformats.org/officeDocument/2006/relationships/tags" Target="../tags/tag234.xml"/><Relationship Id="rId10" Type="http://schemas.openxmlformats.org/officeDocument/2006/relationships/image" Target="../media/image2.JPG"/><Relationship Id="rId4" Type="http://schemas.openxmlformats.org/officeDocument/2006/relationships/tags" Target="../tags/tag233.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slide" Target="slide20.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slide" Target="slide2.xml"/><Relationship Id="rId5" Type="http://schemas.openxmlformats.org/officeDocument/2006/relationships/tags" Target="../tags/tag241.xml"/><Relationship Id="rId10" Type="http://schemas.openxmlformats.org/officeDocument/2006/relationships/image" Target="../media/image2.JPG"/><Relationship Id="rId4" Type="http://schemas.openxmlformats.org/officeDocument/2006/relationships/tags" Target="../tags/tag240.xml"/><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slide" Target="slide2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slide" Target="slide2.xml"/><Relationship Id="rId5" Type="http://schemas.openxmlformats.org/officeDocument/2006/relationships/tags" Target="../tags/tag248.xml"/><Relationship Id="rId10" Type="http://schemas.openxmlformats.org/officeDocument/2006/relationships/image" Target="../media/image2.JPG"/><Relationship Id="rId4" Type="http://schemas.openxmlformats.org/officeDocument/2006/relationships/tags" Target="../tags/tag247.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slide" Target="slide20.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slide" Target="slide2.xml"/><Relationship Id="rId5" Type="http://schemas.openxmlformats.org/officeDocument/2006/relationships/tags" Target="../tags/tag255.xml"/><Relationship Id="rId10" Type="http://schemas.openxmlformats.org/officeDocument/2006/relationships/image" Target="../media/image2.JPG"/><Relationship Id="rId4" Type="http://schemas.openxmlformats.org/officeDocument/2006/relationships/tags" Target="../tags/tag254.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slideLayout" Target="../slideLayouts/slideLayout2.xml"/><Relationship Id="rId18" Type="http://schemas.openxmlformats.org/officeDocument/2006/relationships/slide" Target="slide8.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slide" Target="slide7.xml"/><Relationship Id="rId2" Type="http://schemas.openxmlformats.org/officeDocument/2006/relationships/tags" Target="../tags/tag24.xml"/><Relationship Id="rId16" Type="http://schemas.openxmlformats.org/officeDocument/2006/relationships/slide" Target="slide5.xml"/><Relationship Id="rId20" Type="http://schemas.openxmlformats.org/officeDocument/2006/relationships/slide" Target="slide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slide" Target="slide4.xml"/><Relationship Id="rId10" Type="http://schemas.openxmlformats.org/officeDocument/2006/relationships/tags" Target="../tags/tag32.xml"/><Relationship Id="rId19" Type="http://schemas.openxmlformats.org/officeDocument/2006/relationships/slide" Target="slide6.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2.JPG"/></Relationships>
</file>

<file path=ppt/slides/_rels/slide30.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slide" Target="slide31.xml"/><Relationship Id="rId18" Type="http://schemas.openxmlformats.org/officeDocument/2006/relationships/slide" Target="slide19.xml"/><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image" Target="../media/image2.JPG"/><Relationship Id="rId17" Type="http://schemas.openxmlformats.org/officeDocument/2006/relationships/slide" Target="slide2.xml"/><Relationship Id="rId2" Type="http://schemas.openxmlformats.org/officeDocument/2006/relationships/tags" Target="../tags/tag259.xml"/><Relationship Id="rId16" Type="http://schemas.openxmlformats.org/officeDocument/2006/relationships/slide" Target="slide34.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slideLayout" Target="../slideLayouts/slideLayout7.xml"/><Relationship Id="rId5" Type="http://schemas.openxmlformats.org/officeDocument/2006/relationships/tags" Target="../tags/tag262.xml"/><Relationship Id="rId15" Type="http://schemas.openxmlformats.org/officeDocument/2006/relationships/slide" Target="slide33.xml"/><Relationship Id="rId10" Type="http://schemas.openxmlformats.org/officeDocument/2006/relationships/tags" Target="../tags/tag267.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image" Target="../media/image2.JPG"/><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image" Target="../media/image5.png"/><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slideLayout" Target="../slideLayouts/slideLayout7.xml"/><Relationship Id="rId5" Type="http://schemas.openxmlformats.org/officeDocument/2006/relationships/tags" Target="../tags/tag272.xml"/><Relationship Id="rId15" Type="http://schemas.openxmlformats.org/officeDocument/2006/relationships/slide" Target="slide30.xml"/><Relationship Id="rId10" Type="http://schemas.openxmlformats.org/officeDocument/2006/relationships/tags" Target="../tags/tag277.xml"/><Relationship Id="rId4" Type="http://schemas.openxmlformats.org/officeDocument/2006/relationships/tags" Target="../tags/tag271.xml"/><Relationship Id="rId9" Type="http://schemas.openxmlformats.org/officeDocument/2006/relationships/tags" Target="../tags/tag276.xml"/><Relationship Id="rId1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slide" Target="slide3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slide" Target="slide2.xml"/><Relationship Id="rId5" Type="http://schemas.openxmlformats.org/officeDocument/2006/relationships/tags" Target="../tags/tag282.xml"/><Relationship Id="rId10" Type="http://schemas.openxmlformats.org/officeDocument/2006/relationships/image" Target="../media/image2.JPG"/><Relationship Id="rId4" Type="http://schemas.openxmlformats.org/officeDocument/2006/relationships/tags" Target="../tags/tag281.xml"/><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slide" Target="slide30.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slide" Target="slide2.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slide" Target="slide95.xml"/><Relationship Id="rId5" Type="http://schemas.openxmlformats.org/officeDocument/2006/relationships/tags" Target="../tags/tag289.xml"/><Relationship Id="rId10" Type="http://schemas.openxmlformats.org/officeDocument/2006/relationships/image" Target="../media/image2.JPG"/><Relationship Id="rId4" Type="http://schemas.openxmlformats.org/officeDocument/2006/relationships/tags" Target="../tags/tag288.xm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image" Target="../media/image2.JPG"/><Relationship Id="rId18" Type="http://schemas.openxmlformats.org/officeDocument/2006/relationships/slide" Target="slide2.xml"/><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image" Target="../media/image5.png"/><Relationship Id="rId17" Type="http://schemas.openxmlformats.org/officeDocument/2006/relationships/slide" Target="slide98.xml"/><Relationship Id="rId2" Type="http://schemas.openxmlformats.org/officeDocument/2006/relationships/tags" Target="../tags/tag293.xml"/><Relationship Id="rId16" Type="http://schemas.openxmlformats.org/officeDocument/2006/relationships/slide" Target="slide97.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slideLayout" Target="../slideLayouts/slideLayout7.xml"/><Relationship Id="rId5" Type="http://schemas.openxmlformats.org/officeDocument/2006/relationships/tags" Target="../tags/tag296.xml"/><Relationship Id="rId15" Type="http://schemas.openxmlformats.org/officeDocument/2006/relationships/slide" Target="slide96.xml"/><Relationship Id="rId10" Type="http://schemas.openxmlformats.org/officeDocument/2006/relationships/tags" Target="../tags/tag301.xml"/><Relationship Id="rId19" Type="http://schemas.openxmlformats.org/officeDocument/2006/relationships/slide" Target="slide30.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hyperlink" Target="https://www.rsi.fr/ass.html" TargetMode="External"/></Relationships>
</file>

<file path=ppt/slides/_rels/slide35.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slide" Target="slide37.xml"/><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slide" Target="slide36.xml"/><Relationship Id="rId2" Type="http://schemas.openxmlformats.org/officeDocument/2006/relationships/tags" Target="../tags/tag303.xml"/><Relationship Id="rId16" Type="http://schemas.openxmlformats.org/officeDocument/2006/relationships/slide" Target="slide19.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image" Target="../media/image2.JPG"/><Relationship Id="rId5" Type="http://schemas.openxmlformats.org/officeDocument/2006/relationships/tags" Target="../tags/tag306.xml"/><Relationship Id="rId15" Type="http://schemas.openxmlformats.org/officeDocument/2006/relationships/slide" Target="slide2.xml"/><Relationship Id="rId10" Type="http://schemas.openxmlformats.org/officeDocument/2006/relationships/slideLayout" Target="../slideLayouts/slideLayout7.xml"/><Relationship Id="rId4" Type="http://schemas.openxmlformats.org/officeDocument/2006/relationships/tags" Target="../tags/tag305.xml"/><Relationship Id="rId9" Type="http://schemas.openxmlformats.org/officeDocument/2006/relationships/tags" Target="../tags/tag310.xml"/><Relationship Id="rId14" Type="http://schemas.openxmlformats.org/officeDocument/2006/relationships/slide" Target="slide39.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slide" Target="slide35.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slide" Target="slide2.xml"/><Relationship Id="rId5" Type="http://schemas.openxmlformats.org/officeDocument/2006/relationships/tags" Target="../tags/tag315.xml"/><Relationship Id="rId10" Type="http://schemas.openxmlformats.org/officeDocument/2006/relationships/image" Target="../media/image2.JPG"/><Relationship Id="rId4" Type="http://schemas.openxmlformats.org/officeDocument/2006/relationships/tags" Target="../tags/tag314.xml"/><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slide" Target="slide35.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slide" Target="slide2.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hyperlink" Target="http://www.msa.fr/lfr/exploitants/amexa-atexa" TargetMode="External"/><Relationship Id="rId5" Type="http://schemas.openxmlformats.org/officeDocument/2006/relationships/tags" Target="../tags/tag322.xml"/><Relationship Id="rId10" Type="http://schemas.openxmlformats.org/officeDocument/2006/relationships/image" Target="../media/image2.JPG"/><Relationship Id="rId4" Type="http://schemas.openxmlformats.org/officeDocument/2006/relationships/tags" Target="../tags/tag321.xml"/><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tags" Target="../tags/tag332.xml"/><Relationship Id="rId13" Type="http://schemas.openxmlformats.org/officeDocument/2006/relationships/slide" Target="slide40.xml"/><Relationship Id="rId3" Type="http://schemas.openxmlformats.org/officeDocument/2006/relationships/tags" Target="../tags/tag327.xml"/><Relationship Id="rId7" Type="http://schemas.openxmlformats.org/officeDocument/2006/relationships/tags" Target="../tags/tag331.xml"/><Relationship Id="rId12" Type="http://schemas.openxmlformats.org/officeDocument/2006/relationships/slide" Target="slide36.xml"/><Relationship Id="rId2" Type="http://schemas.openxmlformats.org/officeDocument/2006/relationships/tags" Target="../tags/tag326.xml"/><Relationship Id="rId16" Type="http://schemas.openxmlformats.org/officeDocument/2006/relationships/slide" Target="slide35.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image" Target="../media/image2.JPG"/><Relationship Id="rId5" Type="http://schemas.openxmlformats.org/officeDocument/2006/relationships/tags" Target="../tags/tag329.xml"/><Relationship Id="rId15" Type="http://schemas.openxmlformats.org/officeDocument/2006/relationships/slide" Target="slide2.xml"/><Relationship Id="rId10" Type="http://schemas.openxmlformats.org/officeDocument/2006/relationships/slideLayout" Target="../slideLayouts/slideLayout7.xml"/><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slide" Target="slide41.xml"/></Relationships>
</file>

<file path=ppt/slides/_rels/slide39.xml.rels><?xml version="1.0" encoding="UTF-8" standalone="yes"?>
<Relationships xmlns="http://schemas.openxmlformats.org/package/2006/relationships"><Relationship Id="rId8" Type="http://schemas.openxmlformats.org/officeDocument/2006/relationships/tags" Target="../tags/tag341.xml"/><Relationship Id="rId13" Type="http://schemas.openxmlformats.org/officeDocument/2006/relationships/slide" Target="slide38.xml"/><Relationship Id="rId3" Type="http://schemas.openxmlformats.org/officeDocument/2006/relationships/tags" Target="../tags/tag336.xml"/><Relationship Id="rId7" Type="http://schemas.openxmlformats.org/officeDocument/2006/relationships/tags" Target="../tags/tag340.xml"/><Relationship Id="rId12" Type="http://schemas.openxmlformats.org/officeDocument/2006/relationships/slide" Target="slide2.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image" Target="../media/image2.JPG"/><Relationship Id="rId5" Type="http://schemas.openxmlformats.org/officeDocument/2006/relationships/tags" Target="../tags/tag338.xml"/><Relationship Id="rId10" Type="http://schemas.openxmlformats.org/officeDocument/2006/relationships/image" Target="../media/image5.png"/><Relationship Id="rId4" Type="http://schemas.openxmlformats.org/officeDocument/2006/relationships/tags" Target="../tags/tag337.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 Target="slide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 Target="slide2.xml"/><Relationship Id="rId5" Type="http://schemas.openxmlformats.org/officeDocument/2006/relationships/tags" Target="../tags/tag39.xml"/><Relationship Id="rId10" Type="http://schemas.openxmlformats.org/officeDocument/2006/relationships/image" Target="../media/image2.JPG"/><Relationship Id="rId4" Type="http://schemas.openxmlformats.org/officeDocument/2006/relationships/tags" Target="../tags/tag38.xml"/><Relationship Id="rId9"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slide" Target="slide3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slide" Target="slide2.xml"/><Relationship Id="rId5" Type="http://schemas.openxmlformats.org/officeDocument/2006/relationships/tags" Target="../tags/tag346.xml"/><Relationship Id="rId10" Type="http://schemas.openxmlformats.org/officeDocument/2006/relationships/image" Target="../media/image2.JPG"/><Relationship Id="rId4" Type="http://schemas.openxmlformats.org/officeDocument/2006/relationships/tags" Target="../tags/tag345.xml"/><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slide" Target="slide38.xml"/><Relationship Id="rId3" Type="http://schemas.openxmlformats.org/officeDocument/2006/relationships/tags" Target="../tags/tag351.xml"/><Relationship Id="rId7" Type="http://schemas.openxmlformats.org/officeDocument/2006/relationships/tags" Target="../tags/tag355.xml"/><Relationship Id="rId12" Type="http://schemas.openxmlformats.org/officeDocument/2006/relationships/slide" Target="slide2.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hyperlink" Target="https://www.service-public.fr/particuliers/vosdroits/R16974" TargetMode="External"/><Relationship Id="rId5" Type="http://schemas.openxmlformats.org/officeDocument/2006/relationships/tags" Target="../tags/tag353.xml"/><Relationship Id="rId10" Type="http://schemas.openxmlformats.org/officeDocument/2006/relationships/image" Target="../media/image2.JPG"/><Relationship Id="rId4" Type="http://schemas.openxmlformats.org/officeDocument/2006/relationships/tags" Target="../tags/tag352.xml"/><Relationship Id="rId9"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hyperlink" Target="http://www.msa.fr/lfr/contact/coordonnees-msa" TargetMode="Externa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slide" Target="slide18.xml"/><Relationship Id="rId2" Type="http://schemas.openxmlformats.org/officeDocument/2006/relationships/tags" Target="../tags/tag357.xml"/><Relationship Id="rId16" Type="http://schemas.openxmlformats.org/officeDocument/2006/relationships/slide" Target="slide38.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slide" Target="slide16.xml"/><Relationship Id="rId5" Type="http://schemas.openxmlformats.org/officeDocument/2006/relationships/tags" Target="../tags/tag360.xml"/><Relationship Id="rId15" Type="http://schemas.openxmlformats.org/officeDocument/2006/relationships/slide" Target="slide2.xml"/><Relationship Id="rId10" Type="http://schemas.openxmlformats.org/officeDocument/2006/relationships/image" Target="../media/image2.JPG"/><Relationship Id="rId4" Type="http://schemas.openxmlformats.org/officeDocument/2006/relationships/tags" Target="../tags/tag359.xml"/><Relationship Id="rId9" Type="http://schemas.openxmlformats.org/officeDocument/2006/relationships/image" Target="../media/image5.png"/><Relationship Id="rId14" Type="http://schemas.openxmlformats.org/officeDocument/2006/relationships/hyperlink" Target="http://annuaire.action-sociale.org/MDPH/MDPH-45-Loiret.html" TargetMode="External"/></Relationships>
</file>

<file path=ppt/slides/_rels/slide43.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slide" Target="slide2.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 Target="slide45.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slide" Target="slide44.xml"/><Relationship Id="rId5" Type="http://schemas.openxmlformats.org/officeDocument/2006/relationships/tags" Target="../tags/tag367.xml"/><Relationship Id="rId10" Type="http://schemas.openxmlformats.org/officeDocument/2006/relationships/image" Target="../media/image2.JPG"/><Relationship Id="rId4" Type="http://schemas.openxmlformats.org/officeDocument/2006/relationships/tags" Target="../tags/tag366.xml"/><Relationship Id="rId9" Type="http://schemas.openxmlformats.org/officeDocument/2006/relationships/slideLayout" Target="../slideLayouts/slideLayout7.xml"/><Relationship Id="rId14" Type="http://schemas.openxmlformats.org/officeDocument/2006/relationships/slide" Target="slide9.xml"/></Relationships>
</file>

<file path=ppt/slides/_rels/slide44.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slide" Target="slide2.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image" Target="../media/image6.png"/><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image" Target="../media/image2.JPG"/><Relationship Id="rId5" Type="http://schemas.openxmlformats.org/officeDocument/2006/relationships/tags" Target="../tags/tag375.xml"/><Relationship Id="rId10" Type="http://schemas.openxmlformats.org/officeDocument/2006/relationships/image" Target="../media/image5.png"/><Relationship Id="rId4" Type="http://schemas.openxmlformats.org/officeDocument/2006/relationships/tags" Target="../tags/tag374.xml"/><Relationship Id="rId9" Type="http://schemas.openxmlformats.org/officeDocument/2006/relationships/slideLayout" Target="../slideLayouts/slideLayout7.xml"/><Relationship Id="rId14" Type="http://schemas.openxmlformats.org/officeDocument/2006/relationships/slide" Target="slide43.xml"/></Relationships>
</file>

<file path=ppt/slides/_rels/slide45.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slide" Target="slide47.xml"/><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slide" Target="slide46.xml"/><Relationship Id="rId2" Type="http://schemas.openxmlformats.org/officeDocument/2006/relationships/tags" Target="../tags/tag380.xml"/><Relationship Id="rId16" Type="http://schemas.openxmlformats.org/officeDocument/2006/relationships/slide" Target="slide43.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image" Target="../media/image2.JPG"/><Relationship Id="rId5" Type="http://schemas.openxmlformats.org/officeDocument/2006/relationships/tags" Target="../tags/tag383.xml"/><Relationship Id="rId15" Type="http://schemas.openxmlformats.org/officeDocument/2006/relationships/slide" Target="slide2.xml"/><Relationship Id="rId10" Type="http://schemas.openxmlformats.org/officeDocument/2006/relationships/slideLayout" Target="../slideLayouts/slideLayout7.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slide" Target="slide48.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90.xml"/><Relationship Id="rId7" Type="http://schemas.openxmlformats.org/officeDocument/2006/relationships/tags" Target="../tags/tag394.xml"/><Relationship Id="rId12" Type="http://schemas.openxmlformats.org/officeDocument/2006/relationships/slide" Target="slide45.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slide" Target="slide2.xml"/><Relationship Id="rId5" Type="http://schemas.openxmlformats.org/officeDocument/2006/relationships/tags" Target="../tags/tag392.xml"/><Relationship Id="rId10" Type="http://schemas.openxmlformats.org/officeDocument/2006/relationships/image" Target="../media/image2.JPG"/><Relationship Id="rId4" Type="http://schemas.openxmlformats.org/officeDocument/2006/relationships/tags" Target="../tags/tag391.xml"/><Relationship Id="rId9"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97.xml"/><Relationship Id="rId7" Type="http://schemas.openxmlformats.org/officeDocument/2006/relationships/tags" Target="../tags/tag401.xml"/><Relationship Id="rId12" Type="http://schemas.openxmlformats.org/officeDocument/2006/relationships/slide" Target="slide45.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11" Type="http://schemas.openxmlformats.org/officeDocument/2006/relationships/slide" Target="slide2.xml"/><Relationship Id="rId5" Type="http://schemas.openxmlformats.org/officeDocument/2006/relationships/tags" Target="../tags/tag399.xml"/><Relationship Id="rId10" Type="http://schemas.openxmlformats.org/officeDocument/2006/relationships/image" Target="../media/image2.JPG"/><Relationship Id="rId4" Type="http://schemas.openxmlformats.org/officeDocument/2006/relationships/tags" Target="../tags/tag398.xml"/><Relationship Id="rId9"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slide" Target="slide45.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slide" Target="slide2.xml"/><Relationship Id="rId5" Type="http://schemas.openxmlformats.org/officeDocument/2006/relationships/tags" Target="../tags/tag406.xml"/><Relationship Id="rId10" Type="http://schemas.openxmlformats.org/officeDocument/2006/relationships/image" Target="../media/image2.JPG"/><Relationship Id="rId4" Type="http://schemas.openxmlformats.org/officeDocument/2006/relationships/tags" Target="../tags/tag405.xml"/><Relationship Id="rId9"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slide" Target="slide50.xml"/><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image" Target="../media/image2.JPG"/><Relationship Id="rId2" Type="http://schemas.openxmlformats.org/officeDocument/2006/relationships/tags" Target="../tags/tag410.xml"/><Relationship Id="rId16" Type="http://schemas.openxmlformats.org/officeDocument/2006/relationships/slide" Target="slide2.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slideLayout" Target="../slideLayouts/slideLayout2.xml"/><Relationship Id="rId5" Type="http://schemas.openxmlformats.org/officeDocument/2006/relationships/tags" Target="../tags/tag413.xml"/><Relationship Id="rId15" Type="http://schemas.openxmlformats.org/officeDocument/2006/relationships/slide" Target="slide61.xml"/><Relationship Id="rId10" Type="http://schemas.openxmlformats.org/officeDocument/2006/relationships/tags" Target="../tags/tag418.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slide" Target="slide58.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slide" Target="slide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 Target="slide2.xml"/><Relationship Id="rId5" Type="http://schemas.openxmlformats.org/officeDocument/2006/relationships/tags" Target="../tags/tag47.xml"/><Relationship Id="rId10" Type="http://schemas.openxmlformats.org/officeDocument/2006/relationships/slide" Target="slide6.xml"/><Relationship Id="rId4" Type="http://schemas.openxmlformats.org/officeDocument/2006/relationships/tags" Target="../tags/tag46.xml"/><Relationship Id="rId9" Type="http://schemas.openxmlformats.org/officeDocument/2006/relationships/image" Target="../media/image2.JPG"/></Relationships>
</file>

<file path=ppt/slides/_rels/slide50.xml.rels><?xml version="1.0" encoding="UTF-8" standalone="yes"?>
<Relationships xmlns="http://schemas.openxmlformats.org/package/2006/relationships"><Relationship Id="rId8" Type="http://schemas.openxmlformats.org/officeDocument/2006/relationships/tags" Target="../tags/tag426.xml"/><Relationship Id="rId13" Type="http://schemas.openxmlformats.org/officeDocument/2006/relationships/slide" Target="slide52.xml"/><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slide" Target="slide51.xml"/><Relationship Id="rId2" Type="http://schemas.openxmlformats.org/officeDocument/2006/relationships/tags" Target="../tags/tag420.xml"/><Relationship Id="rId16" Type="http://schemas.openxmlformats.org/officeDocument/2006/relationships/slide" Target="slide49.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image" Target="../media/image2.JPG"/><Relationship Id="rId5" Type="http://schemas.openxmlformats.org/officeDocument/2006/relationships/tags" Target="../tags/tag423.xml"/><Relationship Id="rId15" Type="http://schemas.openxmlformats.org/officeDocument/2006/relationships/slide" Target="slide2.xml"/><Relationship Id="rId10" Type="http://schemas.openxmlformats.org/officeDocument/2006/relationships/slideLayout" Target="../slideLayouts/slideLayout2.xml"/><Relationship Id="rId4" Type="http://schemas.openxmlformats.org/officeDocument/2006/relationships/tags" Target="../tags/tag422.xml"/><Relationship Id="rId9" Type="http://schemas.openxmlformats.org/officeDocument/2006/relationships/tags" Target="../tags/tag427.xml"/><Relationship Id="rId14" Type="http://schemas.openxmlformats.org/officeDocument/2006/relationships/slide" Target="slide53.xml"/></Relationships>
</file>

<file path=ppt/slides/_rels/slide51.xml.rels><?xml version="1.0" encoding="UTF-8" standalone="yes"?>
<Relationships xmlns="http://schemas.openxmlformats.org/package/2006/relationships"><Relationship Id="rId8" Type="http://schemas.openxmlformats.org/officeDocument/2006/relationships/tags" Target="../tags/tag435.xml"/><Relationship Id="rId13" Type="http://schemas.openxmlformats.org/officeDocument/2006/relationships/image" Target="../media/image2.JPG"/><Relationship Id="rId18" Type="http://schemas.openxmlformats.org/officeDocument/2006/relationships/slide" Target="slide2.xml"/><Relationship Id="rId3" Type="http://schemas.openxmlformats.org/officeDocument/2006/relationships/tags" Target="../tags/tag430.xml"/><Relationship Id="rId7" Type="http://schemas.openxmlformats.org/officeDocument/2006/relationships/tags" Target="../tags/tag434.xml"/><Relationship Id="rId12" Type="http://schemas.openxmlformats.org/officeDocument/2006/relationships/slideLayout" Target="../slideLayouts/slideLayout7.xml"/><Relationship Id="rId17" Type="http://schemas.openxmlformats.org/officeDocument/2006/relationships/hyperlink" Target="http://www.cmu.fr/plafonds.php" TargetMode="External"/><Relationship Id="rId2" Type="http://schemas.openxmlformats.org/officeDocument/2006/relationships/tags" Target="../tags/tag429.xml"/><Relationship Id="rId16" Type="http://schemas.openxmlformats.org/officeDocument/2006/relationships/slide" Target="slide53.xml"/><Relationship Id="rId1" Type="http://schemas.openxmlformats.org/officeDocument/2006/relationships/tags" Target="../tags/tag428.xml"/><Relationship Id="rId6" Type="http://schemas.openxmlformats.org/officeDocument/2006/relationships/tags" Target="../tags/tag433.xml"/><Relationship Id="rId11" Type="http://schemas.openxmlformats.org/officeDocument/2006/relationships/tags" Target="../tags/tag438.xml"/><Relationship Id="rId5" Type="http://schemas.openxmlformats.org/officeDocument/2006/relationships/tags" Target="../tags/tag432.xml"/><Relationship Id="rId15" Type="http://schemas.openxmlformats.org/officeDocument/2006/relationships/image" Target="../media/image7.jpeg"/><Relationship Id="rId10" Type="http://schemas.openxmlformats.org/officeDocument/2006/relationships/tags" Target="../tags/tag437.xml"/><Relationship Id="rId19" Type="http://schemas.openxmlformats.org/officeDocument/2006/relationships/slide" Target="slide50.xml"/><Relationship Id="rId4" Type="http://schemas.openxmlformats.org/officeDocument/2006/relationships/tags" Target="../tags/tag431.xml"/><Relationship Id="rId9" Type="http://schemas.openxmlformats.org/officeDocument/2006/relationships/tags" Target="../tags/tag436.xml"/><Relationship Id="rId14" Type="http://schemas.openxmlformats.org/officeDocument/2006/relationships/hyperlink" Target="http://www.cmu.fr/les_droits_a_la_couverture_maladie.php" TargetMode="Externa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41.xml"/><Relationship Id="rId7" Type="http://schemas.openxmlformats.org/officeDocument/2006/relationships/tags" Target="../tags/tag445.xml"/><Relationship Id="rId12" Type="http://schemas.openxmlformats.org/officeDocument/2006/relationships/slide" Target="slide50.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slide" Target="slide2.xml"/><Relationship Id="rId5" Type="http://schemas.openxmlformats.org/officeDocument/2006/relationships/tags" Target="../tags/tag443.xml"/><Relationship Id="rId10" Type="http://schemas.openxmlformats.org/officeDocument/2006/relationships/hyperlink" Target="http://www.cmu.fr/cmu-de-base.php" TargetMode="External"/><Relationship Id="rId4" Type="http://schemas.openxmlformats.org/officeDocument/2006/relationships/tags" Target="../tags/tag442.xml"/><Relationship Id="rId9" Type="http://schemas.openxmlformats.org/officeDocument/2006/relationships/image" Target="../media/image2.JPG"/></Relationships>
</file>

<file path=ppt/slides/_rels/slide53.xml.rels><?xml version="1.0" encoding="UTF-8" standalone="yes"?>
<Relationships xmlns="http://schemas.openxmlformats.org/package/2006/relationships"><Relationship Id="rId8" Type="http://schemas.openxmlformats.org/officeDocument/2006/relationships/tags" Target="../tags/tag453.xml"/><Relationship Id="rId13" Type="http://schemas.openxmlformats.org/officeDocument/2006/relationships/slide" Target="slide54.xml"/><Relationship Id="rId18" Type="http://schemas.openxmlformats.org/officeDocument/2006/relationships/slide" Target="slide50.xml"/><Relationship Id="rId3" Type="http://schemas.openxmlformats.org/officeDocument/2006/relationships/tags" Target="../tags/tag448.xml"/><Relationship Id="rId7" Type="http://schemas.openxmlformats.org/officeDocument/2006/relationships/tags" Target="../tags/tag452.xml"/><Relationship Id="rId12" Type="http://schemas.openxmlformats.org/officeDocument/2006/relationships/image" Target="../media/image2.JPG"/><Relationship Id="rId17" Type="http://schemas.openxmlformats.org/officeDocument/2006/relationships/slide" Target="slide2.xml"/><Relationship Id="rId2" Type="http://schemas.openxmlformats.org/officeDocument/2006/relationships/tags" Target="../tags/tag447.xml"/><Relationship Id="rId16" Type="http://schemas.openxmlformats.org/officeDocument/2006/relationships/slide" Target="slide57.xml"/><Relationship Id="rId1" Type="http://schemas.openxmlformats.org/officeDocument/2006/relationships/tags" Target="../tags/tag446.xml"/><Relationship Id="rId6" Type="http://schemas.openxmlformats.org/officeDocument/2006/relationships/tags" Target="../tags/tag451.xml"/><Relationship Id="rId11" Type="http://schemas.openxmlformats.org/officeDocument/2006/relationships/slideLayout" Target="../slideLayouts/slideLayout7.xml"/><Relationship Id="rId5" Type="http://schemas.openxmlformats.org/officeDocument/2006/relationships/tags" Target="../tags/tag450.xml"/><Relationship Id="rId15" Type="http://schemas.openxmlformats.org/officeDocument/2006/relationships/slide" Target="slide56.xml"/><Relationship Id="rId10" Type="http://schemas.openxmlformats.org/officeDocument/2006/relationships/tags" Target="../tags/tag455.xml"/><Relationship Id="rId4" Type="http://schemas.openxmlformats.org/officeDocument/2006/relationships/tags" Target="../tags/tag449.xml"/><Relationship Id="rId9" Type="http://schemas.openxmlformats.org/officeDocument/2006/relationships/tags" Target="../tags/tag454.xml"/><Relationship Id="rId14" Type="http://schemas.openxmlformats.org/officeDocument/2006/relationships/slide" Target="slide55.xml"/></Relationships>
</file>

<file path=ppt/slides/_rels/slide54.xml.rels><?xml version="1.0" encoding="UTF-8" standalone="yes"?>
<Relationships xmlns="http://schemas.openxmlformats.org/package/2006/relationships"><Relationship Id="rId8" Type="http://schemas.openxmlformats.org/officeDocument/2006/relationships/tags" Target="../tags/tag463.xml"/><Relationship Id="rId13" Type="http://schemas.openxmlformats.org/officeDocument/2006/relationships/image" Target="../media/image2.JPG"/><Relationship Id="rId3" Type="http://schemas.openxmlformats.org/officeDocument/2006/relationships/tags" Target="../tags/tag458.xml"/><Relationship Id="rId7" Type="http://schemas.openxmlformats.org/officeDocument/2006/relationships/tags" Target="../tags/tag462.xml"/><Relationship Id="rId12" Type="http://schemas.openxmlformats.org/officeDocument/2006/relationships/slideLayout" Target="../slideLayouts/slideLayout7.xml"/><Relationship Id="rId17" Type="http://schemas.openxmlformats.org/officeDocument/2006/relationships/slide" Target="slide53.xml"/><Relationship Id="rId2" Type="http://schemas.openxmlformats.org/officeDocument/2006/relationships/tags" Target="../tags/tag457.xml"/><Relationship Id="rId16" Type="http://schemas.openxmlformats.org/officeDocument/2006/relationships/slide" Target="slide2.xml"/><Relationship Id="rId1" Type="http://schemas.openxmlformats.org/officeDocument/2006/relationships/tags" Target="../tags/tag456.xml"/><Relationship Id="rId6" Type="http://schemas.openxmlformats.org/officeDocument/2006/relationships/tags" Target="../tags/tag461.xml"/><Relationship Id="rId11" Type="http://schemas.openxmlformats.org/officeDocument/2006/relationships/tags" Target="../tags/tag466.xml"/><Relationship Id="rId5" Type="http://schemas.openxmlformats.org/officeDocument/2006/relationships/tags" Target="../tags/tag460.xml"/><Relationship Id="rId15" Type="http://schemas.openxmlformats.org/officeDocument/2006/relationships/image" Target="../media/image8.png"/><Relationship Id="rId10" Type="http://schemas.openxmlformats.org/officeDocument/2006/relationships/tags" Target="../tags/tag465.xml"/><Relationship Id="rId4" Type="http://schemas.openxmlformats.org/officeDocument/2006/relationships/tags" Target="../tags/tag459.xml"/><Relationship Id="rId9" Type="http://schemas.openxmlformats.org/officeDocument/2006/relationships/tags" Target="../tags/tag464.xml"/><Relationship Id="rId14" Type="http://schemas.openxmlformats.org/officeDocument/2006/relationships/hyperlink" Target="http://www.cmu.fr/cmu-complementaire.php" TargetMode="Externa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69.xml"/><Relationship Id="rId7" Type="http://schemas.openxmlformats.org/officeDocument/2006/relationships/tags" Target="../tags/tag473.xml"/><Relationship Id="rId12" Type="http://schemas.openxmlformats.org/officeDocument/2006/relationships/slide" Target="slide53.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slide" Target="slide2.xml"/><Relationship Id="rId5" Type="http://schemas.openxmlformats.org/officeDocument/2006/relationships/tags" Target="../tags/tag471.xml"/><Relationship Id="rId10" Type="http://schemas.openxmlformats.org/officeDocument/2006/relationships/hyperlink" Target="http://www.cmu.fr/cmu-complementaire.php" TargetMode="External"/><Relationship Id="rId4" Type="http://schemas.openxmlformats.org/officeDocument/2006/relationships/tags" Target="../tags/tag470.xml"/><Relationship Id="rId9" Type="http://schemas.openxmlformats.org/officeDocument/2006/relationships/image" Target="../media/image2.JPG"/></Relationships>
</file>

<file path=ppt/slides/_rels/slide56.xml.rels><?xml version="1.0" encoding="UTF-8" standalone="yes"?>
<Relationships xmlns="http://schemas.openxmlformats.org/package/2006/relationships"><Relationship Id="rId8" Type="http://schemas.openxmlformats.org/officeDocument/2006/relationships/tags" Target="../tags/tag481.xml"/><Relationship Id="rId13" Type="http://schemas.openxmlformats.org/officeDocument/2006/relationships/slide" Target="slide2.xml"/><Relationship Id="rId3" Type="http://schemas.openxmlformats.org/officeDocument/2006/relationships/tags" Target="../tags/tag476.xml"/><Relationship Id="rId7" Type="http://schemas.openxmlformats.org/officeDocument/2006/relationships/tags" Target="../tags/tag480.xml"/><Relationship Id="rId12" Type="http://schemas.openxmlformats.org/officeDocument/2006/relationships/hyperlink" Target="http://www.cmu.fr/composition-familiale.php" TargetMode="External"/><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hyperlink" Target="http://www.cmu.fr/cmu-complementaire.php" TargetMode="External"/><Relationship Id="rId5" Type="http://schemas.openxmlformats.org/officeDocument/2006/relationships/tags" Target="../tags/tag478.xml"/><Relationship Id="rId10" Type="http://schemas.openxmlformats.org/officeDocument/2006/relationships/image" Target="../media/image2.JPG"/><Relationship Id="rId4" Type="http://schemas.openxmlformats.org/officeDocument/2006/relationships/tags" Target="../tags/tag477.xml"/><Relationship Id="rId9" Type="http://schemas.openxmlformats.org/officeDocument/2006/relationships/slideLayout" Target="../slideLayouts/slideLayout7.xml"/><Relationship Id="rId14" Type="http://schemas.openxmlformats.org/officeDocument/2006/relationships/slide" Target="slide53.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84.xml"/><Relationship Id="rId7" Type="http://schemas.openxmlformats.org/officeDocument/2006/relationships/tags" Target="../tags/tag488.xml"/><Relationship Id="rId12" Type="http://schemas.openxmlformats.org/officeDocument/2006/relationships/slide" Target="slide53.xml"/><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tags" Target="../tags/tag487.xml"/><Relationship Id="rId11" Type="http://schemas.openxmlformats.org/officeDocument/2006/relationships/slide" Target="slide2.xml"/><Relationship Id="rId5" Type="http://schemas.openxmlformats.org/officeDocument/2006/relationships/tags" Target="../tags/tag486.xml"/><Relationship Id="rId10" Type="http://schemas.openxmlformats.org/officeDocument/2006/relationships/hyperlink" Target="http://www.cmu.fr/cmu-complementaire.php" TargetMode="External"/><Relationship Id="rId4" Type="http://schemas.openxmlformats.org/officeDocument/2006/relationships/tags" Target="../tags/tag485.xml"/><Relationship Id="rId9" Type="http://schemas.openxmlformats.org/officeDocument/2006/relationships/image" Target="../media/image2.JPG"/></Relationships>
</file>

<file path=ppt/slides/_rels/slide58.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slide" Target="slide2.xml"/><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slide" Target="slide60.xml"/><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slide" Target="slide59.xml"/><Relationship Id="rId5" Type="http://schemas.openxmlformats.org/officeDocument/2006/relationships/tags" Target="../tags/tag493.xml"/><Relationship Id="rId10" Type="http://schemas.openxmlformats.org/officeDocument/2006/relationships/image" Target="../media/image2.JPG"/><Relationship Id="rId4" Type="http://schemas.openxmlformats.org/officeDocument/2006/relationships/tags" Target="../tags/tag492.xml"/><Relationship Id="rId9" Type="http://schemas.openxmlformats.org/officeDocument/2006/relationships/slideLayout" Target="../slideLayouts/slideLayout2.xml"/><Relationship Id="rId14" Type="http://schemas.openxmlformats.org/officeDocument/2006/relationships/slide" Target="slide49.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99.xml"/><Relationship Id="rId7" Type="http://schemas.openxmlformats.org/officeDocument/2006/relationships/tags" Target="../tags/tag503.xm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tags" Target="../tags/tag502.xml"/><Relationship Id="rId11" Type="http://schemas.openxmlformats.org/officeDocument/2006/relationships/slide" Target="slide58.xml"/><Relationship Id="rId5" Type="http://schemas.openxmlformats.org/officeDocument/2006/relationships/tags" Target="../tags/tag501.xml"/><Relationship Id="rId10" Type="http://schemas.openxmlformats.org/officeDocument/2006/relationships/slide" Target="slide2.xml"/><Relationship Id="rId4" Type="http://schemas.openxmlformats.org/officeDocument/2006/relationships/tags" Target="../tags/tag500.xml"/><Relationship Id="rId9"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slide" Target="slide3.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slide" Target="slide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3.png"/><Relationship Id="rId5" Type="http://schemas.openxmlformats.org/officeDocument/2006/relationships/tags" Target="../tags/tag54.xml"/><Relationship Id="rId10" Type="http://schemas.openxmlformats.org/officeDocument/2006/relationships/image" Target="../media/image2.JPG"/><Relationship Id="rId4" Type="http://schemas.openxmlformats.org/officeDocument/2006/relationships/tags" Target="../tags/tag53.xml"/><Relationship Id="rId9"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tags" Target="../tags/tag511.xml"/><Relationship Id="rId13" Type="http://schemas.openxmlformats.org/officeDocument/2006/relationships/slide" Target="slide53.xml"/><Relationship Id="rId3" Type="http://schemas.openxmlformats.org/officeDocument/2006/relationships/tags" Target="../tags/tag506.xml"/><Relationship Id="rId7" Type="http://schemas.openxmlformats.org/officeDocument/2006/relationships/tags" Target="../tags/tag510.xml"/><Relationship Id="rId12" Type="http://schemas.openxmlformats.org/officeDocument/2006/relationships/slide" Target="slide2.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image" Target="../media/image2.JPG"/><Relationship Id="rId5" Type="http://schemas.openxmlformats.org/officeDocument/2006/relationships/tags" Target="../tags/tag508.xml"/><Relationship Id="rId10" Type="http://schemas.openxmlformats.org/officeDocument/2006/relationships/slideLayout" Target="../slideLayouts/slideLayout7.xml"/><Relationship Id="rId4" Type="http://schemas.openxmlformats.org/officeDocument/2006/relationships/tags" Target="../tags/tag507.xml"/><Relationship Id="rId9" Type="http://schemas.openxmlformats.org/officeDocument/2006/relationships/tags" Target="../tags/tag512.xml"/></Relationships>
</file>

<file path=ppt/slides/_rels/slide61.xml.rels><?xml version="1.0" encoding="UTF-8" standalone="yes"?>
<Relationships xmlns="http://schemas.openxmlformats.org/package/2006/relationships"><Relationship Id="rId8" Type="http://schemas.openxmlformats.org/officeDocument/2006/relationships/tags" Target="../tags/tag520.xml"/><Relationship Id="rId13" Type="http://schemas.openxmlformats.org/officeDocument/2006/relationships/slide" Target="slide62.xml"/><Relationship Id="rId18" Type="http://schemas.openxmlformats.org/officeDocument/2006/relationships/slide" Target="slide49.xml"/><Relationship Id="rId3" Type="http://schemas.openxmlformats.org/officeDocument/2006/relationships/tags" Target="../tags/tag515.xml"/><Relationship Id="rId7" Type="http://schemas.openxmlformats.org/officeDocument/2006/relationships/tags" Target="../tags/tag519.xml"/><Relationship Id="rId12" Type="http://schemas.openxmlformats.org/officeDocument/2006/relationships/image" Target="../media/image2.JPG"/><Relationship Id="rId17" Type="http://schemas.openxmlformats.org/officeDocument/2006/relationships/slide" Target="slide2.xml"/><Relationship Id="rId2" Type="http://schemas.openxmlformats.org/officeDocument/2006/relationships/tags" Target="../tags/tag514.xml"/><Relationship Id="rId16" Type="http://schemas.openxmlformats.org/officeDocument/2006/relationships/slide" Target="slide65.xml"/><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slideLayout" Target="../slideLayouts/slideLayout2.xml"/><Relationship Id="rId5" Type="http://schemas.openxmlformats.org/officeDocument/2006/relationships/tags" Target="../tags/tag517.xml"/><Relationship Id="rId15" Type="http://schemas.openxmlformats.org/officeDocument/2006/relationships/slide" Target="slide64.xml"/><Relationship Id="rId10" Type="http://schemas.openxmlformats.org/officeDocument/2006/relationships/tags" Target="../tags/tag522.xml"/><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slide" Target="slide63.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25.xml"/><Relationship Id="rId7" Type="http://schemas.openxmlformats.org/officeDocument/2006/relationships/tags" Target="../tags/tag529.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tags" Target="../tags/tag528.xml"/><Relationship Id="rId11" Type="http://schemas.openxmlformats.org/officeDocument/2006/relationships/slide" Target="slide61.xml"/><Relationship Id="rId5" Type="http://schemas.openxmlformats.org/officeDocument/2006/relationships/tags" Target="../tags/tag527.xml"/><Relationship Id="rId10" Type="http://schemas.openxmlformats.org/officeDocument/2006/relationships/slide" Target="slide2.xml"/><Relationship Id="rId4" Type="http://schemas.openxmlformats.org/officeDocument/2006/relationships/tags" Target="../tags/tag526.xml"/><Relationship Id="rId9" Type="http://schemas.openxmlformats.org/officeDocument/2006/relationships/image" Target="../media/image2.JPG"/></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32.xml"/><Relationship Id="rId7" Type="http://schemas.openxmlformats.org/officeDocument/2006/relationships/tags" Target="../tags/tag536.xml"/><Relationship Id="rId2" Type="http://schemas.openxmlformats.org/officeDocument/2006/relationships/tags" Target="../tags/tag531.xml"/><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slide" Target="slide61.xml"/><Relationship Id="rId5" Type="http://schemas.openxmlformats.org/officeDocument/2006/relationships/tags" Target="../tags/tag534.xml"/><Relationship Id="rId10" Type="http://schemas.openxmlformats.org/officeDocument/2006/relationships/slide" Target="slide2.xml"/><Relationship Id="rId4" Type="http://schemas.openxmlformats.org/officeDocument/2006/relationships/tags" Target="../tags/tag533.xml"/><Relationship Id="rId9" Type="http://schemas.openxmlformats.org/officeDocument/2006/relationships/image" Target="../media/image2.JPG"/></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39.xml"/><Relationship Id="rId7" Type="http://schemas.openxmlformats.org/officeDocument/2006/relationships/tags" Target="../tags/tag543.xml"/><Relationship Id="rId2" Type="http://schemas.openxmlformats.org/officeDocument/2006/relationships/tags" Target="../tags/tag538.xml"/><Relationship Id="rId1" Type="http://schemas.openxmlformats.org/officeDocument/2006/relationships/tags" Target="../tags/tag537.xml"/><Relationship Id="rId6" Type="http://schemas.openxmlformats.org/officeDocument/2006/relationships/tags" Target="../tags/tag542.xml"/><Relationship Id="rId11" Type="http://schemas.openxmlformats.org/officeDocument/2006/relationships/slide" Target="slide61.xml"/><Relationship Id="rId5" Type="http://schemas.openxmlformats.org/officeDocument/2006/relationships/tags" Target="../tags/tag541.xml"/><Relationship Id="rId10" Type="http://schemas.openxmlformats.org/officeDocument/2006/relationships/slide" Target="slide2.xml"/><Relationship Id="rId4" Type="http://schemas.openxmlformats.org/officeDocument/2006/relationships/tags" Target="../tags/tag540.xml"/><Relationship Id="rId9" Type="http://schemas.openxmlformats.org/officeDocument/2006/relationships/image" Target="../media/image2.JPG"/></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46.xml"/><Relationship Id="rId7" Type="http://schemas.openxmlformats.org/officeDocument/2006/relationships/tags" Target="../tags/tag550.xml"/><Relationship Id="rId12" Type="http://schemas.openxmlformats.org/officeDocument/2006/relationships/slide" Target="slide61.xml"/><Relationship Id="rId2" Type="http://schemas.openxmlformats.org/officeDocument/2006/relationships/tags" Target="../tags/tag545.xml"/><Relationship Id="rId1" Type="http://schemas.openxmlformats.org/officeDocument/2006/relationships/tags" Target="../tags/tag544.xml"/><Relationship Id="rId6" Type="http://schemas.openxmlformats.org/officeDocument/2006/relationships/tags" Target="../tags/tag549.xml"/><Relationship Id="rId11" Type="http://schemas.openxmlformats.org/officeDocument/2006/relationships/slide" Target="slide2.xml"/><Relationship Id="rId5" Type="http://schemas.openxmlformats.org/officeDocument/2006/relationships/tags" Target="../tags/tag548.xml"/><Relationship Id="rId10" Type="http://schemas.openxmlformats.org/officeDocument/2006/relationships/hyperlink" Target="https://assure.ameli.fr/" TargetMode="External"/><Relationship Id="rId4" Type="http://schemas.openxmlformats.org/officeDocument/2006/relationships/tags" Target="../tags/tag547.xml"/><Relationship Id="rId9" Type="http://schemas.openxmlformats.org/officeDocument/2006/relationships/image" Target="../media/image2.JPG"/></Relationships>
</file>

<file path=ppt/slides/_rels/slide66.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image" Target="../media/image2.JPG"/><Relationship Id="rId18" Type="http://schemas.openxmlformats.org/officeDocument/2006/relationships/slide" Target="slide2.xml"/><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slideLayout" Target="../slideLayouts/slideLayout2.xml"/><Relationship Id="rId17" Type="http://schemas.openxmlformats.org/officeDocument/2006/relationships/slide" Target="slide69.xml"/><Relationship Id="rId2" Type="http://schemas.openxmlformats.org/officeDocument/2006/relationships/tags" Target="../tags/tag552.xml"/><Relationship Id="rId16" Type="http://schemas.openxmlformats.org/officeDocument/2006/relationships/slide" Target="slide74.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5" Type="http://schemas.openxmlformats.org/officeDocument/2006/relationships/tags" Target="../tags/tag555.xml"/><Relationship Id="rId15" Type="http://schemas.openxmlformats.org/officeDocument/2006/relationships/slide" Target="slide68.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slide" Target="slide67.xml"/></Relationships>
</file>

<file path=ppt/slides/_rels/slide6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564.xml"/><Relationship Id="rId7" Type="http://schemas.openxmlformats.org/officeDocument/2006/relationships/slideLayout" Target="../slideLayouts/slideLayout7.xml"/><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5" Type="http://schemas.openxmlformats.org/officeDocument/2006/relationships/tags" Target="../tags/tag566.xml"/><Relationship Id="rId10" Type="http://schemas.openxmlformats.org/officeDocument/2006/relationships/slide" Target="slide66.xml"/><Relationship Id="rId4" Type="http://schemas.openxmlformats.org/officeDocument/2006/relationships/tags" Target="../tags/tag565.xml"/><Relationship Id="rId9" Type="http://schemas.openxmlformats.org/officeDocument/2006/relationships/slide" Target="slide2.xml"/></Relationships>
</file>

<file path=ppt/slides/_rels/slide6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570.xml"/><Relationship Id="rId7" Type="http://schemas.openxmlformats.org/officeDocument/2006/relationships/slideLayout" Target="../slideLayouts/slideLayout7.xml"/><Relationship Id="rId12" Type="http://schemas.openxmlformats.org/officeDocument/2006/relationships/slide" Target="slide66.xml"/><Relationship Id="rId2" Type="http://schemas.openxmlformats.org/officeDocument/2006/relationships/tags" Target="../tags/tag569.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slide" Target="slide2.xml"/><Relationship Id="rId5" Type="http://schemas.openxmlformats.org/officeDocument/2006/relationships/tags" Target="../tags/tag572.xml"/><Relationship Id="rId10" Type="http://schemas.openxmlformats.org/officeDocument/2006/relationships/hyperlink" Target="http://www.lafinancepourtous.com/" TargetMode="External"/><Relationship Id="rId4" Type="http://schemas.openxmlformats.org/officeDocument/2006/relationships/tags" Target="../tags/tag571.xml"/><Relationship Id="rId9" Type="http://schemas.openxmlformats.org/officeDocument/2006/relationships/image" Target="../media/image9.wmf"/></Relationships>
</file>

<file path=ppt/slides/_rels/slide69.xml.rels><?xml version="1.0" encoding="UTF-8" standalone="yes"?>
<Relationships xmlns="http://schemas.openxmlformats.org/package/2006/relationships"><Relationship Id="rId8" Type="http://schemas.openxmlformats.org/officeDocument/2006/relationships/tags" Target="../tags/tag581.xml"/><Relationship Id="rId13" Type="http://schemas.openxmlformats.org/officeDocument/2006/relationships/slide" Target="slide70.xml"/><Relationship Id="rId18" Type="http://schemas.openxmlformats.org/officeDocument/2006/relationships/slide" Target="slide66.xml"/><Relationship Id="rId3" Type="http://schemas.openxmlformats.org/officeDocument/2006/relationships/tags" Target="../tags/tag576.xml"/><Relationship Id="rId7" Type="http://schemas.openxmlformats.org/officeDocument/2006/relationships/tags" Target="../tags/tag580.xml"/><Relationship Id="rId12" Type="http://schemas.openxmlformats.org/officeDocument/2006/relationships/image" Target="../media/image2.JPG"/><Relationship Id="rId17" Type="http://schemas.openxmlformats.org/officeDocument/2006/relationships/slide" Target="slide2.xml"/><Relationship Id="rId2" Type="http://schemas.openxmlformats.org/officeDocument/2006/relationships/tags" Target="../tags/tag575.xml"/><Relationship Id="rId16" Type="http://schemas.openxmlformats.org/officeDocument/2006/relationships/slide" Target="slide73.xml"/><Relationship Id="rId1" Type="http://schemas.openxmlformats.org/officeDocument/2006/relationships/tags" Target="../tags/tag574.xml"/><Relationship Id="rId6" Type="http://schemas.openxmlformats.org/officeDocument/2006/relationships/tags" Target="../tags/tag579.xml"/><Relationship Id="rId11" Type="http://schemas.openxmlformats.org/officeDocument/2006/relationships/slideLayout" Target="../slideLayouts/slideLayout7.xml"/><Relationship Id="rId5" Type="http://schemas.openxmlformats.org/officeDocument/2006/relationships/tags" Target="../tags/tag578.xml"/><Relationship Id="rId15" Type="http://schemas.openxmlformats.org/officeDocument/2006/relationships/slide" Target="slide72.xml"/><Relationship Id="rId10" Type="http://schemas.openxmlformats.org/officeDocument/2006/relationships/tags" Target="../tags/tag583.xml"/><Relationship Id="rId4" Type="http://schemas.openxmlformats.org/officeDocument/2006/relationships/tags" Target="../tags/tag577.xml"/><Relationship Id="rId9" Type="http://schemas.openxmlformats.org/officeDocument/2006/relationships/tags" Target="../tags/tag582.xml"/><Relationship Id="rId14" Type="http://schemas.openxmlformats.org/officeDocument/2006/relationships/slide" Target="slide7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slide" Target="slide3.xml"/><Relationship Id="rId5" Type="http://schemas.openxmlformats.org/officeDocument/2006/relationships/tags" Target="../tags/tag62.xml"/><Relationship Id="rId10" Type="http://schemas.openxmlformats.org/officeDocument/2006/relationships/slide" Target="slide2.xml"/><Relationship Id="rId4" Type="http://schemas.openxmlformats.org/officeDocument/2006/relationships/tags" Target="../tags/tag61.xml"/><Relationship Id="rId9" Type="http://schemas.openxmlformats.org/officeDocument/2006/relationships/image" Target="../media/image2.JPG"/></Relationships>
</file>

<file path=ppt/slides/_rels/slide7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586.xml"/><Relationship Id="rId7" Type="http://schemas.openxmlformats.org/officeDocument/2006/relationships/slideLayout" Target="../slideLayouts/slideLayout7.xml"/><Relationship Id="rId2" Type="http://schemas.openxmlformats.org/officeDocument/2006/relationships/tags" Target="../tags/tag585.xml"/><Relationship Id="rId1" Type="http://schemas.openxmlformats.org/officeDocument/2006/relationships/tags" Target="../tags/tag584.xml"/><Relationship Id="rId6" Type="http://schemas.openxmlformats.org/officeDocument/2006/relationships/tags" Target="../tags/tag589.xml"/><Relationship Id="rId5" Type="http://schemas.openxmlformats.org/officeDocument/2006/relationships/tags" Target="../tags/tag588.xml"/><Relationship Id="rId10" Type="http://schemas.openxmlformats.org/officeDocument/2006/relationships/slide" Target="slide69.xml"/><Relationship Id="rId4" Type="http://schemas.openxmlformats.org/officeDocument/2006/relationships/tags" Target="../tags/tag587.xml"/><Relationship Id="rId9" Type="http://schemas.openxmlformats.org/officeDocument/2006/relationships/slide" Target="slide2.xml"/></Relationships>
</file>

<file path=ppt/slides/_rels/slide7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592.xml"/><Relationship Id="rId7" Type="http://schemas.openxmlformats.org/officeDocument/2006/relationships/slideLayout" Target="../slideLayouts/slideLayout7.xml"/><Relationship Id="rId2" Type="http://schemas.openxmlformats.org/officeDocument/2006/relationships/tags" Target="../tags/tag591.xml"/><Relationship Id="rId1" Type="http://schemas.openxmlformats.org/officeDocument/2006/relationships/tags" Target="../tags/tag590.xml"/><Relationship Id="rId6" Type="http://schemas.openxmlformats.org/officeDocument/2006/relationships/tags" Target="../tags/tag595.xml"/><Relationship Id="rId5" Type="http://schemas.openxmlformats.org/officeDocument/2006/relationships/tags" Target="../tags/tag594.xml"/><Relationship Id="rId10" Type="http://schemas.openxmlformats.org/officeDocument/2006/relationships/slide" Target="slide69.xml"/><Relationship Id="rId4" Type="http://schemas.openxmlformats.org/officeDocument/2006/relationships/tags" Target="../tags/tag593.xml"/><Relationship Id="rId9" Type="http://schemas.openxmlformats.org/officeDocument/2006/relationships/slide" Target="slide2.xml"/></Relationships>
</file>

<file path=ppt/slides/_rels/slide7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598.xml"/><Relationship Id="rId7" Type="http://schemas.openxmlformats.org/officeDocument/2006/relationships/slideLayout" Target="../slideLayouts/slideLayout7.xml"/><Relationship Id="rId2" Type="http://schemas.openxmlformats.org/officeDocument/2006/relationships/tags" Target="../tags/tag597.xml"/><Relationship Id="rId1" Type="http://schemas.openxmlformats.org/officeDocument/2006/relationships/tags" Target="../tags/tag596.xml"/><Relationship Id="rId6" Type="http://schemas.openxmlformats.org/officeDocument/2006/relationships/tags" Target="../tags/tag601.xml"/><Relationship Id="rId11" Type="http://schemas.openxmlformats.org/officeDocument/2006/relationships/slide" Target="slide69.xml"/><Relationship Id="rId5" Type="http://schemas.openxmlformats.org/officeDocument/2006/relationships/tags" Target="../tags/tag600.xml"/><Relationship Id="rId10" Type="http://schemas.openxmlformats.org/officeDocument/2006/relationships/slide" Target="slide2.xml"/><Relationship Id="rId4" Type="http://schemas.openxmlformats.org/officeDocument/2006/relationships/tags" Target="../tags/tag599.xml"/><Relationship Id="rId9" Type="http://schemas.openxmlformats.org/officeDocument/2006/relationships/hyperlink" Target="http://www.adie.org/"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04.xml"/><Relationship Id="rId7" Type="http://schemas.openxmlformats.org/officeDocument/2006/relationships/slideLayout" Target="../slideLayouts/slideLayout7.xml"/><Relationship Id="rId2" Type="http://schemas.openxmlformats.org/officeDocument/2006/relationships/tags" Target="../tags/tag603.xml"/><Relationship Id="rId1" Type="http://schemas.openxmlformats.org/officeDocument/2006/relationships/tags" Target="../tags/tag602.xml"/><Relationship Id="rId6" Type="http://schemas.openxmlformats.org/officeDocument/2006/relationships/tags" Target="../tags/tag607.xml"/><Relationship Id="rId11" Type="http://schemas.openxmlformats.org/officeDocument/2006/relationships/slide" Target="slide69.xml"/><Relationship Id="rId5" Type="http://schemas.openxmlformats.org/officeDocument/2006/relationships/tags" Target="../tags/tag606.xml"/><Relationship Id="rId10" Type="http://schemas.openxmlformats.org/officeDocument/2006/relationships/slide" Target="slide2.xml"/><Relationship Id="rId4" Type="http://schemas.openxmlformats.org/officeDocument/2006/relationships/tags" Target="../tags/tag605.xml"/><Relationship Id="rId9" Type="http://schemas.openxmlformats.org/officeDocument/2006/relationships/hyperlink" Target="http://www.caf.fr/ma-caf/caf-de-l-ardeche/offre-de-service/solidarite-et-insertion/pret-d-honneur-et-secours"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10.xml"/><Relationship Id="rId7" Type="http://schemas.openxmlformats.org/officeDocument/2006/relationships/slideLayout" Target="../slideLayouts/slideLayout7.xml"/><Relationship Id="rId2" Type="http://schemas.openxmlformats.org/officeDocument/2006/relationships/tags" Target="../tags/tag609.xml"/><Relationship Id="rId1" Type="http://schemas.openxmlformats.org/officeDocument/2006/relationships/tags" Target="../tags/tag608.xml"/><Relationship Id="rId6" Type="http://schemas.openxmlformats.org/officeDocument/2006/relationships/tags" Target="../tags/tag613.xml"/><Relationship Id="rId11" Type="http://schemas.openxmlformats.org/officeDocument/2006/relationships/slide" Target="slide66.xml"/><Relationship Id="rId5" Type="http://schemas.openxmlformats.org/officeDocument/2006/relationships/tags" Target="../tags/tag612.xml"/><Relationship Id="rId10" Type="http://schemas.openxmlformats.org/officeDocument/2006/relationships/slide" Target="slide2.xml"/><Relationship Id="rId4" Type="http://schemas.openxmlformats.org/officeDocument/2006/relationships/tags" Target="../tags/tag611.xml"/><Relationship Id="rId9" Type="http://schemas.openxmlformats.org/officeDocument/2006/relationships/hyperlink" Target="http://www.banque-france.fr/" TargetMode="External"/></Relationships>
</file>

<file path=ppt/slides/_rels/slide75.xml.rels><?xml version="1.0" encoding="UTF-8" standalone="yes"?>
<Relationships xmlns="http://schemas.openxmlformats.org/package/2006/relationships"><Relationship Id="rId8" Type="http://schemas.openxmlformats.org/officeDocument/2006/relationships/tags" Target="../tags/tag621.xml"/><Relationship Id="rId13" Type="http://schemas.openxmlformats.org/officeDocument/2006/relationships/slide" Target="slide2.xml"/><Relationship Id="rId3" Type="http://schemas.openxmlformats.org/officeDocument/2006/relationships/tags" Target="../tags/tag616.xml"/><Relationship Id="rId7" Type="http://schemas.openxmlformats.org/officeDocument/2006/relationships/tags" Target="../tags/tag620.xml"/><Relationship Id="rId12" Type="http://schemas.openxmlformats.org/officeDocument/2006/relationships/slide" Target="slide81.xml"/><Relationship Id="rId2" Type="http://schemas.openxmlformats.org/officeDocument/2006/relationships/tags" Target="../tags/tag615.xml"/><Relationship Id="rId1" Type="http://schemas.openxmlformats.org/officeDocument/2006/relationships/tags" Target="../tags/tag614.xml"/><Relationship Id="rId6" Type="http://schemas.openxmlformats.org/officeDocument/2006/relationships/tags" Target="../tags/tag619.xml"/><Relationship Id="rId11" Type="http://schemas.openxmlformats.org/officeDocument/2006/relationships/slide" Target="slide76.xml"/><Relationship Id="rId5" Type="http://schemas.openxmlformats.org/officeDocument/2006/relationships/tags" Target="../tags/tag618.xml"/><Relationship Id="rId10" Type="http://schemas.openxmlformats.org/officeDocument/2006/relationships/image" Target="../media/image2.JPG"/><Relationship Id="rId4" Type="http://schemas.openxmlformats.org/officeDocument/2006/relationships/tags" Target="../tags/tag617.xml"/><Relationship Id="rId9"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tags" Target="../tags/tag629.xml"/><Relationship Id="rId13" Type="http://schemas.openxmlformats.org/officeDocument/2006/relationships/slide" Target="slide77.xml"/><Relationship Id="rId18" Type="http://schemas.openxmlformats.org/officeDocument/2006/relationships/slide" Target="slide75.xml"/><Relationship Id="rId3" Type="http://schemas.openxmlformats.org/officeDocument/2006/relationships/tags" Target="../tags/tag624.xml"/><Relationship Id="rId7" Type="http://schemas.openxmlformats.org/officeDocument/2006/relationships/tags" Target="../tags/tag628.xml"/><Relationship Id="rId12" Type="http://schemas.openxmlformats.org/officeDocument/2006/relationships/image" Target="../media/image2.JPG"/><Relationship Id="rId17" Type="http://schemas.openxmlformats.org/officeDocument/2006/relationships/slide" Target="slide2.xml"/><Relationship Id="rId2" Type="http://schemas.openxmlformats.org/officeDocument/2006/relationships/tags" Target="../tags/tag623.xml"/><Relationship Id="rId16" Type="http://schemas.openxmlformats.org/officeDocument/2006/relationships/slide" Target="slide78.xml"/><Relationship Id="rId1" Type="http://schemas.openxmlformats.org/officeDocument/2006/relationships/tags" Target="../tags/tag622.xml"/><Relationship Id="rId6" Type="http://schemas.openxmlformats.org/officeDocument/2006/relationships/tags" Target="../tags/tag627.xml"/><Relationship Id="rId11" Type="http://schemas.openxmlformats.org/officeDocument/2006/relationships/slideLayout" Target="../slideLayouts/slideLayout7.xml"/><Relationship Id="rId5" Type="http://schemas.openxmlformats.org/officeDocument/2006/relationships/tags" Target="../tags/tag626.xml"/><Relationship Id="rId15" Type="http://schemas.openxmlformats.org/officeDocument/2006/relationships/slide" Target="slide80.xml"/><Relationship Id="rId10" Type="http://schemas.openxmlformats.org/officeDocument/2006/relationships/tags" Target="../tags/tag631.xml"/><Relationship Id="rId4" Type="http://schemas.openxmlformats.org/officeDocument/2006/relationships/tags" Target="../tags/tag625.xml"/><Relationship Id="rId9" Type="http://schemas.openxmlformats.org/officeDocument/2006/relationships/tags" Target="../tags/tag630.xml"/><Relationship Id="rId14" Type="http://schemas.openxmlformats.org/officeDocument/2006/relationships/slide" Target="slide79.xml"/></Relationships>
</file>

<file path=ppt/slides/_rels/slide7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slide" Target="slide2.xml"/><Relationship Id="rId3" Type="http://schemas.openxmlformats.org/officeDocument/2006/relationships/tags" Target="../tags/tag634.xml"/><Relationship Id="rId7" Type="http://schemas.openxmlformats.org/officeDocument/2006/relationships/slideLayout" Target="../slideLayouts/slideLayout7.xml"/><Relationship Id="rId12" Type="http://schemas.openxmlformats.org/officeDocument/2006/relationships/slide" Target="slide100.xml"/><Relationship Id="rId2" Type="http://schemas.openxmlformats.org/officeDocument/2006/relationships/tags" Target="../tags/tag633.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hyperlink" Target="https://www.service-public.fr/particuliers/vosdroits/F2042" TargetMode="External"/><Relationship Id="rId5" Type="http://schemas.openxmlformats.org/officeDocument/2006/relationships/tags" Target="../tags/tag636.xml"/><Relationship Id="rId10" Type="http://schemas.openxmlformats.org/officeDocument/2006/relationships/hyperlink" Target="https://www.service-public.fr/particuliers/glossaire/R1064" TargetMode="External"/><Relationship Id="rId4" Type="http://schemas.openxmlformats.org/officeDocument/2006/relationships/tags" Target="../tags/tag635.xml"/><Relationship Id="rId9" Type="http://schemas.openxmlformats.org/officeDocument/2006/relationships/hyperlink" Target="https://wwwd.caf.fr/wps/portal/caffr/aidesetservices/lesservicesenligne/estimervosdroits/lelogement/" TargetMode="External"/><Relationship Id="rId14" Type="http://schemas.openxmlformats.org/officeDocument/2006/relationships/slide" Target="slide76.xml"/></Relationships>
</file>

<file path=ppt/slides/_rels/slide78.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slide" Target="slide2.xml"/><Relationship Id="rId3" Type="http://schemas.openxmlformats.org/officeDocument/2006/relationships/tags" Target="../tags/tag640.xml"/><Relationship Id="rId7" Type="http://schemas.openxmlformats.org/officeDocument/2006/relationships/slideLayout" Target="../slideLayouts/slideLayout7.xml"/><Relationship Id="rId12" Type="http://schemas.openxmlformats.org/officeDocument/2006/relationships/hyperlink" Target="https://www.service-public.fr/particuliers/vosdroits/F13132" TargetMode="External"/><Relationship Id="rId2" Type="http://schemas.openxmlformats.org/officeDocument/2006/relationships/tags" Target="../tags/tag639.xml"/><Relationship Id="rId1" Type="http://schemas.openxmlformats.org/officeDocument/2006/relationships/tags" Target="../tags/tag638.xml"/><Relationship Id="rId6" Type="http://schemas.openxmlformats.org/officeDocument/2006/relationships/tags" Target="../tags/tag643.xml"/><Relationship Id="rId11" Type="http://schemas.openxmlformats.org/officeDocument/2006/relationships/hyperlink" Target="https://www.service-public.fr/particuliers/vosdroits/F12006" TargetMode="External"/><Relationship Id="rId5" Type="http://schemas.openxmlformats.org/officeDocument/2006/relationships/tags" Target="../tags/tag642.xml"/><Relationship Id="rId10" Type="http://schemas.openxmlformats.org/officeDocument/2006/relationships/hyperlink" Target="https://www.service-public.fr/particuliers/vosdroits/R1274" TargetMode="External"/><Relationship Id="rId4" Type="http://schemas.openxmlformats.org/officeDocument/2006/relationships/tags" Target="../tags/tag641.xml"/><Relationship Id="rId9" Type="http://schemas.openxmlformats.org/officeDocument/2006/relationships/hyperlink" Target="https://www.service-public.fr/particuliers/vosdroits/R1273" TargetMode="External"/><Relationship Id="rId14" Type="http://schemas.openxmlformats.org/officeDocument/2006/relationships/slide" Target="slide76.xml"/></Relationships>
</file>

<file path=ppt/slides/_rels/slide7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46.xml"/><Relationship Id="rId7" Type="http://schemas.openxmlformats.org/officeDocument/2006/relationships/slideLayout" Target="../slideLayouts/slideLayout7.xml"/><Relationship Id="rId12" Type="http://schemas.openxmlformats.org/officeDocument/2006/relationships/slide" Target="slide76.xml"/><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11" Type="http://schemas.openxmlformats.org/officeDocument/2006/relationships/slide" Target="slide2.xml"/><Relationship Id="rId5" Type="http://schemas.openxmlformats.org/officeDocument/2006/relationships/tags" Target="../tags/tag648.xml"/><Relationship Id="rId10" Type="http://schemas.openxmlformats.org/officeDocument/2006/relationships/slide" Target="slide101.xml"/><Relationship Id="rId4" Type="http://schemas.openxmlformats.org/officeDocument/2006/relationships/tags" Target="../tags/tag647.xml"/><Relationship Id="rId9" Type="http://schemas.openxmlformats.org/officeDocument/2006/relationships/hyperlink" Target="https://www.service-public.fr/particuliers/glossaire/R10278"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4.jpeg"/><Relationship Id="rId18" Type="http://schemas.openxmlformats.org/officeDocument/2006/relationships/slide" Target="slide3.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hyperlink" Target="http://www.rsa.gouv.fr/" TargetMode="External"/><Relationship Id="rId17" Type="http://schemas.openxmlformats.org/officeDocument/2006/relationships/slide" Target="slide2.xml"/><Relationship Id="rId2" Type="http://schemas.openxmlformats.org/officeDocument/2006/relationships/tags" Target="../tags/tag66.xml"/><Relationship Id="rId16" Type="http://schemas.openxmlformats.org/officeDocument/2006/relationships/hyperlink" Target="http://www.loiret.fr/les-contacts-du-departement-60368.htm?RH=1402913497349" TargetMode="Externa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2.JPG"/><Relationship Id="rId5" Type="http://schemas.openxmlformats.org/officeDocument/2006/relationships/tags" Target="../tags/tag69.xml"/><Relationship Id="rId15" Type="http://schemas.openxmlformats.org/officeDocument/2006/relationships/hyperlink" Target="http://www.msa.fr/" TargetMode="External"/><Relationship Id="rId10" Type="http://schemas.openxmlformats.org/officeDocument/2006/relationships/slideLayout" Target="../slideLayouts/slideLayout2.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hyperlink" Target="http://www.caf.fr/" TargetMode="External"/></Relationships>
</file>

<file path=ppt/slides/_rels/slide8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52.xml"/><Relationship Id="rId7" Type="http://schemas.openxmlformats.org/officeDocument/2006/relationships/slideLayout" Target="../slideLayouts/slideLayout7.xml"/><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tags" Target="../tags/tag655.xml"/><Relationship Id="rId5" Type="http://schemas.openxmlformats.org/officeDocument/2006/relationships/tags" Target="../tags/tag654.xml"/><Relationship Id="rId10" Type="http://schemas.openxmlformats.org/officeDocument/2006/relationships/slide" Target="slide76.xml"/><Relationship Id="rId4" Type="http://schemas.openxmlformats.org/officeDocument/2006/relationships/tags" Target="../tags/tag653.xml"/><Relationship Id="rId9" Type="http://schemas.openxmlformats.org/officeDocument/2006/relationships/slide" Target="slide2.xml"/></Relationships>
</file>

<file path=ppt/slides/_rels/slide81.xml.rels><?xml version="1.0" encoding="UTF-8" standalone="yes"?>
<Relationships xmlns="http://schemas.openxmlformats.org/package/2006/relationships"><Relationship Id="rId8" Type="http://schemas.openxmlformats.org/officeDocument/2006/relationships/tags" Target="../tags/tag663.xml"/><Relationship Id="rId13" Type="http://schemas.openxmlformats.org/officeDocument/2006/relationships/slide" Target="slide2.xml"/><Relationship Id="rId3" Type="http://schemas.openxmlformats.org/officeDocument/2006/relationships/tags" Target="../tags/tag658.xml"/><Relationship Id="rId7" Type="http://schemas.openxmlformats.org/officeDocument/2006/relationships/tags" Target="../tags/tag662.xml"/><Relationship Id="rId12" Type="http://schemas.openxmlformats.org/officeDocument/2006/relationships/slide" Target="slide83.xml"/><Relationship Id="rId2" Type="http://schemas.openxmlformats.org/officeDocument/2006/relationships/tags" Target="../tags/tag657.xml"/><Relationship Id="rId1" Type="http://schemas.openxmlformats.org/officeDocument/2006/relationships/tags" Target="../tags/tag656.xml"/><Relationship Id="rId6" Type="http://schemas.openxmlformats.org/officeDocument/2006/relationships/tags" Target="../tags/tag661.xml"/><Relationship Id="rId11" Type="http://schemas.openxmlformats.org/officeDocument/2006/relationships/slide" Target="slide82.xml"/><Relationship Id="rId5" Type="http://schemas.openxmlformats.org/officeDocument/2006/relationships/tags" Target="../tags/tag660.xml"/><Relationship Id="rId10" Type="http://schemas.openxmlformats.org/officeDocument/2006/relationships/image" Target="../media/image2.JPG"/><Relationship Id="rId4" Type="http://schemas.openxmlformats.org/officeDocument/2006/relationships/tags" Target="../tags/tag659.xml"/><Relationship Id="rId9" Type="http://schemas.openxmlformats.org/officeDocument/2006/relationships/slideLayout" Target="../slideLayouts/slideLayout7.xml"/><Relationship Id="rId14" Type="http://schemas.openxmlformats.org/officeDocument/2006/relationships/slide" Target="slide75.xml"/></Relationships>
</file>

<file path=ppt/slides/_rels/slide8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66.xml"/><Relationship Id="rId7" Type="http://schemas.openxmlformats.org/officeDocument/2006/relationships/slideLayout" Target="../slideLayouts/slideLayout7.xml"/><Relationship Id="rId2" Type="http://schemas.openxmlformats.org/officeDocument/2006/relationships/tags" Target="../tags/tag665.xml"/><Relationship Id="rId1" Type="http://schemas.openxmlformats.org/officeDocument/2006/relationships/tags" Target="../tags/tag664.xml"/><Relationship Id="rId6" Type="http://schemas.openxmlformats.org/officeDocument/2006/relationships/tags" Target="../tags/tag669.xml"/><Relationship Id="rId5" Type="http://schemas.openxmlformats.org/officeDocument/2006/relationships/tags" Target="../tags/tag668.xml"/><Relationship Id="rId10" Type="http://schemas.openxmlformats.org/officeDocument/2006/relationships/slide" Target="slide81.xml"/><Relationship Id="rId4" Type="http://schemas.openxmlformats.org/officeDocument/2006/relationships/tags" Target="../tags/tag667.xml"/><Relationship Id="rId9" Type="http://schemas.openxmlformats.org/officeDocument/2006/relationships/slide" Target="slide2.xml"/></Relationships>
</file>

<file path=ppt/slides/_rels/slide8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72.xml"/><Relationship Id="rId7" Type="http://schemas.openxmlformats.org/officeDocument/2006/relationships/slideLayout" Target="../slideLayouts/slideLayout7.xml"/><Relationship Id="rId2" Type="http://schemas.openxmlformats.org/officeDocument/2006/relationships/tags" Target="../tags/tag671.xml"/><Relationship Id="rId1" Type="http://schemas.openxmlformats.org/officeDocument/2006/relationships/tags" Target="../tags/tag670.xml"/><Relationship Id="rId6" Type="http://schemas.openxmlformats.org/officeDocument/2006/relationships/tags" Target="../tags/tag675.xml"/><Relationship Id="rId5" Type="http://schemas.openxmlformats.org/officeDocument/2006/relationships/tags" Target="../tags/tag674.xml"/><Relationship Id="rId10" Type="http://schemas.openxmlformats.org/officeDocument/2006/relationships/slide" Target="slide81.xml"/><Relationship Id="rId4" Type="http://schemas.openxmlformats.org/officeDocument/2006/relationships/tags" Target="../tags/tag673.xml"/><Relationship Id="rId9" Type="http://schemas.openxmlformats.org/officeDocument/2006/relationships/slide" Target="slide2.xml"/></Relationships>
</file>

<file path=ppt/slides/_rels/slide8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78.xml"/><Relationship Id="rId7" Type="http://schemas.openxmlformats.org/officeDocument/2006/relationships/tags" Target="../tags/tag682.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tags" Target="../tags/tag681.xml"/><Relationship Id="rId11" Type="http://schemas.openxmlformats.org/officeDocument/2006/relationships/image" Target="../media/image10.jpeg"/><Relationship Id="rId5" Type="http://schemas.openxmlformats.org/officeDocument/2006/relationships/tags" Target="../tags/tag680.xml"/><Relationship Id="rId10" Type="http://schemas.openxmlformats.org/officeDocument/2006/relationships/slide" Target="slide2.xml"/><Relationship Id="rId4" Type="http://schemas.openxmlformats.org/officeDocument/2006/relationships/tags" Target="../tags/tag679.xml"/><Relationship Id="rId9" Type="http://schemas.openxmlformats.org/officeDocument/2006/relationships/image" Target="../media/image2.JPG"/></Relationships>
</file>

<file path=ppt/slides/_rels/slide85.xml.rels><?xml version="1.0" encoding="UTF-8" standalone="yes"?>
<Relationships xmlns="http://schemas.openxmlformats.org/package/2006/relationships"><Relationship Id="rId8" Type="http://schemas.openxmlformats.org/officeDocument/2006/relationships/tags" Target="../tags/tag690.xml"/><Relationship Id="rId13" Type="http://schemas.openxmlformats.org/officeDocument/2006/relationships/slide" Target="slide86.xml"/><Relationship Id="rId3" Type="http://schemas.openxmlformats.org/officeDocument/2006/relationships/tags" Target="../tags/tag685.xml"/><Relationship Id="rId7" Type="http://schemas.openxmlformats.org/officeDocument/2006/relationships/tags" Target="../tags/tag689.xml"/><Relationship Id="rId12" Type="http://schemas.openxmlformats.org/officeDocument/2006/relationships/image" Target="../media/image2.JPG"/><Relationship Id="rId2" Type="http://schemas.openxmlformats.org/officeDocument/2006/relationships/tags" Target="../tags/tag684.xml"/><Relationship Id="rId16" Type="http://schemas.openxmlformats.org/officeDocument/2006/relationships/slide" Target="slide2.xml"/><Relationship Id="rId1" Type="http://schemas.openxmlformats.org/officeDocument/2006/relationships/tags" Target="../tags/tag683.xml"/><Relationship Id="rId6" Type="http://schemas.openxmlformats.org/officeDocument/2006/relationships/tags" Target="../tags/tag688.xml"/><Relationship Id="rId11" Type="http://schemas.openxmlformats.org/officeDocument/2006/relationships/slideLayout" Target="../slideLayouts/slideLayout2.xml"/><Relationship Id="rId5" Type="http://schemas.openxmlformats.org/officeDocument/2006/relationships/tags" Target="../tags/tag687.xml"/><Relationship Id="rId15" Type="http://schemas.openxmlformats.org/officeDocument/2006/relationships/slide" Target="slide88.xml"/><Relationship Id="rId10" Type="http://schemas.openxmlformats.org/officeDocument/2006/relationships/tags" Target="../tags/tag692.xml"/><Relationship Id="rId4" Type="http://schemas.openxmlformats.org/officeDocument/2006/relationships/tags" Target="../tags/tag686.xml"/><Relationship Id="rId9" Type="http://schemas.openxmlformats.org/officeDocument/2006/relationships/tags" Target="../tags/tag691.xml"/><Relationship Id="rId14" Type="http://schemas.openxmlformats.org/officeDocument/2006/relationships/slide" Target="slide87.xml"/></Relationships>
</file>

<file path=ppt/slides/_rels/slide8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95.xml"/><Relationship Id="rId7" Type="http://schemas.openxmlformats.org/officeDocument/2006/relationships/slideLayout" Target="../slideLayouts/slideLayout2.xml"/><Relationship Id="rId2" Type="http://schemas.openxmlformats.org/officeDocument/2006/relationships/tags" Target="../tags/tag694.xml"/><Relationship Id="rId1" Type="http://schemas.openxmlformats.org/officeDocument/2006/relationships/tags" Target="../tags/tag693.xml"/><Relationship Id="rId6" Type="http://schemas.openxmlformats.org/officeDocument/2006/relationships/tags" Target="../tags/tag698.xml"/><Relationship Id="rId11" Type="http://schemas.openxmlformats.org/officeDocument/2006/relationships/slide" Target="slide85.xml"/><Relationship Id="rId5" Type="http://schemas.openxmlformats.org/officeDocument/2006/relationships/tags" Target="../tags/tag697.xml"/><Relationship Id="rId10" Type="http://schemas.openxmlformats.org/officeDocument/2006/relationships/slide" Target="slide2.xml"/><Relationship Id="rId4" Type="http://schemas.openxmlformats.org/officeDocument/2006/relationships/tags" Target="../tags/tag696.xml"/><Relationship Id="rId9" Type="http://schemas.openxmlformats.org/officeDocument/2006/relationships/image" Target="../media/image11.png"/></Relationships>
</file>

<file path=ppt/slides/_rels/slide8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701.xml"/><Relationship Id="rId7" Type="http://schemas.openxmlformats.org/officeDocument/2006/relationships/slideLayout" Target="../slideLayouts/slideLayout2.xml"/><Relationship Id="rId2" Type="http://schemas.openxmlformats.org/officeDocument/2006/relationships/tags" Target="../tags/tag700.xml"/><Relationship Id="rId1" Type="http://schemas.openxmlformats.org/officeDocument/2006/relationships/tags" Target="../tags/tag699.xml"/><Relationship Id="rId6" Type="http://schemas.openxmlformats.org/officeDocument/2006/relationships/tags" Target="../tags/tag704.xml"/><Relationship Id="rId5" Type="http://schemas.openxmlformats.org/officeDocument/2006/relationships/tags" Target="../tags/tag703.xml"/><Relationship Id="rId10" Type="http://schemas.openxmlformats.org/officeDocument/2006/relationships/slide" Target="slide85.xml"/><Relationship Id="rId4" Type="http://schemas.openxmlformats.org/officeDocument/2006/relationships/tags" Target="../tags/tag702.xml"/><Relationship Id="rId9" Type="http://schemas.openxmlformats.org/officeDocument/2006/relationships/slide" Target="slide2.xml"/></Relationships>
</file>

<file path=ppt/slides/_rels/slide8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707.xml"/><Relationship Id="rId7" Type="http://schemas.openxmlformats.org/officeDocument/2006/relationships/slideLayout" Target="../slideLayouts/slideLayout2.xml"/><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tags" Target="../tags/tag710.xml"/><Relationship Id="rId5" Type="http://schemas.openxmlformats.org/officeDocument/2006/relationships/tags" Target="../tags/tag709.xml"/><Relationship Id="rId10" Type="http://schemas.openxmlformats.org/officeDocument/2006/relationships/slide" Target="slide85.xml"/><Relationship Id="rId4" Type="http://schemas.openxmlformats.org/officeDocument/2006/relationships/tags" Target="../tags/tag708.xml"/><Relationship Id="rId9" Type="http://schemas.openxmlformats.org/officeDocument/2006/relationships/slide" Target="slide2.xml"/></Relationships>
</file>

<file path=ppt/slides/_rels/slide89.xml.rels><?xml version="1.0" encoding="UTF-8" standalone="yes"?>
<Relationships xmlns="http://schemas.openxmlformats.org/package/2006/relationships"><Relationship Id="rId8" Type="http://schemas.openxmlformats.org/officeDocument/2006/relationships/tags" Target="../tags/tag718.xml"/><Relationship Id="rId13" Type="http://schemas.openxmlformats.org/officeDocument/2006/relationships/slideLayout" Target="../slideLayouts/slideLayout7.xml"/><Relationship Id="rId3" Type="http://schemas.openxmlformats.org/officeDocument/2006/relationships/tags" Target="../tags/tag713.xml"/><Relationship Id="rId7" Type="http://schemas.openxmlformats.org/officeDocument/2006/relationships/tags" Target="../tags/tag717.xml"/><Relationship Id="rId12" Type="http://schemas.openxmlformats.org/officeDocument/2006/relationships/tags" Target="../tags/tag722.xml"/><Relationship Id="rId17" Type="http://schemas.openxmlformats.org/officeDocument/2006/relationships/slide" Target="slide11.xml"/><Relationship Id="rId2" Type="http://schemas.openxmlformats.org/officeDocument/2006/relationships/tags" Target="../tags/tag712.xml"/><Relationship Id="rId16" Type="http://schemas.openxmlformats.org/officeDocument/2006/relationships/slide" Target="slide2.xml"/><Relationship Id="rId1" Type="http://schemas.openxmlformats.org/officeDocument/2006/relationships/tags" Target="../tags/tag711.xml"/><Relationship Id="rId6" Type="http://schemas.openxmlformats.org/officeDocument/2006/relationships/tags" Target="../tags/tag716.xml"/><Relationship Id="rId11" Type="http://schemas.openxmlformats.org/officeDocument/2006/relationships/tags" Target="../tags/tag721.xml"/><Relationship Id="rId5" Type="http://schemas.openxmlformats.org/officeDocument/2006/relationships/tags" Target="../tags/tag715.xml"/><Relationship Id="rId15" Type="http://schemas.openxmlformats.org/officeDocument/2006/relationships/image" Target="../media/image2.JPG"/><Relationship Id="rId10" Type="http://schemas.openxmlformats.org/officeDocument/2006/relationships/tags" Target="../tags/tag720.xml"/><Relationship Id="rId4" Type="http://schemas.openxmlformats.org/officeDocument/2006/relationships/tags" Target="../tags/tag714.xml"/><Relationship Id="rId9" Type="http://schemas.openxmlformats.org/officeDocument/2006/relationships/tags" Target="../tags/tag719.xml"/><Relationship Id="rId14" Type="http://schemas.openxmlformats.org/officeDocument/2006/relationships/hyperlink" Target="https://www.service-public.fr/particuliers/glossaire/R10278"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slide" Target="slide10.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2.JPG"/><Relationship Id="rId2" Type="http://schemas.openxmlformats.org/officeDocument/2006/relationships/tags" Target="../tags/tag75.xml"/><Relationship Id="rId16" Type="http://schemas.openxmlformats.org/officeDocument/2006/relationships/slide" Target="slide2.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slideLayout" Target="../slideLayouts/slideLayout2.xml"/><Relationship Id="rId5" Type="http://schemas.openxmlformats.org/officeDocument/2006/relationships/tags" Target="../tags/tag78.xml"/><Relationship Id="rId15" Type="http://schemas.openxmlformats.org/officeDocument/2006/relationships/slide" Target="slide43.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slide" Target="slide19.xml"/></Relationships>
</file>

<file path=ppt/slides/_rels/slide90.xml.rels><?xml version="1.0" encoding="UTF-8" standalone="yes"?>
<Relationships xmlns="http://schemas.openxmlformats.org/package/2006/relationships"><Relationship Id="rId8" Type="http://schemas.openxmlformats.org/officeDocument/2006/relationships/tags" Target="../tags/tag730.xml"/><Relationship Id="rId13" Type="http://schemas.openxmlformats.org/officeDocument/2006/relationships/slide" Target="slide2.xml"/><Relationship Id="rId3" Type="http://schemas.openxmlformats.org/officeDocument/2006/relationships/tags" Target="../tags/tag725.xml"/><Relationship Id="rId7" Type="http://schemas.openxmlformats.org/officeDocument/2006/relationships/tags" Target="../tags/tag729.xml"/><Relationship Id="rId12" Type="http://schemas.openxmlformats.org/officeDocument/2006/relationships/image" Target="../media/image2.JPG"/><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8.xml"/><Relationship Id="rId11" Type="http://schemas.openxmlformats.org/officeDocument/2006/relationships/slideLayout" Target="../slideLayouts/slideLayout7.xml"/><Relationship Id="rId5" Type="http://schemas.openxmlformats.org/officeDocument/2006/relationships/tags" Target="../tags/tag727.xml"/><Relationship Id="rId15" Type="http://schemas.openxmlformats.org/officeDocument/2006/relationships/hyperlink" Target="https://www.service-public.fr/particuliers/glossaire/R12668" TargetMode="External"/><Relationship Id="rId10" Type="http://schemas.openxmlformats.org/officeDocument/2006/relationships/tags" Target="../tags/tag732.xml"/><Relationship Id="rId4" Type="http://schemas.openxmlformats.org/officeDocument/2006/relationships/tags" Target="../tags/tag726.xml"/><Relationship Id="rId9" Type="http://schemas.openxmlformats.org/officeDocument/2006/relationships/tags" Target="../tags/tag731.xml"/><Relationship Id="rId14" Type="http://schemas.openxmlformats.org/officeDocument/2006/relationships/slide" Target="slide13.xml"/></Relationships>
</file>

<file path=ppt/slides/_rels/slide91.xml.rels><?xml version="1.0" encoding="UTF-8" standalone="yes"?>
<Relationships xmlns="http://schemas.openxmlformats.org/package/2006/relationships"><Relationship Id="rId8" Type="http://schemas.openxmlformats.org/officeDocument/2006/relationships/tags" Target="../tags/tag740.xml"/><Relationship Id="rId13" Type="http://schemas.openxmlformats.org/officeDocument/2006/relationships/image" Target="../media/image2.JPG"/><Relationship Id="rId3" Type="http://schemas.openxmlformats.org/officeDocument/2006/relationships/tags" Target="../tags/tag735.xml"/><Relationship Id="rId7" Type="http://schemas.openxmlformats.org/officeDocument/2006/relationships/tags" Target="../tags/tag739.xml"/><Relationship Id="rId12" Type="http://schemas.openxmlformats.org/officeDocument/2006/relationships/slideLayout" Target="../slideLayouts/slideLayout7.xml"/><Relationship Id="rId2" Type="http://schemas.openxmlformats.org/officeDocument/2006/relationships/tags" Target="../tags/tag734.xml"/><Relationship Id="rId16" Type="http://schemas.openxmlformats.org/officeDocument/2006/relationships/hyperlink" Target="https://www.service-public.fr/particuliers/glossaire/R19321" TargetMode="External"/><Relationship Id="rId1" Type="http://schemas.openxmlformats.org/officeDocument/2006/relationships/tags" Target="../tags/tag733.xml"/><Relationship Id="rId6" Type="http://schemas.openxmlformats.org/officeDocument/2006/relationships/tags" Target="../tags/tag738.xml"/><Relationship Id="rId11" Type="http://schemas.openxmlformats.org/officeDocument/2006/relationships/tags" Target="../tags/tag743.xml"/><Relationship Id="rId5" Type="http://schemas.openxmlformats.org/officeDocument/2006/relationships/tags" Target="../tags/tag737.xml"/><Relationship Id="rId15" Type="http://schemas.openxmlformats.org/officeDocument/2006/relationships/slide" Target="slide13.xml"/><Relationship Id="rId10" Type="http://schemas.openxmlformats.org/officeDocument/2006/relationships/tags" Target="../tags/tag742.xml"/><Relationship Id="rId4" Type="http://schemas.openxmlformats.org/officeDocument/2006/relationships/tags" Target="../tags/tag736.xml"/><Relationship Id="rId9" Type="http://schemas.openxmlformats.org/officeDocument/2006/relationships/tags" Target="../tags/tag741.xml"/><Relationship Id="rId14" Type="http://schemas.openxmlformats.org/officeDocument/2006/relationships/slide" Target="slide2.xml"/></Relationships>
</file>

<file path=ppt/slides/_rels/slide92.xml.rels><?xml version="1.0" encoding="UTF-8" standalone="yes"?>
<Relationships xmlns="http://schemas.openxmlformats.org/package/2006/relationships"><Relationship Id="rId8" Type="http://schemas.openxmlformats.org/officeDocument/2006/relationships/tags" Target="../tags/tag751.xml"/><Relationship Id="rId13" Type="http://schemas.openxmlformats.org/officeDocument/2006/relationships/image" Target="../media/image2.JPG"/><Relationship Id="rId3" Type="http://schemas.openxmlformats.org/officeDocument/2006/relationships/tags" Target="../tags/tag746.xml"/><Relationship Id="rId7" Type="http://schemas.openxmlformats.org/officeDocument/2006/relationships/tags" Target="../tags/tag750.xml"/><Relationship Id="rId12" Type="http://schemas.openxmlformats.org/officeDocument/2006/relationships/slideLayout" Target="../slideLayouts/slideLayout7.xml"/><Relationship Id="rId2" Type="http://schemas.openxmlformats.org/officeDocument/2006/relationships/tags" Target="../tags/tag745.xml"/><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tags" Target="../tags/tag754.xml"/><Relationship Id="rId5" Type="http://schemas.openxmlformats.org/officeDocument/2006/relationships/tags" Target="../tags/tag748.xml"/><Relationship Id="rId15" Type="http://schemas.openxmlformats.org/officeDocument/2006/relationships/slide" Target="slide17.xml"/><Relationship Id="rId10" Type="http://schemas.openxmlformats.org/officeDocument/2006/relationships/tags" Target="../tags/tag753.xml"/><Relationship Id="rId4" Type="http://schemas.openxmlformats.org/officeDocument/2006/relationships/tags" Target="../tags/tag747.xml"/><Relationship Id="rId9" Type="http://schemas.openxmlformats.org/officeDocument/2006/relationships/tags" Target="../tags/tag752.xml"/><Relationship Id="rId14" Type="http://schemas.openxmlformats.org/officeDocument/2006/relationships/slide" Target="slide2.xml"/></Relationships>
</file>

<file path=ppt/slides/_rels/slide93.xml.rels><?xml version="1.0" encoding="UTF-8" standalone="yes"?>
<Relationships xmlns="http://schemas.openxmlformats.org/package/2006/relationships"><Relationship Id="rId8" Type="http://schemas.openxmlformats.org/officeDocument/2006/relationships/tags" Target="../tags/tag762.xml"/><Relationship Id="rId13" Type="http://schemas.openxmlformats.org/officeDocument/2006/relationships/slideLayout" Target="../slideLayouts/slideLayout7.xml"/><Relationship Id="rId3" Type="http://schemas.openxmlformats.org/officeDocument/2006/relationships/tags" Target="../tags/tag757.xml"/><Relationship Id="rId7" Type="http://schemas.openxmlformats.org/officeDocument/2006/relationships/tags" Target="../tags/tag761.xml"/><Relationship Id="rId12" Type="http://schemas.openxmlformats.org/officeDocument/2006/relationships/tags" Target="../tags/tag766.xml"/><Relationship Id="rId2" Type="http://schemas.openxmlformats.org/officeDocument/2006/relationships/tags" Target="../tags/tag756.xml"/><Relationship Id="rId16" Type="http://schemas.openxmlformats.org/officeDocument/2006/relationships/slide" Target="slide23.xml"/><Relationship Id="rId1" Type="http://schemas.openxmlformats.org/officeDocument/2006/relationships/tags" Target="../tags/tag755.xml"/><Relationship Id="rId6" Type="http://schemas.openxmlformats.org/officeDocument/2006/relationships/tags" Target="../tags/tag760.xml"/><Relationship Id="rId11" Type="http://schemas.openxmlformats.org/officeDocument/2006/relationships/tags" Target="../tags/tag765.xml"/><Relationship Id="rId5" Type="http://schemas.openxmlformats.org/officeDocument/2006/relationships/tags" Target="../tags/tag759.xml"/><Relationship Id="rId15" Type="http://schemas.openxmlformats.org/officeDocument/2006/relationships/slide" Target="slide2.xml"/><Relationship Id="rId10" Type="http://schemas.openxmlformats.org/officeDocument/2006/relationships/tags" Target="../tags/tag764.xml"/><Relationship Id="rId4" Type="http://schemas.openxmlformats.org/officeDocument/2006/relationships/tags" Target="../tags/tag758.xml"/><Relationship Id="rId9" Type="http://schemas.openxmlformats.org/officeDocument/2006/relationships/tags" Target="../tags/tag763.xml"/><Relationship Id="rId14" Type="http://schemas.openxmlformats.org/officeDocument/2006/relationships/image" Target="../media/image2.JPG"/></Relationships>
</file>

<file path=ppt/slides/_rels/slide94.xml.rels><?xml version="1.0" encoding="UTF-8" standalone="yes"?>
<Relationships xmlns="http://schemas.openxmlformats.org/package/2006/relationships"><Relationship Id="rId8" Type="http://schemas.openxmlformats.org/officeDocument/2006/relationships/tags" Target="../tags/tag774.xml"/><Relationship Id="rId13" Type="http://schemas.openxmlformats.org/officeDocument/2006/relationships/image" Target="../media/image2.JPG"/><Relationship Id="rId3" Type="http://schemas.openxmlformats.org/officeDocument/2006/relationships/tags" Target="../tags/tag769.xml"/><Relationship Id="rId7" Type="http://schemas.openxmlformats.org/officeDocument/2006/relationships/tags" Target="../tags/tag773.xml"/><Relationship Id="rId12" Type="http://schemas.openxmlformats.org/officeDocument/2006/relationships/slideLayout" Target="../slideLayouts/slideLayout7.xml"/><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tags" Target="../tags/tag777.xml"/><Relationship Id="rId5" Type="http://schemas.openxmlformats.org/officeDocument/2006/relationships/tags" Target="../tags/tag771.xml"/><Relationship Id="rId15" Type="http://schemas.openxmlformats.org/officeDocument/2006/relationships/slide" Target="slide25.xml"/><Relationship Id="rId10" Type="http://schemas.openxmlformats.org/officeDocument/2006/relationships/tags" Target="../tags/tag776.xml"/><Relationship Id="rId4" Type="http://schemas.openxmlformats.org/officeDocument/2006/relationships/tags" Target="../tags/tag770.xml"/><Relationship Id="rId9" Type="http://schemas.openxmlformats.org/officeDocument/2006/relationships/tags" Target="../tags/tag775.xml"/><Relationship Id="rId14" Type="http://schemas.openxmlformats.org/officeDocument/2006/relationships/slide" Target="slide2.xml"/></Relationships>
</file>

<file path=ppt/slides/_rels/slide95.xml.rels><?xml version="1.0" encoding="UTF-8" standalone="yes"?>
<Relationships xmlns="http://schemas.openxmlformats.org/package/2006/relationships"><Relationship Id="rId8" Type="http://schemas.openxmlformats.org/officeDocument/2006/relationships/tags" Target="../tags/tag785.xml"/><Relationship Id="rId13" Type="http://schemas.openxmlformats.org/officeDocument/2006/relationships/image" Target="../media/image2.JPG"/><Relationship Id="rId3" Type="http://schemas.openxmlformats.org/officeDocument/2006/relationships/tags" Target="../tags/tag780.xml"/><Relationship Id="rId7" Type="http://schemas.openxmlformats.org/officeDocument/2006/relationships/tags" Target="../tags/tag784.xml"/><Relationship Id="rId12" Type="http://schemas.openxmlformats.org/officeDocument/2006/relationships/slideLayout" Target="../slideLayouts/slideLayout7.xml"/><Relationship Id="rId2" Type="http://schemas.openxmlformats.org/officeDocument/2006/relationships/tags" Target="../tags/tag779.xml"/><Relationship Id="rId1" Type="http://schemas.openxmlformats.org/officeDocument/2006/relationships/tags" Target="../tags/tag778.xml"/><Relationship Id="rId6" Type="http://schemas.openxmlformats.org/officeDocument/2006/relationships/tags" Target="../tags/tag783.xml"/><Relationship Id="rId11" Type="http://schemas.openxmlformats.org/officeDocument/2006/relationships/tags" Target="../tags/tag788.xml"/><Relationship Id="rId5" Type="http://schemas.openxmlformats.org/officeDocument/2006/relationships/tags" Target="../tags/tag782.xml"/><Relationship Id="rId15" Type="http://schemas.openxmlformats.org/officeDocument/2006/relationships/slide" Target="slide33.xml"/><Relationship Id="rId10" Type="http://schemas.openxmlformats.org/officeDocument/2006/relationships/tags" Target="../tags/tag787.xml"/><Relationship Id="rId4" Type="http://schemas.openxmlformats.org/officeDocument/2006/relationships/tags" Target="../tags/tag781.xml"/><Relationship Id="rId9" Type="http://schemas.openxmlformats.org/officeDocument/2006/relationships/tags" Target="../tags/tag786.xml"/><Relationship Id="rId14" Type="http://schemas.openxmlformats.org/officeDocument/2006/relationships/slide" Target="slide2.xml"/></Relationships>
</file>

<file path=ppt/slides/_rels/slide96.xml.rels><?xml version="1.0" encoding="UTF-8" standalone="yes"?>
<Relationships xmlns="http://schemas.openxmlformats.org/package/2006/relationships"><Relationship Id="rId8" Type="http://schemas.openxmlformats.org/officeDocument/2006/relationships/tags" Target="../tags/tag796.xml"/><Relationship Id="rId13" Type="http://schemas.openxmlformats.org/officeDocument/2006/relationships/image" Target="../media/image2.JPG"/><Relationship Id="rId18" Type="http://schemas.openxmlformats.org/officeDocument/2006/relationships/slide" Target="slide33.xml"/><Relationship Id="rId3" Type="http://schemas.openxmlformats.org/officeDocument/2006/relationships/tags" Target="../tags/tag791.xml"/><Relationship Id="rId7" Type="http://schemas.openxmlformats.org/officeDocument/2006/relationships/tags" Target="../tags/tag795.xml"/><Relationship Id="rId12" Type="http://schemas.openxmlformats.org/officeDocument/2006/relationships/slideLayout" Target="../slideLayouts/slideLayout7.xml"/><Relationship Id="rId17" Type="http://schemas.openxmlformats.org/officeDocument/2006/relationships/slide" Target="slide2.xml"/><Relationship Id="rId2" Type="http://schemas.openxmlformats.org/officeDocument/2006/relationships/tags" Target="../tags/tag790.xml"/><Relationship Id="rId16" Type="http://schemas.openxmlformats.org/officeDocument/2006/relationships/hyperlink" Target="https://www.rsi.fr/a-propos-du-rsi/partenariats/action-sanitaire-et-sociale.html" TargetMode="External"/><Relationship Id="rId1" Type="http://schemas.openxmlformats.org/officeDocument/2006/relationships/tags" Target="../tags/tag789.xml"/><Relationship Id="rId6" Type="http://schemas.openxmlformats.org/officeDocument/2006/relationships/tags" Target="../tags/tag794.xml"/><Relationship Id="rId11" Type="http://schemas.openxmlformats.org/officeDocument/2006/relationships/tags" Target="../tags/tag799.xml"/><Relationship Id="rId5" Type="http://schemas.openxmlformats.org/officeDocument/2006/relationships/tags" Target="../tags/tag793.xml"/><Relationship Id="rId15" Type="http://schemas.openxmlformats.org/officeDocument/2006/relationships/hyperlink" Target="https://www.rsi.fr/acs.html" TargetMode="External"/><Relationship Id="rId10" Type="http://schemas.openxmlformats.org/officeDocument/2006/relationships/tags" Target="../tags/tag798.xml"/><Relationship Id="rId4" Type="http://schemas.openxmlformats.org/officeDocument/2006/relationships/tags" Target="../tags/tag792.xml"/><Relationship Id="rId9" Type="http://schemas.openxmlformats.org/officeDocument/2006/relationships/tags" Target="../tags/tag797.xml"/><Relationship Id="rId14" Type="http://schemas.openxmlformats.org/officeDocument/2006/relationships/hyperlink" Target="https://www.rsi.fr/sante/cmu-c/cmu-complementaire.html" TargetMode="External"/></Relationships>
</file>

<file path=ppt/slides/_rels/slide97.xml.rels><?xml version="1.0" encoding="UTF-8" standalone="yes"?>
<Relationships xmlns="http://schemas.openxmlformats.org/package/2006/relationships"><Relationship Id="rId8" Type="http://schemas.openxmlformats.org/officeDocument/2006/relationships/tags" Target="../tags/tag807.xml"/><Relationship Id="rId13" Type="http://schemas.openxmlformats.org/officeDocument/2006/relationships/image" Target="../media/image2.JPG"/><Relationship Id="rId18" Type="http://schemas.openxmlformats.org/officeDocument/2006/relationships/slide" Target="slide33.xml"/><Relationship Id="rId3" Type="http://schemas.openxmlformats.org/officeDocument/2006/relationships/tags" Target="../tags/tag802.xml"/><Relationship Id="rId7" Type="http://schemas.openxmlformats.org/officeDocument/2006/relationships/tags" Target="../tags/tag806.xml"/><Relationship Id="rId12" Type="http://schemas.openxmlformats.org/officeDocument/2006/relationships/slideLayout" Target="../slideLayouts/slideLayout7.xml"/><Relationship Id="rId17" Type="http://schemas.openxmlformats.org/officeDocument/2006/relationships/slide" Target="slide2.xml"/><Relationship Id="rId2" Type="http://schemas.openxmlformats.org/officeDocument/2006/relationships/tags" Target="../tags/tag801.xml"/><Relationship Id="rId16" Type="http://schemas.openxmlformats.org/officeDocument/2006/relationships/hyperlink" Target="https://www.rsi.fr/a-propos-du-rsi/partenariats/action-sanitaire-et-sociale.html" TargetMode="External"/><Relationship Id="rId1" Type="http://schemas.openxmlformats.org/officeDocument/2006/relationships/tags" Target="../tags/tag800.xml"/><Relationship Id="rId6" Type="http://schemas.openxmlformats.org/officeDocument/2006/relationships/tags" Target="../tags/tag805.xml"/><Relationship Id="rId11" Type="http://schemas.openxmlformats.org/officeDocument/2006/relationships/tags" Target="../tags/tag810.xml"/><Relationship Id="rId5" Type="http://schemas.openxmlformats.org/officeDocument/2006/relationships/tags" Target="../tags/tag804.xml"/><Relationship Id="rId15" Type="http://schemas.openxmlformats.org/officeDocument/2006/relationships/hyperlink" Target="https://www.rsi.fr/creation-entreprise/artisans/monter-le-projet.html" TargetMode="External"/><Relationship Id="rId10" Type="http://schemas.openxmlformats.org/officeDocument/2006/relationships/tags" Target="../tags/tag809.xml"/><Relationship Id="rId4" Type="http://schemas.openxmlformats.org/officeDocument/2006/relationships/tags" Target="../tags/tag803.xml"/><Relationship Id="rId9" Type="http://schemas.openxmlformats.org/officeDocument/2006/relationships/tags" Target="../tags/tag808.xml"/><Relationship Id="rId14" Type="http://schemas.openxmlformats.org/officeDocument/2006/relationships/hyperlink" Target="https://www.rsi.fr/formation.html" TargetMode="External"/></Relationships>
</file>

<file path=ppt/slides/_rels/slide98.xml.rels><?xml version="1.0" encoding="UTF-8" standalone="yes"?>
<Relationships xmlns="http://schemas.openxmlformats.org/package/2006/relationships"><Relationship Id="rId8" Type="http://schemas.openxmlformats.org/officeDocument/2006/relationships/tags" Target="../tags/tag818.xml"/><Relationship Id="rId13" Type="http://schemas.openxmlformats.org/officeDocument/2006/relationships/image" Target="../media/image2.JPG"/><Relationship Id="rId3" Type="http://schemas.openxmlformats.org/officeDocument/2006/relationships/tags" Target="../tags/tag813.xml"/><Relationship Id="rId7" Type="http://schemas.openxmlformats.org/officeDocument/2006/relationships/tags" Target="../tags/tag817.xml"/><Relationship Id="rId12" Type="http://schemas.openxmlformats.org/officeDocument/2006/relationships/slideLayout" Target="../slideLayouts/slideLayout7.xml"/><Relationship Id="rId2" Type="http://schemas.openxmlformats.org/officeDocument/2006/relationships/tags" Target="../tags/tag812.xml"/><Relationship Id="rId1" Type="http://schemas.openxmlformats.org/officeDocument/2006/relationships/tags" Target="../tags/tag811.xml"/><Relationship Id="rId6" Type="http://schemas.openxmlformats.org/officeDocument/2006/relationships/tags" Target="../tags/tag816.xml"/><Relationship Id="rId11" Type="http://schemas.openxmlformats.org/officeDocument/2006/relationships/tags" Target="../tags/tag821.xml"/><Relationship Id="rId5" Type="http://schemas.openxmlformats.org/officeDocument/2006/relationships/tags" Target="../tags/tag815.xml"/><Relationship Id="rId15" Type="http://schemas.openxmlformats.org/officeDocument/2006/relationships/slide" Target="slide17.xml"/><Relationship Id="rId10" Type="http://schemas.openxmlformats.org/officeDocument/2006/relationships/tags" Target="../tags/tag820.xml"/><Relationship Id="rId4" Type="http://schemas.openxmlformats.org/officeDocument/2006/relationships/tags" Target="../tags/tag814.xml"/><Relationship Id="rId9" Type="http://schemas.openxmlformats.org/officeDocument/2006/relationships/tags" Target="../tags/tag819.xml"/><Relationship Id="rId14" Type="http://schemas.openxmlformats.org/officeDocument/2006/relationships/slide" Target="slide2.xml"/></Relationships>
</file>

<file path=ppt/slides/_rels/slide9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24.xml"/><Relationship Id="rId7" Type="http://schemas.openxmlformats.org/officeDocument/2006/relationships/tags" Target="../tags/tag828.xml"/><Relationship Id="rId2" Type="http://schemas.openxmlformats.org/officeDocument/2006/relationships/tags" Target="../tags/tag823.xml"/><Relationship Id="rId1" Type="http://schemas.openxmlformats.org/officeDocument/2006/relationships/tags" Target="../tags/tag822.xml"/><Relationship Id="rId6" Type="http://schemas.openxmlformats.org/officeDocument/2006/relationships/tags" Target="../tags/tag827.xml"/><Relationship Id="rId11" Type="http://schemas.openxmlformats.org/officeDocument/2006/relationships/slide" Target="slide33.xml"/><Relationship Id="rId5" Type="http://schemas.openxmlformats.org/officeDocument/2006/relationships/tags" Target="../tags/tag826.xml"/><Relationship Id="rId10" Type="http://schemas.openxmlformats.org/officeDocument/2006/relationships/slide" Target="slide2.xml"/><Relationship Id="rId4" Type="http://schemas.openxmlformats.org/officeDocument/2006/relationships/tags" Target="../tags/tag825.xml"/><Relationship Id="rId9"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c 11"/>
          <p:cNvSpPr/>
          <p:nvPr>
            <p:custDataLst>
              <p:tags r:id="rId1"/>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 name="Groupe 2"/>
          <p:cNvGrpSpPr/>
          <p:nvPr/>
        </p:nvGrpSpPr>
        <p:grpSpPr>
          <a:xfrm>
            <a:off x="-142875" y="1"/>
            <a:ext cx="12615863" cy="6857999"/>
            <a:chOff x="-142875" y="1"/>
            <a:chExt cx="12615863" cy="6857999"/>
          </a:xfrm>
        </p:grpSpPr>
        <p:sp>
          <p:nvSpPr>
            <p:cNvPr id="4" name="Rectangle 3"/>
            <p:cNvSpPr/>
            <p:nvPr>
              <p:custDataLst>
                <p:tags r:id="rId2"/>
              </p:custDataLst>
            </p:nvPr>
          </p:nvSpPr>
          <p:spPr>
            <a:xfrm>
              <a:off x="-129509" y="1"/>
              <a:ext cx="12501563" cy="68579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custDataLst>
                <p:tags r:id="rId3"/>
              </p:custDataLst>
            </p:nvPr>
          </p:nvSpPr>
          <p:spPr>
            <a:xfrm>
              <a:off x="1792852" y="968097"/>
              <a:ext cx="8820149" cy="707886"/>
            </a:xfrm>
            <a:prstGeom prst="rect">
              <a:avLst/>
            </a:prstGeom>
            <a:noFill/>
          </p:spPr>
          <p:txBody>
            <a:bodyPr wrap="square" rtlCol="0">
              <a:spAutoFit/>
            </a:bodyPr>
            <a:lstStyle/>
            <a:p>
              <a:r>
                <a:rPr lang="fr-FR" sz="4000" b="1" dirty="0" smtClean="0">
                  <a:solidFill>
                    <a:schemeClr val="tx1">
                      <a:lumMod val="85000"/>
                      <a:lumOff val="15000"/>
                    </a:schemeClr>
                  </a:solidFill>
                  <a:latin typeface="Century Gothic" panose="020B0502020202020204" pitchFamily="34" charset="0"/>
                  <a:cs typeface="Arial" panose="020B0604020202020204" pitchFamily="34" charset="0"/>
                </a:rPr>
                <a:t>Guide 2017 des aides mobilisables</a:t>
              </a:r>
              <a:endParaRPr lang="fr-FR" sz="4000" dirty="0">
                <a:solidFill>
                  <a:schemeClr val="tx1">
                    <a:lumMod val="85000"/>
                    <a:lumOff val="15000"/>
                  </a:schemeClr>
                </a:solidFill>
                <a:latin typeface="Century Gothic" panose="020B0502020202020204" pitchFamily="34" charset="0"/>
                <a:cs typeface="Arial" panose="020B0604020202020204" pitchFamily="34" charset="0"/>
              </a:endParaRPr>
            </a:p>
          </p:txBody>
        </p:sp>
        <p:sp>
          <p:nvSpPr>
            <p:cNvPr id="7" name="Rectangle 6"/>
            <p:cNvSpPr/>
            <p:nvPr>
              <p:custDataLst>
                <p:tags r:id="rId4"/>
              </p:custDataLst>
            </p:nvPr>
          </p:nvSpPr>
          <p:spPr>
            <a:xfrm>
              <a:off x="-142875" y="2828925"/>
              <a:ext cx="12615863" cy="1928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custDataLst>
                <p:tags r:id="rId5"/>
              </p:custDataLst>
            </p:nvPr>
          </p:nvSpPr>
          <p:spPr>
            <a:xfrm>
              <a:off x="437557" y="3304565"/>
              <a:ext cx="11556369" cy="584775"/>
            </a:xfrm>
            <a:prstGeom prst="rect">
              <a:avLst/>
            </a:prstGeom>
            <a:noFill/>
          </p:spPr>
          <p:txBody>
            <a:bodyPr wrap="none" rtlCol="0">
              <a:spAutoFit/>
            </a:bodyPr>
            <a:lstStyle/>
            <a:p>
              <a:r>
                <a:rPr lang="fr-FR" sz="3200" b="1" dirty="0" smtClean="0">
                  <a:solidFill>
                    <a:srgbClr val="003399"/>
                  </a:solidFill>
                  <a:latin typeface="Century Gothic" panose="020B0502020202020204" pitchFamily="34" charset="0"/>
                  <a:cs typeface="Arial" panose="020B0604020202020204" pitchFamily="34" charset="0"/>
                </a:rPr>
                <a:t>Comment lever les freins liés aux ressources financières ?</a:t>
              </a:r>
              <a:endParaRPr lang="fr-FR" sz="3200" b="1" dirty="0">
                <a:solidFill>
                  <a:srgbClr val="003399"/>
                </a:solidFill>
                <a:latin typeface="Century Gothic" panose="020B0502020202020204" pitchFamily="34" charset="0"/>
                <a:cs typeface="Arial" panose="020B0604020202020204" pitchFamily="34" charset="0"/>
              </a:endParaRPr>
            </a:p>
          </p:txBody>
        </p:sp>
        <p:sp>
          <p:nvSpPr>
            <p:cNvPr id="9" name="Rectangle 8"/>
            <p:cNvSpPr/>
            <p:nvPr>
              <p:custDataLst>
                <p:tags r:id="rId6"/>
              </p:custDataLst>
            </p:nvPr>
          </p:nvSpPr>
          <p:spPr>
            <a:xfrm>
              <a:off x="2865527" y="4272598"/>
              <a:ext cx="6877204" cy="461665"/>
            </a:xfrm>
            <a:prstGeom prst="rect">
              <a:avLst/>
            </a:prstGeom>
          </p:spPr>
          <p:txBody>
            <a:bodyPr wrap="none">
              <a:spAutoFit/>
            </a:bodyPr>
            <a:lstStyle/>
            <a:p>
              <a:pPr algn="ctr"/>
              <a:r>
                <a:rPr lang="fr-FR" sz="2400" b="1" i="1" dirty="0">
                  <a:solidFill>
                    <a:schemeClr val="bg2">
                      <a:lumMod val="25000"/>
                    </a:schemeClr>
                  </a:solidFill>
                  <a:latin typeface="Century Gothic" panose="020B0502020202020204" pitchFamily="34" charset="0"/>
                  <a:cs typeface="Arial" panose="020B0604020202020204" pitchFamily="34" charset="0"/>
                </a:rPr>
                <a:t>A destination des professionnels de l‘insertion</a:t>
              </a:r>
            </a:p>
          </p:txBody>
        </p:sp>
        <p:sp>
          <p:nvSpPr>
            <p:cNvPr id="10" name="ZoneTexte 9"/>
            <p:cNvSpPr txBox="1"/>
            <p:nvPr>
              <p:custDataLst>
                <p:tags r:id="rId7"/>
              </p:custDataLst>
            </p:nvPr>
          </p:nvSpPr>
          <p:spPr>
            <a:xfrm>
              <a:off x="10263156" y="2157053"/>
              <a:ext cx="1534394" cy="400110"/>
            </a:xfrm>
            <a:prstGeom prst="rect">
              <a:avLst/>
            </a:prstGeom>
            <a:noFill/>
          </p:spPr>
          <p:txBody>
            <a:bodyPr wrap="none" rtlCol="0">
              <a:spAutoFit/>
            </a:bodyPr>
            <a:lstStyle/>
            <a:p>
              <a:r>
                <a:rPr lang="fr-FR" sz="2000" b="1" dirty="0" smtClean="0">
                  <a:solidFill>
                    <a:srgbClr val="9E009E"/>
                  </a:solidFill>
                  <a:latin typeface="Century Gothic" panose="020B0502020202020204" pitchFamily="34" charset="0"/>
                  <a:cs typeface="Arial" panose="020B0604020202020204" pitchFamily="34" charset="0"/>
                </a:rPr>
                <a:t>Juillet 2017</a:t>
              </a:r>
              <a:endParaRPr lang="fr-FR" sz="2000" b="1" dirty="0">
                <a:solidFill>
                  <a:srgbClr val="9E009E"/>
                </a:solidFill>
                <a:latin typeface="Century Gothic" panose="020B0502020202020204" pitchFamily="34" charset="0"/>
                <a:cs typeface="Arial" panose="020B0604020202020204" pitchFamily="34" charset="0"/>
              </a:endParaRPr>
            </a:p>
          </p:txBody>
        </p:sp>
        <p:sp>
          <p:nvSpPr>
            <p:cNvPr id="2" name="Bouton d’action : Suivant 1">
              <a:hlinkClick r:id="" action="ppaction://hlinkshowjump?jump=nextslide" highlightClick="1"/>
            </p:cNvPr>
            <p:cNvSpPr/>
            <p:nvPr/>
          </p:nvSpPr>
          <p:spPr>
            <a:xfrm>
              <a:off x="11401425" y="6244209"/>
              <a:ext cx="470916" cy="499491"/>
            </a:xfrm>
            <a:prstGeom prst="actionButtonForwardNex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3502" y="5269387"/>
              <a:ext cx="9895458" cy="754133"/>
            </a:xfrm>
            <a:prstGeom prst="rect">
              <a:avLst/>
            </a:prstGeom>
          </p:spPr>
        </p:pic>
      </p:grpSp>
    </p:spTree>
    <p:extLst>
      <p:ext uri="{BB962C8B-B14F-4D97-AF65-F5344CB8AC3E}">
        <p14:creationId xmlns:p14="http://schemas.microsoft.com/office/powerpoint/2010/main" val="3561353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Rectangle 10"/>
          <p:cNvSpPr/>
          <p:nvPr>
            <p:custDataLst>
              <p:tags r:id="rId2"/>
            </p:custDataLst>
          </p:nvPr>
        </p:nvSpPr>
        <p:spPr>
          <a:xfrm>
            <a:off x="565004" y="1373460"/>
            <a:ext cx="11971645" cy="548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5" name="Arc 4"/>
          <p:cNvSpPr/>
          <p:nvPr>
            <p:custDataLst>
              <p:tags r:id="rId3"/>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10087531" y="315830"/>
            <a:ext cx="1493827" cy="736682"/>
          </a:xfrm>
          <a:prstGeom prst="rect">
            <a:avLst/>
          </a:prstGeom>
        </p:spPr>
      </p:pic>
      <p:sp>
        <p:nvSpPr>
          <p:cNvPr id="8" name="Rectangle 7"/>
          <p:cNvSpPr/>
          <p:nvPr>
            <p:custDataLst>
              <p:tags r:id="rId5"/>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6"/>
            </p:custDataLst>
          </p:nvPr>
        </p:nvSpPr>
        <p:spPr>
          <a:xfrm>
            <a:off x="0" y="432594"/>
            <a:ext cx="9553576" cy="492443"/>
          </a:xfrm>
          <a:prstGeom prst="rect">
            <a:avLst/>
          </a:prstGeom>
        </p:spPr>
        <p:txBody>
          <a:bodyPr wrap="square">
            <a:spAutoFit/>
          </a:bodyPr>
          <a:lstStyle/>
          <a:p>
            <a:pPr marL="800100" indent="-614363"/>
            <a:r>
              <a:rPr lang="fr-FR" sz="2600" b="1" dirty="0" smtClean="0">
                <a:solidFill>
                  <a:schemeClr val="tx2">
                    <a:lumMod val="75000"/>
                  </a:schemeClr>
                </a:solidFill>
                <a:latin typeface="Century Gothic" panose="020B0502020202020204" pitchFamily="34" charset="0"/>
              </a:rPr>
              <a:t>AAH et ses revenus complémentaires</a:t>
            </a:r>
          </a:p>
        </p:txBody>
      </p:sp>
      <p:sp>
        <p:nvSpPr>
          <p:cNvPr id="12" name="Rectangle 11">
            <a:hlinkClick r:id="rId17" action="ppaction://hlinksldjump"/>
          </p:cNvPr>
          <p:cNvSpPr/>
          <p:nvPr>
            <p:custDataLst>
              <p:tags r:id="rId7"/>
            </p:custDataLst>
          </p:nvPr>
        </p:nvSpPr>
        <p:spPr>
          <a:xfrm>
            <a:off x="3232745" y="1808596"/>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CONDITIONS D’ATTRIBUTION</a:t>
            </a:r>
            <a:endParaRPr lang="fr-FR" sz="2000" b="1" dirty="0">
              <a:solidFill>
                <a:schemeClr val="tx2">
                  <a:lumMod val="75000"/>
                </a:schemeClr>
              </a:solidFill>
            </a:endParaRPr>
          </a:p>
        </p:txBody>
      </p:sp>
      <p:sp>
        <p:nvSpPr>
          <p:cNvPr id="13" name="Rectangle 12">
            <a:hlinkClick r:id="rId18" action="ppaction://hlinksldjump"/>
          </p:cNvPr>
          <p:cNvSpPr/>
          <p:nvPr>
            <p:custDataLst>
              <p:tags r:id="rId8"/>
            </p:custDataLst>
          </p:nvPr>
        </p:nvSpPr>
        <p:spPr>
          <a:xfrm>
            <a:off x="6798169" y="1815909"/>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DEMARCHE</a:t>
            </a:r>
            <a:endParaRPr lang="fr-FR" sz="2000" b="1" dirty="0">
              <a:solidFill>
                <a:schemeClr val="tx2">
                  <a:lumMod val="75000"/>
                </a:schemeClr>
              </a:solidFill>
            </a:endParaRPr>
          </a:p>
        </p:txBody>
      </p:sp>
      <p:sp>
        <p:nvSpPr>
          <p:cNvPr id="14" name="Rectangle 13">
            <a:hlinkClick r:id="rId19" action="ppaction://hlinksldjump"/>
          </p:cNvPr>
          <p:cNvSpPr/>
          <p:nvPr>
            <p:custDataLst>
              <p:tags r:id="rId9"/>
            </p:custDataLst>
          </p:nvPr>
        </p:nvSpPr>
        <p:spPr>
          <a:xfrm>
            <a:off x="6821459" y="4035021"/>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CUMUL AVEC D’AUTRES AIDES</a:t>
            </a:r>
            <a:endParaRPr lang="fr-FR" sz="2000" b="1" dirty="0">
              <a:solidFill>
                <a:schemeClr val="tx2">
                  <a:lumMod val="75000"/>
                </a:schemeClr>
              </a:solidFill>
            </a:endParaRPr>
          </a:p>
        </p:txBody>
      </p:sp>
      <p:sp>
        <p:nvSpPr>
          <p:cNvPr id="15" name="Rectangle 14">
            <a:hlinkClick r:id="rId20" action="ppaction://hlinksldjump"/>
          </p:cNvPr>
          <p:cNvSpPr/>
          <p:nvPr>
            <p:custDataLst>
              <p:tags r:id="rId10"/>
            </p:custDataLst>
          </p:nvPr>
        </p:nvSpPr>
        <p:spPr>
          <a:xfrm>
            <a:off x="3225433" y="2912095"/>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MONTANT</a:t>
            </a:r>
            <a:endParaRPr lang="fr-FR" sz="2000" b="1" dirty="0">
              <a:solidFill>
                <a:schemeClr val="tx2">
                  <a:lumMod val="75000"/>
                </a:schemeClr>
              </a:solidFill>
            </a:endParaRPr>
          </a:p>
        </p:txBody>
      </p:sp>
      <p:sp>
        <p:nvSpPr>
          <p:cNvPr id="16" name="Rectangle 15">
            <a:hlinkClick r:id="rId21" action="ppaction://hlinksldjump"/>
          </p:cNvPr>
          <p:cNvSpPr/>
          <p:nvPr>
            <p:custDataLst>
              <p:tags r:id="rId11"/>
            </p:custDataLst>
          </p:nvPr>
        </p:nvSpPr>
        <p:spPr>
          <a:xfrm>
            <a:off x="6814360" y="2921989"/>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VERSEMENT</a:t>
            </a:r>
            <a:endParaRPr lang="fr-FR" sz="2000" b="1" dirty="0">
              <a:solidFill>
                <a:schemeClr val="tx2">
                  <a:lumMod val="75000"/>
                </a:schemeClr>
              </a:solidFill>
            </a:endParaRPr>
          </a:p>
        </p:txBody>
      </p:sp>
      <p:sp>
        <p:nvSpPr>
          <p:cNvPr id="17" name="Rectangle 16">
            <a:hlinkClick r:id="rId22" action="ppaction://hlinksldjump"/>
          </p:cNvPr>
          <p:cNvSpPr/>
          <p:nvPr>
            <p:custDataLst>
              <p:tags r:id="rId12"/>
            </p:custDataLst>
          </p:nvPr>
        </p:nvSpPr>
        <p:spPr>
          <a:xfrm>
            <a:off x="3234957" y="4002207"/>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COMPLEMENT DE RESSOURCES</a:t>
            </a:r>
            <a:endParaRPr lang="fr-FR" sz="2000" b="1" dirty="0">
              <a:solidFill>
                <a:schemeClr val="tx2">
                  <a:lumMod val="75000"/>
                </a:schemeClr>
              </a:solidFill>
            </a:endParaRPr>
          </a:p>
        </p:txBody>
      </p:sp>
      <p:sp>
        <p:nvSpPr>
          <p:cNvPr id="18" name="Rectangle 17">
            <a:hlinkClick r:id="rId23" action="ppaction://hlinksldjump"/>
          </p:cNvPr>
          <p:cNvSpPr/>
          <p:nvPr>
            <p:custDataLst>
              <p:tags r:id="rId13"/>
            </p:custDataLst>
          </p:nvPr>
        </p:nvSpPr>
        <p:spPr>
          <a:xfrm>
            <a:off x="3234956" y="5113121"/>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MAJORATION POUR LA VIE AUTONOME</a:t>
            </a:r>
            <a:endParaRPr lang="fr-FR" sz="2000" b="1" dirty="0">
              <a:solidFill>
                <a:schemeClr val="tx2">
                  <a:lumMod val="75000"/>
                </a:schemeClr>
              </a:solidFill>
            </a:endParaRPr>
          </a:p>
        </p:txBody>
      </p:sp>
      <p:sp>
        <p:nvSpPr>
          <p:cNvPr id="20" name="Rectangle 19">
            <a:hlinkClick r:id="rId24" action="ppaction://hlinksldjump"/>
          </p:cNvPr>
          <p:cNvSpPr/>
          <p:nvPr>
            <p:custDataLst>
              <p:tags r:id="rId14"/>
            </p:custDataLst>
          </p:nvPr>
        </p:nvSpPr>
        <p:spPr>
          <a:xfrm>
            <a:off x="6859219" y="5136934"/>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AIDES AU LOGEMENT</a:t>
            </a:r>
            <a:endParaRPr lang="fr-FR" sz="2000" b="1" dirty="0">
              <a:solidFill>
                <a:schemeClr val="tx2">
                  <a:lumMod val="75000"/>
                </a:schemeClr>
              </a:solidFill>
            </a:endParaRPr>
          </a:p>
        </p:txBody>
      </p:sp>
      <p:sp>
        <p:nvSpPr>
          <p:cNvPr id="22" name="Bouton d’action : Suivant 21">
            <a:hlinkClick r:id="" action="ppaction://hlinkshowjump?jump=nextslide" highlightClick="1"/>
          </p:cNvPr>
          <p:cNvSpPr/>
          <p:nvPr/>
        </p:nvSpPr>
        <p:spPr>
          <a:xfrm>
            <a:off x="11374800" y="6329820"/>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a:hlinkClick r:id="rId2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8" name="Bouton d'action : Retour 27">
            <a:hlinkClick r:id="rId2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73744" y="6327059"/>
            <a:ext cx="427703" cy="369332"/>
          </a:xfrm>
          <a:prstGeom prst="rect">
            <a:avLst/>
          </a:prstGeom>
          <a:noFill/>
        </p:spPr>
        <p:txBody>
          <a:bodyPr wrap="square" rtlCol="0">
            <a:spAutoFit/>
          </a:bodyPr>
          <a:lstStyle/>
          <a:p>
            <a:r>
              <a:rPr lang="fr-FR" b="1" dirty="0" smtClean="0">
                <a:solidFill>
                  <a:schemeClr val="bg1"/>
                </a:solidFill>
              </a:rPr>
              <a:t>10</a:t>
            </a:r>
            <a:endParaRPr lang="fr-FR" b="1" dirty="0">
              <a:solidFill>
                <a:schemeClr val="bg1"/>
              </a:solidFill>
            </a:endParaRPr>
          </a:p>
        </p:txBody>
      </p:sp>
    </p:spTree>
    <p:extLst>
      <p:ext uri="{BB962C8B-B14F-4D97-AF65-F5344CB8AC3E}">
        <p14:creationId xmlns:p14="http://schemas.microsoft.com/office/powerpoint/2010/main" val="37786813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custDataLst>
              <p:tags r:id="rId2"/>
            </p:custDataLst>
          </p:nvPr>
        </p:nvSpPr>
        <p:spPr>
          <a:xfrm>
            <a:off x="525156" y="1319806"/>
            <a:ext cx="11955600" cy="569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6" name="Rectangle 5"/>
          <p:cNvSpPr/>
          <p:nvPr>
            <p:custDataLst>
              <p:tags r:id="rId3"/>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custDataLst>
              <p:tags r:id="rId4"/>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12</a:t>
            </a:r>
          </a:p>
        </p:txBody>
      </p:sp>
      <p:pic>
        <p:nvPicPr>
          <p:cNvPr id="8" name="Image 7"/>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3" name="Rectangle 5"/>
          <p:cNvSpPr>
            <a:spLocks noChangeArrowheads="1"/>
          </p:cNvSpPr>
          <p:nvPr/>
        </p:nvSpPr>
        <p:spPr bwMode="auto">
          <a:xfrm>
            <a:off x="1178948" y="1733730"/>
            <a:ext cx="10493939" cy="389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Modifications des conditions de ressources (ALS)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La </a:t>
            </a:r>
            <a:r>
              <a:rPr kumimoji="0" lang="fr-FR" altLang="fr-FR" sz="1600" b="0" i="1"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hlinkClick r:id="rId9" tooltip="loi n°2015-1785 de finances pour 2016 - Nouvelle fenêtre"/>
              </a:rPr>
              <a:t>loi n°2015-1785 de finances pour 2016</a:t>
            </a:r>
            <a:r>
              <a:rPr kumimoji="0" lang="fr-FR" altLang="fr-FR" sz="1600" b="0" i="1"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met fin au versement des aides au logement pour les enfants des familles assujetties à l'impôt de solidarité sur la fortune (ISF), et prévoit la prise en compte de la valeur du patrimoine pour l'attribution de ces aides.</a:t>
            </a: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1"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Ces mesures entreront en vigueur le 1</a:t>
            </a:r>
            <a:r>
              <a:rPr kumimoji="0" lang="fr-FR" altLang="fr-FR" sz="1600" b="0" i="1" u="none" strike="noStrike" cap="none" normalizeH="0" baseline="3000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kumimoji="0" lang="fr-FR" altLang="fr-FR" sz="1600" b="0" i="1"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octobre 2016.</a:t>
            </a: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1"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Les informations présentées sur cette page restent d'actualité et seront modifiées à cette date.</a:t>
            </a: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L'allocation de logement sociale (ALS) est une aide financière destinée à réduire le montant de votre loyer ou de votre mensualité d'emprunt immobilier. </a:t>
            </a: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kumimoji="0" lang="fr-FR" altLang="fr-FR" sz="1600" b="1" i="0" u="none" strike="noStrike" cap="none" normalizeH="0" baseline="0" dirty="0" smtClean="0">
                <a:ln>
                  <a:noFill/>
                </a:ln>
                <a:solidFill>
                  <a:srgbClr val="C0504D"/>
                </a:solidFill>
                <a:effectLst/>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rPr>
              <a:t>Attention : </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rPr>
              <a:t>l'ALS n'est pas accordée si vous bénéficiez déjà de </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hlinkClick r:id="rId10"/>
              </a:rPr>
              <a:t>l'aide personnalisée au logement (APL)</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rPr>
              <a:t> ou de </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hlinkClick r:id="rId11"/>
              </a:rPr>
              <a:t>l'allocation de logement familiale (ALF)</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rPr>
              <a:t>.</a:t>
            </a:r>
          </a:p>
        </p:txBody>
      </p:sp>
      <p:sp>
        <p:nvSpPr>
          <p:cNvPr id="16" name="Arc 15"/>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Bouton d’action : Suivant 16">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87402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custDataLst>
              <p:tags r:id="rId2"/>
            </p:custDataLst>
          </p:nvPr>
        </p:nvSpPr>
        <p:spPr>
          <a:xfrm>
            <a:off x="525156" y="1319806"/>
            <a:ext cx="11955600" cy="569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6" name="Rectangle 5"/>
          <p:cNvSpPr/>
          <p:nvPr>
            <p:custDataLst>
              <p:tags r:id="rId3"/>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custDataLst>
              <p:tags r:id="rId4"/>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13</a:t>
            </a:r>
          </a:p>
        </p:txBody>
      </p:sp>
      <p:pic>
        <p:nvPicPr>
          <p:cNvPr id="8" name="Image 7"/>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9" name="Rectangle 8"/>
          <p:cNvSpPr/>
          <p:nvPr/>
        </p:nvSpPr>
        <p:spPr>
          <a:xfrm>
            <a:off x="1519236" y="2205227"/>
            <a:ext cx="10139363" cy="2492990"/>
          </a:xfrm>
          <a:prstGeom prst="rect">
            <a:avLst/>
          </a:prstGeom>
        </p:spPr>
        <p:txBody>
          <a:bodyPr wrap="square">
            <a:spAutoFit/>
          </a:bodyPr>
          <a:lstStyle/>
          <a:p>
            <a:pPr algn="just">
              <a:spcAft>
                <a:spcPts val="0"/>
              </a:spcAft>
            </a:pPr>
            <a:r>
              <a:rPr lang="fr-FR" sz="1600" b="1" dirty="0" smtClean="0">
                <a:latin typeface="Century Gothic" panose="020B0502020202020204" pitchFamily="34" charset="0"/>
                <a:ea typeface="Times New Roman" panose="02020603050405020304" pitchFamily="18" charset="0"/>
                <a:cs typeface="Times New Roman" panose="02020603050405020304" pitchFamily="18" charset="0"/>
              </a:rPr>
              <a:t>Modalités de versement de l’ASL</a:t>
            </a:r>
          </a:p>
          <a:p>
            <a:pPr algn="just">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Les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versements dépendent de la nature de votre logement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lgn="just">
              <a:spcAft>
                <a:spcPts val="0"/>
              </a:spcAft>
            </a:pPr>
            <a:endParaRPr lang="fr-FR" sz="16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lorsque le locataire habite un logement HLM, l'allocation est versée chaque mois à votre propriétaire</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SzPts val="1000"/>
              <a:buFont typeface="Symbol" panose="05050102010706020507" pitchFamily="18" charset="2"/>
              <a:buChar char=""/>
              <a:tabLst>
                <a:tab pos="457200" algn="l"/>
              </a:tabLst>
            </a:pPr>
            <a:endParaRPr lang="fr-FR" sz="16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dans les autres logements, l'allocation est directement versée chaque mois au locataire, à moins que le propriétaire ait fait la demande d'un versement en tiers payant.</a:t>
            </a:r>
          </a:p>
        </p:txBody>
      </p:sp>
      <p:sp>
        <p:nvSpPr>
          <p:cNvPr id="16" name="Arc 15"/>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Bouton d’action : Suivant 16">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2273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32472" y="1365319"/>
            <a:ext cx="12265380" cy="5612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6" name="Image 5"/>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9973231" y="315830"/>
            <a:ext cx="1493827" cy="736682"/>
          </a:xfrm>
          <a:prstGeom prst="rect">
            <a:avLst/>
          </a:prstGeom>
        </p:spPr>
      </p:pic>
      <p:sp>
        <p:nvSpPr>
          <p:cNvPr id="7" name="Rectangle 6"/>
          <p:cNvSpPr/>
          <p:nvPr>
            <p:custDataLst>
              <p:tags r:id="rId4"/>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custDataLst>
              <p:tags r:id="rId5"/>
            </p:custDataLst>
          </p:nvPr>
        </p:nvSpPr>
        <p:spPr>
          <a:xfrm>
            <a:off x="0" y="432594"/>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Conditions d’attribution de l’AAH</a:t>
            </a:r>
          </a:p>
        </p:txBody>
      </p:sp>
      <p:sp>
        <p:nvSpPr>
          <p:cNvPr id="17" name="Rectangle 16"/>
          <p:cNvSpPr/>
          <p:nvPr>
            <p:custDataLst>
              <p:tags r:id="rId6"/>
            </p:custDataLst>
          </p:nvPr>
        </p:nvSpPr>
        <p:spPr>
          <a:xfrm>
            <a:off x="943226" y="1621524"/>
            <a:ext cx="5219700" cy="3016210"/>
          </a:xfrm>
          <a:prstGeom prst="rect">
            <a:avLst/>
          </a:prstGeom>
        </p:spPr>
        <p:txBody>
          <a:bodyPr wrap="square">
            <a:spAutoFit/>
          </a:bodyPr>
          <a:lstStyle/>
          <a:p>
            <a:endParaRPr lang="fr-FR" sz="500" b="1" cap="small" spc="25" dirty="0" smtClean="0">
              <a:solidFill>
                <a:schemeClr val="bg1"/>
              </a:solidFill>
              <a:latin typeface="Century Gothic" panose="020B0502020202020204" pitchFamily="34" charset="0"/>
              <a:ea typeface="Times New Roman" panose="02020603050405020304" pitchFamily="18" charset="0"/>
            </a:endParaRPr>
          </a:p>
          <a:p>
            <a:endParaRPr lang="fr-FR" sz="500" b="1" cap="small" spc="25" dirty="0">
              <a:solidFill>
                <a:schemeClr val="bg1"/>
              </a:solidFill>
              <a:latin typeface="Century Gothic" panose="020B0502020202020204" pitchFamily="34" charset="0"/>
              <a:ea typeface="Times New Roman" panose="02020603050405020304" pitchFamily="18" charset="0"/>
            </a:endParaRPr>
          </a:p>
          <a:p>
            <a:pPr lvl="0" algn="just">
              <a:spcAft>
                <a:spcPts val="600"/>
              </a:spcAft>
            </a:pPr>
            <a:endParaRPr lang="fr-FR" sz="4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a:spcAft>
                <a:spcPts val="600"/>
              </a:spcAft>
            </a:pPr>
            <a:r>
              <a:rPr lang="fr-FR" sz="17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Taux </a:t>
            </a:r>
            <a:r>
              <a:rPr lang="fr-FR" sz="17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d'incapacité</a:t>
            </a:r>
            <a:endParaRPr lang="fr-FR" sz="1700" b="1" u="sng"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Vous devez être atteint d'un taux d'incapacité, déterminé par la Commission des droits et de l'autonomie des personnes handicapées (CDAPH) :</a:t>
            </a:r>
          </a:p>
          <a:p>
            <a:pPr marL="342900" lvl="0" indent="-342900" algn="just">
              <a:spcAft>
                <a:spcPts val="0"/>
              </a:spcAft>
              <a:buFont typeface="Symbol" panose="05050102010706020507" pitchFamily="18" charset="2"/>
              <a:buChar char=""/>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supérieur ou égal à 80 %</a:t>
            </a:r>
          </a:p>
          <a:p>
            <a:pPr marL="342900" lvl="0" indent="-342900" algn="just">
              <a:spcAft>
                <a:spcPts val="0"/>
              </a:spcAft>
              <a:buFont typeface="Symbol" panose="05050102010706020507" pitchFamily="18" charset="2"/>
              <a:buChar char=""/>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ou compris entre 50 et 79 % et connaître une restriction substantielle et durable d'accès à un emploi, reconnue par la CDAPH. . </a:t>
            </a:r>
          </a:p>
          <a:p>
            <a:pPr algn="just">
              <a:spcAft>
                <a:spcPts val="0"/>
              </a:spcAft>
            </a:pPr>
            <a:endParaRPr lang="fr-FR" sz="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taux d'incapacité est déterminé par la CDAPH</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t>
            </a:r>
            <a:endPar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8" name="Rectangle 17"/>
          <p:cNvSpPr/>
          <p:nvPr>
            <p:custDataLst>
              <p:tags r:id="rId7"/>
            </p:custDataLst>
          </p:nvPr>
        </p:nvSpPr>
        <p:spPr>
          <a:xfrm>
            <a:off x="6705600" y="1904110"/>
            <a:ext cx="5010150" cy="3089307"/>
          </a:xfrm>
          <a:prstGeom prst="rect">
            <a:avLst/>
          </a:prstGeom>
        </p:spPr>
        <p:txBody>
          <a:bodyPr wrap="square">
            <a:spAutoFit/>
          </a:bodyPr>
          <a:lstStyle/>
          <a:p>
            <a:pPr lvl="0" algn="just">
              <a:lnSpc>
                <a:spcPct val="115000"/>
              </a:lnSpc>
              <a:spcAft>
                <a:spcPts val="600"/>
              </a:spcAft>
            </a:pPr>
            <a:r>
              <a:rPr lang="fr-FR" sz="17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Résidence</a:t>
            </a:r>
            <a:endParaRPr lang="fr-FR" sz="1700" u="sng"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Vous devez résider en France.</a:t>
            </a:r>
          </a:p>
          <a:p>
            <a:pPr algn="just">
              <a:lnSpc>
                <a:spcPct val="115000"/>
              </a:lnSpc>
            </a:pPr>
            <a:endParaRPr lang="fr-FR" sz="4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6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Si </a:t>
            </a:r>
            <a:r>
              <a:rPr lang="fr-FR" sz="16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vous êtes étranger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(hors ressortissant des États membres de l'Union européenne ou parties à l'accord sur l'Espace économique européen), il est possible de percevoir l'AAH à condition d'être en situation régulière </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ou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d'être titulaire d'un récépissé de demande de renouvellement de titre de séjour.</a:t>
            </a:r>
          </a:p>
          <a:p>
            <a:pPr algn="just">
              <a:lnSpc>
                <a:spcPct val="115000"/>
              </a:lnSpc>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endParaRPr lang="fr-FR" sz="1600" dirty="0">
              <a:solidFill>
                <a:schemeClr val="tx1">
                  <a:lumMod val="75000"/>
                  <a:lumOff val="25000"/>
                </a:schemeClr>
              </a:solidFill>
            </a:endParaRPr>
          </a:p>
        </p:txBody>
      </p:sp>
      <p:sp>
        <p:nvSpPr>
          <p:cNvPr id="19" name="Rectangle 18"/>
          <p:cNvSpPr/>
          <p:nvPr>
            <p:custDataLst>
              <p:tags r:id="rId8"/>
            </p:custDataLst>
          </p:nvPr>
        </p:nvSpPr>
        <p:spPr>
          <a:xfrm>
            <a:off x="6774656" y="4623030"/>
            <a:ext cx="5026819" cy="1477071"/>
          </a:xfrm>
          <a:prstGeom prst="rect">
            <a:avLst/>
          </a:prstGeom>
        </p:spPr>
        <p:txBody>
          <a:bodyPr wrap="square">
            <a:spAutoFit/>
          </a:bodyPr>
          <a:lstStyle/>
          <a:p>
            <a:pPr algn="just">
              <a:lnSpc>
                <a:spcPct val="115000"/>
              </a:lnSpc>
              <a:spcAft>
                <a:spcPts val="0"/>
              </a:spcAft>
            </a:pPr>
            <a:endParaRPr lang="fr-FR" sz="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pPr>
            <a:r>
              <a:rPr lang="fr-FR" sz="1700" b="1" u="sng"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Ressources</a:t>
            </a:r>
            <a:endParaRPr lang="fr-FR" sz="1700" u="sng" dirty="0" smtClean="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Vos ressources ainsi que celles de la personne avec qui vous vivez en couple ne doivent pas dépasser un </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3" action="ppaction://hlinksldjump"/>
              </a:rPr>
              <a:t>certain plafond</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1" name="Arc 20"/>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Rectangle 19"/>
          <p:cNvSpPr/>
          <p:nvPr>
            <p:custDataLst>
              <p:tags r:id="rId10"/>
            </p:custDataLst>
          </p:nvPr>
        </p:nvSpPr>
        <p:spPr>
          <a:xfrm>
            <a:off x="912396" y="4725364"/>
            <a:ext cx="5238750" cy="1220847"/>
          </a:xfrm>
          <a:prstGeom prst="rect">
            <a:avLst/>
          </a:prstGeom>
        </p:spPr>
        <p:txBody>
          <a:bodyPr wrap="square">
            <a:spAutoFit/>
          </a:bodyPr>
          <a:lstStyle/>
          <a:p>
            <a:pPr lvl="0" algn="just">
              <a:spcAft>
                <a:spcPts val="1000"/>
              </a:spcAft>
            </a:pPr>
            <a:r>
              <a:rPr lang="fr-FR" sz="17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Âge</a:t>
            </a:r>
            <a:endParaRPr lang="fr-FR" sz="1700" b="1" u="sng"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Vous devez avoir plus de 20 ans (ou plus de 16 ans si vous n'êtes plus considéré à la charge de vos parents pour le bénéfice des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a:rPr>
              <a:t>prestations familiales</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t>
            </a:r>
          </a:p>
        </p:txBody>
      </p:sp>
      <p:sp>
        <p:nvSpPr>
          <p:cNvPr id="25" name="Bouton d’action : Suivant 24">
            <a:hlinkClick r:id="" action="ppaction://hlinkshowjump?jump=nextslide" highlightClick="1"/>
          </p:cNvPr>
          <p:cNvSpPr/>
          <p:nvPr/>
        </p:nvSpPr>
        <p:spPr>
          <a:xfrm>
            <a:off x="11346225" y="634410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Bouton d'action : Précédent 2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8" name="Bouton d'action : Retour 27">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11</a:t>
            </a:r>
            <a:endParaRPr lang="fr-FR" b="1" dirty="0">
              <a:solidFill>
                <a:schemeClr val="bg1"/>
              </a:solidFill>
            </a:endParaRPr>
          </a:p>
        </p:txBody>
      </p:sp>
    </p:spTree>
    <p:extLst>
      <p:ext uri="{BB962C8B-B14F-4D97-AF65-F5344CB8AC3E}">
        <p14:creationId xmlns:p14="http://schemas.microsoft.com/office/powerpoint/2010/main" val="172031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Arc 1"/>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custDataLst>
              <p:tags r:id="rId3"/>
            </p:custDataLst>
          </p:nvPr>
        </p:nvSpPr>
        <p:spPr>
          <a:xfrm>
            <a:off x="649804" y="1463241"/>
            <a:ext cx="12424512" cy="5707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5" name="Imag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9973231" y="330118"/>
            <a:ext cx="1493827" cy="736682"/>
          </a:xfrm>
          <a:prstGeom prst="rect">
            <a:avLst/>
          </a:prstGeom>
        </p:spPr>
      </p:pic>
      <p:sp>
        <p:nvSpPr>
          <p:cNvPr id="6" name="Rectangle 5"/>
          <p:cNvSpPr/>
          <p:nvPr>
            <p:custDataLst>
              <p:tags r:id="rId5"/>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custDataLst>
              <p:tags r:id="rId6"/>
            </p:custDataLst>
          </p:nvPr>
        </p:nvSpPr>
        <p:spPr>
          <a:xfrm>
            <a:off x="0" y="446882"/>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Démarche pour l’AAH </a:t>
            </a:r>
          </a:p>
        </p:txBody>
      </p:sp>
      <p:sp>
        <p:nvSpPr>
          <p:cNvPr id="13" name="Rectangle 12"/>
          <p:cNvSpPr/>
          <p:nvPr>
            <p:custDataLst>
              <p:tags r:id="rId7"/>
            </p:custDataLst>
          </p:nvPr>
        </p:nvSpPr>
        <p:spPr>
          <a:xfrm>
            <a:off x="1003408" y="2992527"/>
            <a:ext cx="10092992" cy="1241878"/>
          </a:xfrm>
          <a:prstGeom prst="rect">
            <a:avLst/>
          </a:prstGeom>
        </p:spPr>
        <p:txBody>
          <a:bodyPr wrap="square">
            <a:spAutoFit/>
          </a:bodyPr>
          <a:lstStyle/>
          <a:p>
            <a:pPr>
              <a:lnSpc>
                <a:spcPct val="115000"/>
              </a:lnSpc>
            </a:pPr>
            <a:endParaRPr lang="fr-FR"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devez faire votre demande de complément de ressources au moyen d'un formulaire à déposer à la MDPH.</a:t>
            </a:r>
          </a:p>
          <a:p>
            <a:pPr algn="just">
              <a:spcAft>
                <a:spcPts val="600"/>
              </a:spcAft>
            </a:pPr>
            <a:r>
              <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17" name="Bouton d’action : Suivant 16">
            <a:hlinkClick r:id="" action="ppaction://hlinkshowjump?jump=nextslide" highlightClick="1"/>
          </p:cNvPr>
          <p:cNvSpPr/>
          <p:nvPr/>
        </p:nvSpPr>
        <p:spPr>
          <a:xfrm>
            <a:off x="11374799" y="6419136"/>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12</a:t>
            </a:r>
            <a:endParaRPr lang="fr-FR" b="1" dirty="0">
              <a:solidFill>
                <a:schemeClr val="bg1"/>
              </a:solidFill>
            </a:endParaRPr>
          </a:p>
        </p:txBody>
      </p:sp>
    </p:spTree>
    <p:extLst>
      <p:ext uri="{BB962C8B-B14F-4D97-AF65-F5344CB8AC3E}">
        <p14:creationId xmlns:p14="http://schemas.microsoft.com/office/powerpoint/2010/main" val="3718719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Arc 2"/>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custDataLst>
              <p:tags r:id="rId3"/>
            </p:custDataLst>
          </p:nvPr>
        </p:nvSpPr>
        <p:spPr>
          <a:xfrm>
            <a:off x="616426" y="1447200"/>
            <a:ext cx="11955600" cy="5595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5" name="Imag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087531" y="301543"/>
            <a:ext cx="1493827" cy="736682"/>
          </a:xfrm>
          <a:prstGeom prst="rect">
            <a:avLst/>
          </a:prstGeom>
        </p:spPr>
      </p:pic>
      <p:sp>
        <p:nvSpPr>
          <p:cNvPr id="6" name="Rectangle 5"/>
          <p:cNvSpPr/>
          <p:nvPr>
            <p:custDataLst>
              <p:tags r:id="rId5"/>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custDataLst>
              <p:tags r:id="rId6"/>
            </p:custDataLst>
          </p:nvPr>
        </p:nvSpPr>
        <p:spPr>
          <a:xfrm>
            <a:off x="0" y="432594"/>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Montant de l’AAH </a:t>
            </a:r>
          </a:p>
        </p:txBody>
      </p:sp>
      <p:sp>
        <p:nvSpPr>
          <p:cNvPr id="9" name="Rectangle 8"/>
          <p:cNvSpPr/>
          <p:nvPr>
            <p:custDataLst>
              <p:tags r:id="rId7"/>
            </p:custDataLst>
          </p:nvPr>
        </p:nvSpPr>
        <p:spPr>
          <a:xfrm>
            <a:off x="1098885" y="1748323"/>
            <a:ext cx="11093115" cy="4483535"/>
          </a:xfrm>
          <a:prstGeom prst="rect">
            <a:avLst/>
          </a:prstGeom>
        </p:spPr>
        <p:txBody>
          <a:bodyPr wrap="square">
            <a:spAutoFit/>
          </a:bodyPr>
          <a:lstStyle/>
          <a:p>
            <a:pPr>
              <a:lnSpc>
                <a:spcPct val="115000"/>
              </a:lnSpc>
            </a:pPr>
            <a:endParaRPr lang="fr-FR"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ne percevez aucun revenu</a:t>
            </a:r>
            <a:endParaRPr lang="fr-FR" sz="1700" dirty="0" smtClean="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266700" algn="just">
              <a:spcAft>
                <a:spcPts val="0"/>
              </a:spcAft>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montant de l'AAH est de 808,46 € (que vous ayez un taux d'incapacité compris entre 50 % et 79 % ou plus).</a:t>
            </a:r>
          </a:p>
          <a:p>
            <a:pPr algn="just">
              <a:spcAft>
                <a:spcPts val="0"/>
              </a:spcAft>
            </a:pPr>
            <a:r>
              <a:rPr lang="fr-FR" sz="1700" u="none" strike="noStrike"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285750" indent="-285750" algn="just">
              <a:spcAft>
                <a:spcPts val="0"/>
              </a:spcAft>
              <a:buFont typeface="Arial" panose="020B0604020202020204" pitchFamily="34" charset="0"/>
              <a:buChar char="•"/>
            </a:pP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percevez uniquement une pension (invalidité, retraite, rente accident du travail)</a:t>
            </a:r>
            <a:endParaRPr lang="fr-FR" sz="1700" dirty="0" smtClean="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266700" algn="just">
              <a:spcAft>
                <a:spcPts val="0"/>
              </a:spcAft>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recevrez la différence entre le montant de la pension et les 808,46 €</a:t>
            </a:r>
          </a:p>
          <a:p>
            <a:pPr algn="just">
              <a:spcAft>
                <a:spcPts val="0"/>
              </a:spcAft>
            </a:pPr>
            <a:endParaRPr lang="fr-FR" sz="1700" u="none" strike="noStrike"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percevez un revenu d'activité professionnelle</a:t>
            </a:r>
            <a:endParaRPr lang="fr-FR" sz="1700" dirty="0" smtClean="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266700" algn="just">
              <a:lnSpc>
                <a:spcPct val="115000"/>
              </a:lnSpc>
              <a:spcAft>
                <a:spcPts val="0"/>
              </a:spcAft>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montant de l'AAH est calculé en fonction de vos revenus tirés de votre activité (emploi, apprentissage).</a:t>
            </a:r>
          </a:p>
          <a:p>
            <a:pPr marL="266700" algn="just">
              <a:lnSpc>
                <a:spcPct val="115000"/>
              </a:lnSpc>
              <a:spcAft>
                <a:spcPts val="0"/>
              </a:spcAft>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Vos ressources sont examinées </a:t>
            </a: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selon </a:t>
            </a: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0" action="ppaction://hlinksldjump"/>
              </a:rPr>
              <a:t>2 méthodes </a:t>
            </a: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 fonction de la nature de votre activité.</a:t>
            </a:r>
          </a:p>
          <a:p>
            <a:pPr marL="285750" indent="-285750" algn="just">
              <a:spcAft>
                <a:spcPts val="0"/>
              </a:spcAft>
              <a:buFont typeface="Arial" panose="020B0604020202020204" pitchFamily="34" charset="0"/>
              <a:buChar char="•"/>
            </a:pPr>
            <a:endParaRPr lang="fr-FR" sz="17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17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Cas particulier: </a:t>
            </a:r>
            <a:r>
              <a:rPr lang="fr-FR" sz="17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1" action="ppaction://hlinksldjump"/>
              </a:rPr>
              <a:t>Si vous êtes hospitalisé</a:t>
            </a:r>
            <a:endParaRPr lang="fr-FR" sz="17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600"/>
              </a:spcAft>
            </a:pPr>
            <a:r>
              <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16" name="Bouton d’action : Suivant 15">
            <a:hlinkClick r:id="" action="ppaction://hlinkshowjump?jump=nextslide" highlightClick="1"/>
          </p:cNvPr>
          <p:cNvSpPr/>
          <p:nvPr/>
        </p:nvSpPr>
        <p:spPr>
          <a:xfrm>
            <a:off x="11303363" y="6358396"/>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19" name="Bouton d'action : Retour 18">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13</a:t>
            </a:r>
            <a:endParaRPr lang="fr-FR" b="1" dirty="0">
              <a:solidFill>
                <a:schemeClr val="bg1"/>
              </a:solidFill>
            </a:endParaRPr>
          </a:p>
        </p:txBody>
      </p:sp>
    </p:spTree>
    <p:extLst>
      <p:ext uri="{BB962C8B-B14F-4D97-AF65-F5344CB8AC3E}">
        <p14:creationId xmlns:p14="http://schemas.microsoft.com/office/powerpoint/2010/main" val="1139499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4997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Arc 2"/>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custDataLst>
              <p:tags r:id="rId3"/>
            </p:custDataLst>
          </p:nvPr>
        </p:nvSpPr>
        <p:spPr>
          <a:xfrm>
            <a:off x="635061" y="1461487"/>
            <a:ext cx="11955600" cy="5659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5" name="Image 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58969" y="315830"/>
            <a:ext cx="1493827" cy="736682"/>
          </a:xfrm>
          <a:prstGeom prst="rect">
            <a:avLst/>
          </a:prstGeom>
        </p:spPr>
      </p:pic>
      <p:sp>
        <p:nvSpPr>
          <p:cNvPr id="6" name="Rectangle 5"/>
          <p:cNvSpPr/>
          <p:nvPr>
            <p:custDataLst>
              <p:tags r:id="rId5"/>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custDataLst>
              <p:tags r:id="rId6"/>
            </p:custDataLst>
          </p:nvPr>
        </p:nvSpPr>
        <p:spPr>
          <a:xfrm>
            <a:off x="0" y="432594"/>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Versement de l’AAH </a:t>
            </a:r>
          </a:p>
        </p:txBody>
      </p:sp>
      <p:sp>
        <p:nvSpPr>
          <p:cNvPr id="10" name="Rectangle 9"/>
          <p:cNvSpPr/>
          <p:nvPr>
            <p:custDataLst>
              <p:tags r:id="rId7"/>
            </p:custDataLst>
          </p:nvPr>
        </p:nvSpPr>
        <p:spPr>
          <a:xfrm>
            <a:off x="983790" y="1549290"/>
            <a:ext cx="10960560" cy="4278094"/>
          </a:xfrm>
          <a:prstGeom prst="rect">
            <a:avLst/>
          </a:prstGeom>
        </p:spPr>
        <p:txBody>
          <a:bodyPr wrap="square">
            <a:spAutoFit/>
          </a:bodyPr>
          <a:lstStyle/>
          <a:p>
            <a:pPr>
              <a:lnSpc>
                <a:spcPct val="115000"/>
              </a:lnSpc>
              <a:spcBef>
                <a:spcPts val="1200"/>
              </a:spcBef>
            </a:pPr>
            <a:r>
              <a:rPr lang="fr-FR"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Durée d'attribution</a:t>
            </a:r>
            <a:endParaRPr lang="fr-FR" sz="800"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endParaRPr>
          </a:p>
          <a:p>
            <a:pPr>
              <a:lnSpc>
                <a:spcPct val="115000"/>
              </a:lnSpc>
            </a:pPr>
            <a:r>
              <a:rPr lang="fr-FR" sz="800" b="1" cap="small" spc="25" dirty="0" smtClean="0">
                <a:solidFill>
                  <a:schemeClr val="tx1">
                    <a:lumMod val="75000"/>
                    <a:lumOff val="25000"/>
                  </a:schemeClr>
                </a:solidFill>
                <a:effectLst/>
                <a:latin typeface="Century Gothic" panose="020B0502020202020204" pitchFamily="34" charset="0"/>
                <a:ea typeface="Times New Roman" panose="02020603050405020304" pitchFamily="18" charset="0"/>
              </a:rPr>
              <a:t> </a:t>
            </a:r>
          </a:p>
          <a:p>
            <a:pPr>
              <a:lnSpc>
                <a:spcPct val="115000"/>
              </a:lnSpc>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L'AAH est attribuée pour une période allant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de 2 à 5 ans, si vous avez un taux d'incapacité compris entre 50 et 79 % et que vous connaissez une restriction substantielle et durable d'accès à un emploi reconnue par la CDAPH,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ou de 1 à 5 ans, si vous avez un taux d'incapacité d'au moins 80 %.</a:t>
            </a:r>
          </a:p>
          <a:p>
            <a:pPr>
              <a:lnSpc>
                <a:spcPct val="115000"/>
              </a:lnSpc>
              <a:spcBef>
                <a:spcPts val="1200"/>
              </a:spcBef>
            </a:pPr>
            <a:r>
              <a:rPr lang="fr-FR"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Fin du versement</a:t>
            </a:r>
            <a:endParaRPr lang="fr-FR" sz="800"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endParaRPr>
          </a:p>
          <a:p>
            <a:pPr>
              <a:lnSpc>
                <a:spcPct val="115000"/>
              </a:lnSpc>
            </a:pPr>
            <a:r>
              <a:rPr lang="fr-FR" sz="800" b="1" cap="small" spc="25" dirty="0" smtClean="0">
                <a:solidFill>
                  <a:schemeClr val="tx1">
                    <a:lumMod val="75000"/>
                    <a:lumOff val="25000"/>
                  </a:schemeClr>
                </a:solidFill>
                <a:effectLst/>
                <a:latin typeface="Century Gothic" panose="020B0502020202020204" pitchFamily="34" charset="0"/>
                <a:ea typeface="Times New Roman" panose="02020603050405020304" pitchFamily="18" charset="0"/>
              </a:rPr>
              <a:t> </a:t>
            </a: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 cas d'incapacité de 50 % à 79 %, le versement de l'AAH prend fin à partir de l'âge de votre départ à la retraite. À partir de cet âge, c'est le régime de retraite pour inaptitude qui s'applique.</a:t>
            </a:r>
          </a:p>
          <a:p>
            <a:pPr algn="just">
              <a:spcAft>
                <a:spcPts val="0"/>
              </a:spcAft>
            </a:pPr>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 cas d'incapacité d'au moins 80 %, l'AAH peut continuer à vous être versée de manière réduite en complément de votre retraite.</a:t>
            </a:r>
          </a:p>
          <a:p>
            <a:pPr lvl="0" algn="just">
              <a:lnSpc>
                <a:spcPct val="115000"/>
              </a:lnSpc>
              <a:spcAft>
                <a:spcPts val="0"/>
              </a:spcAft>
              <a:buSzPts val="1000"/>
              <a:tabLst>
                <a:tab pos="457200" algn="l"/>
              </a:tabLst>
            </a:pPr>
            <a:endPar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fr-FR"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Rectangle 11"/>
          <p:cNvSpPr/>
          <p:nvPr>
            <p:custDataLst>
              <p:tags r:id="rId8"/>
            </p:custDataLst>
          </p:nvPr>
        </p:nvSpPr>
        <p:spPr>
          <a:xfrm>
            <a:off x="1051794" y="5418584"/>
            <a:ext cx="10928555" cy="584775"/>
          </a:xfrm>
          <a:prstGeom prst="rect">
            <a:avLst/>
          </a:prstGeom>
          <a:solidFill>
            <a:schemeClr val="bg1"/>
          </a:solidFill>
          <a:ln>
            <a:solidFill>
              <a:schemeClr val="tx1">
                <a:lumMod val="75000"/>
                <a:lumOff val="25000"/>
              </a:schemeClr>
            </a:solidFill>
          </a:ln>
        </p:spPr>
        <p:txBody>
          <a:bodyPr wrap="square">
            <a:spAutoFit/>
          </a:bodyPr>
          <a:lstStyle/>
          <a:p>
            <a:pPr lvl="0" algn="just">
              <a:spcAft>
                <a:spcPts val="0"/>
              </a:spcAft>
            </a:pPr>
            <a:r>
              <a:rPr lang="fr-FR" sz="1700" b="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À savoir </a:t>
            </a:r>
            <a:r>
              <a:rPr lang="fr-FR" sz="1700" b="1" dirty="0"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 </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CDAPH peut décider de prolonger le délai maximal d'attribution si votre handicap n'est pas susceptible d'évoluer favorablement.</a:t>
            </a:r>
          </a:p>
        </p:txBody>
      </p:sp>
      <p:sp>
        <p:nvSpPr>
          <p:cNvPr id="16" name="Bouton d’action : Suivant 15">
            <a:hlinkClick r:id="" action="ppaction://hlinkshowjump?jump=nextslide" highlightClick="1"/>
          </p:cNvPr>
          <p:cNvSpPr/>
          <p:nvPr/>
        </p:nvSpPr>
        <p:spPr>
          <a:xfrm>
            <a:off x="11360513" y="6344109"/>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récédent 18">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14</a:t>
            </a:r>
            <a:endParaRPr lang="fr-FR" b="1" dirty="0">
              <a:solidFill>
                <a:schemeClr val="bg1"/>
              </a:solidFill>
            </a:endParaRPr>
          </a:p>
        </p:txBody>
      </p:sp>
    </p:spTree>
    <p:extLst>
      <p:ext uri="{BB962C8B-B14F-4D97-AF65-F5344CB8AC3E}">
        <p14:creationId xmlns:p14="http://schemas.microsoft.com/office/powerpoint/2010/main" val="333211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Arc 2"/>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custDataLst>
              <p:tags r:id="rId3"/>
            </p:custDataLst>
          </p:nvPr>
        </p:nvSpPr>
        <p:spPr>
          <a:xfrm>
            <a:off x="628712" y="1427369"/>
            <a:ext cx="11955600" cy="569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5" name="Image 4"/>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0301841" y="315831"/>
            <a:ext cx="1493827" cy="736682"/>
          </a:xfrm>
          <a:prstGeom prst="rect">
            <a:avLst/>
          </a:prstGeom>
        </p:spPr>
      </p:pic>
      <p:sp>
        <p:nvSpPr>
          <p:cNvPr id="6" name="Rectangle 5"/>
          <p:cNvSpPr/>
          <p:nvPr>
            <p:custDataLst>
              <p:tags r:id="rId5"/>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custDataLst>
              <p:tags r:id="rId6"/>
            </p:custDataLst>
          </p:nvPr>
        </p:nvSpPr>
        <p:spPr>
          <a:xfrm>
            <a:off x="0" y="432594"/>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Cumul de l’AAH avec d’autres aides</a:t>
            </a:r>
          </a:p>
        </p:txBody>
      </p:sp>
      <p:sp>
        <p:nvSpPr>
          <p:cNvPr id="8" name="Rectangle 7"/>
          <p:cNvSpPr/>
          <p:nvPr>
            <p:custDataLst>
              <p:tags r:id="rId7"/>
            </p:custDataLst>
          </p:nvPr>
        </p:nvSpPr>
        <p:spPr>
          <a:xfrm>
            <a:off x="884730" y="1645969"/>
            <a:ext cx="10972800" cy="1658916"/>
          </a:xfrm>
          <a:prstGeom prst="rect">
            <a:avLst/>
          </a:prstGeom>
        </p:spPr>
        <p:txBody>
          <a:bodyPr wrap="square">
            <a:spAutoFit/>
          </a:bodyPr>
          <a:lstStyle/>
          <a:p>
            <a:pPr algn="just">
              <a:spcAft>
                <a:spcPts val="0"/>
              </a:spcAft>
            </a:pPr>
            <a:r>
              <a:rPr lang="fr-FR"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L'AAH </a:t>
            </a:r>
            <a:r>
              <a:rPr lang="fr-FR"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se cumule</a:t>
            </a:r>
            <a:r>
              <a:rPr lang="fr-FR"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r>
              <a:rPr lang="fr-FR"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spcAft>
                <a:spcPts val="0"/>
              </a:spcAft>
            </a:pPr>
            <a:endParaRPr lang="fr-FR" sz="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157163" algn="just">
              <a:lnSpc>
                <a:spcPct val="115000"/>
              </a:lnSpc>
              <a:spcAft>
                <a:spcPts val="0"/>
              </a:spcAft>
              <a:buSzPts val="1000"/>
              <a:buFont typeface="Symbol" panose="05050102010706020507" pitchFamily="18" charset="2"/>
              <a:buChar char=""/>
              <a:tabLst>
                <a:tab pos="457200" algn="l"/>
              </a:tabLs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avec le </a:t>
            </a:r>
            <a:r>
              <a:rPr lang="fr-FR" sz="1600"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2"/>
              </a:rPr>
              <a:t>complément de ressources</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marL="342900" lvl="0" indent="-157163" algn="just">
              <a:lnSpc>
                <a:spcPct val="115000"/>
              </a:lnSpc>
              <a:spcAft>
                <a:spcPts val="0"/>
              </a:spcAft>
              <a:buSzPts val="1000"/>
              <a:buFont typeface="Symbol" panose="05050102010706020507" pitchFamily="18" charset="2"/>
              <a:buChar char=""/>
              <a:tabLst>
                <a:tab pos="457200" algn="l"/>
              </a:tabLs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ou avec la </a:t>
            </a:r>
            <a:r>
              <a:rPr lang="fr-FR" sz="1600" u="sng" dirty="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hlinkClick r:id="rId13"/>
              </a:rPr>
              <a:t>majoration pour la vie autonome</a:t>
            </a:r>
            <a:r>
              <a:rPr lang="fr-FR" sz="1600" dirty="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ou, dans certains cas, l'aide à l'autonomie.</a:t>
            </a:r>
          </a:p>
          <a:p>
            <a:pPr algn="just">
              <a:spcAft>
                <a:spcPts val="0"/>
              </a:spcAft>
            </a:pPr>
            <a:endParaRPr lang="fr-FR" sz="800" dirty="0" smtClean="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Par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conséquent, si vous remplissez les conditions requises pour l'octroi de ces 2 aides, vous devez choisir de bénéficier de l'une ou l'autre.</a:t>
            </a:r>
          </a:p>
        </p:txBody>
      </p:sp>
      <p:sp>
        <p:nvSpPr>
          <p:cNvPr id="9" name="Rectangle 8"/>
          <p:cNvSpPr/>
          <p:nvPr>
            <p:custDataLst>
              <p:tags r:id="rId8"/>
            </p:custDataLst>
          </p:nvPr>
        </p:nvSpPr>
        <p:spPr>
          <a:xfrm>
            <a:off x="905784" y="3389212"/>
            <a:ext cx="10250905" cy="397609"/>
          </a:xfrm>
          <a:prstGeom prst="rect">
            <a:avLst/>
          </a:prstGeom>
        </p:spPr>
        <p:txBody>
          <a:bodyPr wrap="square">
            <a:spAutoFit/>
          </a:bodyPr>
          <a:lstStyle/>
          <a:p>
            <a:pPr>
              <a:lnSpc>
                <a:spcPct val="115000"/>
              </a:lnSpc>
              <a:spcAft>
                <a:spcPts val="0"/>
              </a:spcAft>
            </a:pPr>
            <a:r>
              <a:rPr lang="fr-FR" sz="1900" b="1" cap="small" spc="25" dirty="0" smtClean="0">
                <a:solidFill>
                  <a:schemeClr val="tx1">
                    <a:lumMod val="75000"/>
                    <a:lumOff val="25000"/>
                  </a:schemeClr>
                </a:solidFill>
                <a:effectLst/>
                <a:latin typeface="Century Gothic" panose="020B0502020202020204" pitchFamily="34" charset="0"/>
              </a:rPr>
              <a:t>Peut-on travailler et percevoir l'allocation aux adultes handicapés (AAH) ?</a:t>
            </a:r>
            <a:endParaRPr lang="fr-FR" sz="1900" b="1" cap="small" spc="25" dirty="0">
              <a:solidFill>
                <a:schemeClr val="tx1">
                  <a:lumMod val="75000"/>
                  <a:lumOff val="25000"/>
                </a:schemeClr>
              </a:solidFill>
              <a:effectLst/>
              <a:latin typeface="Century Gothic" panose="020B0502020202020204" pitchFamily="34" charset="0"/>
            </a:endParaRPr>
          </a:p>
        </p:txBody>
      </p:sp>
      <p:sp>
        <p:nvSpPr>
          <p:cNvPr id="10" name="Rectangle 9"/>
          <p:cNvSpPr/>
          <p:nvPr>
            <p:custDataLst>
              <p:tags r:id="rId9"/>
            </p:custDataLst>
          </p:nvPr>
        </p:nvSpPr>
        <p:spPr>
          <a:xfrm>
            <a:off x="917408" y="3894001"/>
            <a:ext cx="10998368" cy="2336024"/>
          </a:xfrm>
          <a:prstGeom prst="rect">
            <a:avLst/>
          </a:prstGeom>
        </p:spPr>
        <p:txBody>
          <a:bodyPr wrap="square">
            <a:spAutoFit/>
          </a:bodyPr>
          <a:lstStyle/>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 cas de travail dans un </a:t>
            </a:r>
            <a:r>
              <a:rPr lang="fr-FR" sz="1600" u="sng"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4" tooltip="Non spécifiquement réservé aux personnes handicapées"/>
              </a:rPr>
              <a:t>milieu ordinaire</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vous bénéficiez de 6 mois de cumul intégral (vos revenus + AAH) et ce quel que soit le montant de vos revenus d'activité. Autrement dit, vos revenus d'activité ne sont pas pris en compte pendant cette période de 6 mois pour le calcul de l'AAH. </a:t>
            </a:r>
          </a:p>
          <a:p>
            <a:pPr algn="just">
              <a:spcAft>
                <a:spcPts val="0"/>
              </a:spcAft>
            </a:pPr>
            <a:endParaRPr lang="fr-FR" sz="8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Ensuite, vos revenus sont partiellement pris en compte après application d'un abattement sans qu'il n'y ait de limite dans le temps. Celui-ci est égal à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80 % pratiqué sur les revenus mensuels s'ils sont inférieurs à 30 % du Smic mensuel brut, soit 439,99 €,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40 % pratiqué sur les revenus mensuels s'ils sont supérieurs à 30 % du Smic mensuel brut, soit 439,99 €.</a:t>
            </a:r>
            <a:endParaRPr lang="fr-FR" sz="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montant de l'AAH est recalculé tous les 3 mois. </a:t>
            </a:r>
          </a:p>
        </p:txBody>
      </p:sp>
      <p:sp>
        <p:nvSpPr>
          <p:cNvPr id="18" name="Bouton d’action : Suivant 17">
            <a:hlinkClick r:id="" action="ppaction://hlinkshowjump?jump=nextslide" highlightClick="1"/>
          </p:cNvPr>
          <p:cNvSpPr/>
          <p:nvPr/>
        </p:nvSpPr>
        <p:spPr>
          <a:xfrm>
            <a:off x="11331938" y="636198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récédent 18">
            <a:hlinkClick r:id="" action="ppaction://hlinkshowjump?jump=previousslide" highlightClick="1"/>
          </p:cNvPr>
          <p:cNvSpPr/>
          <p:nvPr/>
        </p:nvSpPr>
        <p:spPr>
          <a:xfrm>
            <a:off x="956341" y="6359318"/>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15</a:t>
            </a:r>
            <a:endParaRPr lang="fr-FR" b="1" dirty="0">
              <a:solidFill>
                <a:schemeClr val="bg1"/>
              </a:solidFill>
            </a:endParaRPr>
          </a:p>
        </p:txBody>
      </p:sp>
    </p:spTree>
    <p:extLst>
      <p:ext uri="{BB962C8B-B14F-4D97-AF65-F5344CB8AC3E}">
        <p14:creationId xmlns:p14="http://schemas.microsoft.com/office/powerpoint/2010/main" val="493208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Rectangle 10"/>
          <p:cNvSpPr/>
          <p:nvPr>
            <p:custDataLst>
              <p:tags r:id="rId2"/>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Arc 2"/>
          <p:cNvSpPr/>
          <p:nvPr>
            <p:custDataLst>
              <p:tags r:id="rId3"/>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custDataLst>
              <p:tags r:id="rId4"/>
            </p:custDataLst>
          </p:nvPr>
        </p:nvSpPr>
        <p:spPr>
          <a:xfrm>
            <a:off x="585640" y="1447199"/>
            <a:ext cx="11955600" cy="567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5" name="Image 4"/>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10230401" y="301543"/>
            <a:ext cx="1493827" cy="736682"/>
          </a:xfrm>
          <a:prstGeom prst="rect">
            <a:avLst/>
          </a:prstGeom>
        </p:spPr>
      </p:pic>
      <p:sp>
        <p:nvSpPr>
          <p:cNvPr id="6" name="Rectangle 5"/>
          <p:cNvSpPr/>
          <p:nvPr>
            <p:custDataLst>
              <p:tags r:id="rId6"/>
            </p:custDataLst>
          </p:nvPr>
        </p:nvSpPr>
        <p:spPr>
          <a:xfrm>
            <a:off x="0" y="432594"/>
            <a:ext cx="9553576" cy="492443"/>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Complément</a:t>
            </a:r>
            <a:r>
              <a:rPr lang="fr-FR" sz="2600" b="1" dirty="0" smtClean="0">
                <a:solidFill>
                  <a:schemeClr val="tx2">
                    <a:lumMod val="75000"/>
                  </a:schemeClr>
                </a:solidFill>
                <a:latin typeface="Century Gothic" panose="020B0502020202020204" pitchFamily="34" charset="0"/>
              </a:rPr>
              <a:t> de Ressources CPR</a:t>
            </a:r>
          </a:p>
        </p:txBody>
      </p:sp>
      <p:sp>
        <p:nvSpPr>
          <p:cNvPr id="12" name="Rectangle 11"/>
          <p:cNvSpPr/>
          <p:nvPr>
            <p:custDataLst>
              <p:tags r:id="rId7"/>
            </p:custDataLst>
          </p:nvPr>
        </p:nvSpPr>
        <p:spPr>
          <a:xfrm>
            <a:off x="714375" y="1756772"/>
            <a:ext cx="10829926" cy="1980542"/>
          </a:xfrm>
          <a:prstGeom prst="rect">
            <a:avLst/>
          </a:prstGeom>
        </p:spPr>
        <p:txBody>
          <a:bodyPr wrap="square">
            <a:spAutoFit/>
          </a:bodyPr>
          <a:lstStyle/>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complément de ressources a pour objectif de compenser l'absence durable de revenus d'activité si vous êtes dans l'incapacité de travailler.</a:t>
            </a:r>
          </a:p>
          <a:p>
            <a:pPr algn="just">
              <a:spcAft>
                <a:spcPts val="0"/>
              </a:spcAft>
            </a:pPr>
            <a:endPar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Ce complément, forme, avec l'allocation aux adultes handicapés (AAH) ce que l'on appelle la </a:t>
            </a:r>
            <a:r>
              <a:rPr lang="fr-FR" sz="1600" b="1" i="1" spc="5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garantie de ressources</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p>
          <a:p>
            <a:pPr algn="just">
              <a:spcAft>
                <a:spcPts val="0"/>
              </a:spcAft>
            </a:pPr>
            <a:r>
              <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spcBef>
                <a:spcPts val="600"/>
              </a:spcBef>
            </a:pPr>
            <a:r>
              <a:rPr lang="fr-FR"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Conditions d'attribution</a:t>
            </a:r>
          </a:p>
        </p:txBody>
      </p:sp>
      <p:sp>
        <p:nvSpPr>
          <p:cNvPr id="13" name="Rectangle 12"/>
          <p:cNvSpPr/>
          <p:nvPr>
            <p:custDataLst>
              <p:tags r:id="rId8"/>
            </p:custDataLst>
          </p:nvPr>
        </p:nvSpPr>
        <p:spPr>
          <a:xfrm>
            <a:off x="6274509" y="3687514"/>
            <a:ext cx="5676900" cy="2391424"/>
          </a:xfrm>
          <a:prstGeom prst="rect">
            <a:avLst/>
          </a:prstGeom>
        </p:spPr>
        <p:txBody>
          <a:bodyPr wrap="square">
            <a:spAutoFit/>
          </a:bodyPr>
          <a:lstStyle/>
          <a:p>
            <a:pPr>
              <a:lnSpc>
                <a:spcPct val="115000"/>
              </a:lnSpc>
            </a:pPr>
            <a:r>
              <a:rPr lang="fr-FR" sz="1600" b="1" dirty="0"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Ressources</a:t>
            </a:r>
          </a:p>
          <a:p>
            <a:pPr>
              <a:lnSpc>
                <a:spcPct val="115000"/>
              </a:lnSpc>
            </a:pPr>
            <a:endParaRPr lang="fr-FR" sz="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Vous devez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percevoir l'AAH à taux plein ou un complément d'un avantage vieillesse ou d'invalidité ou d'une rente d'accident du travail,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et ne pas avoir perçu de revenu à caractère professionnel depuis 1 an à la date du dépôt de la demande de complément.</a:t>
            </a:r>
          </a:p>
        </p:txBody>
      </p:sp>
      <p:sp>
        <p:nvSpPr>
          <p:cNvPr id="14" name="Rectangle 13"/>
          <p:cNvSpPr/>
          <p:nvPr>
            <p:custDataLst>
              <p:tags r:id="rId9"/>
            </p:custDataLst>
          </p:nvPr>
        </p:nvSpPr>
        <p:spPr>
          <a:xfrm>
            <a:off x="803739" y="3679904"/>
            <a:ext cx="4846842" cy="2108269"/>
          </a:xfrm>
          <a:prstGeom prst="rect">
            <a:avLst/>
          </a:prstGeom>
        </p:spPr>
        <p:txBody>
          <a:bodyPr wrap="square">
            <a:spAutoFit/>
          </a:bodyPr>
          <a:lstStyle/>
          <a:p>
            <a:pPr>
              <a:lnSpc>
                <a:spcPct val="115000"/>
              </a:lnSpc>
            </a:pPr>
            <a:r>
              <a:rPr lang="fr-FR" sz="1600" b="1" dirty="0"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Incapacité</a:t>
            </a:r>
          </a:p>
          <a:p>
            <a:pPr>
              <a:lnSpc>
                <a:spcPct val="115000"/>
              </a:lnSpc>
            </a:pPr>
            <a:endParaRPr lang="fr-FR" sz="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Vous devez avoir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un taux d'incapacité d'au moins 80 %,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et une capacité de travail, appréciée par la commission des droits et de l'autonomie des personnes handicapées (CDAPH), inférieure à 5 % du fait du handicap.</a:t>
            </a:r>
            <a:endParaRPr lang="fr-FR" sz="1600" dirty="0">
              <a:solidFill>
                <a:schemeClr val="tx1">
                  <a:lumMod val="75000"/>
                  <a:lumOff val="25000"/>
                </a:schemeClr>
              </a:solidFill>
            </a:endParaRPr>
          </a:p>
        </p:txBody>
      </p:sp>
      <p:sp>
        <p:nvSpPr>
          <p:cNvPr id="16" name="Bouton d’action : Suivant 15">
            <a:hlinkClick r:id="" action="ppaction://hlinkshowjump?jump=nextslide" highlightClick="1"/>
          </p:cNvPr>
          <p:cNvSpPr/>
          <p:nvPr/>
        </p:nvSpPr>
        <p:spPr>
          <a:xfrm>
            <a:off x="11346223"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16</a:t>
            </a:r>
            <a:endParaRPr lang="fr-FR" b="1" dirty="0">
              <a:solidFill>
                <a:schemeClr val="bg1"/>
              </a:solidFill>
            </a:endParaRPr>
          </a:p>
        </p:txBody>
      </p:sp>
    </p:spTree>
    <p:extLst>
      <p:ext uri="{BB962C8B-B14F-4D97-AF65-F5344CB8AC3E}">
        <p14:creationId xmlns:p14="http://schemas.microsoft.com/office/powerpoint/2010/main" val="383385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Arc 2"/>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custDataLst>
              <p:tags r:id="rId3"/>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custDataLst>
              <p:tags r:id="rId4"/>
            </p:custDataLst>
          </p:nvPr>
        </p:nvSpPr>
        <p:spPr>
          <a:xfrm>
            <a:off x="636156" y="1417243"/>
            <a:ext cx="11955600" cy="5719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6" name="Image 5"/>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0201829" y="330118"/>
            <a:ext cx="1493827" cy="736682"/>
          </a:xfrm>
          <a:prstGeom prst="rect">
            <a:avLst/>
          </a:prstGeom>
        </p:spPr>
      </p:pic>
      <p:sp>
        <p:nvSpPr>
          <p:cNvPr id="7" name="Rectangle 6"/>
          <p:cNvSpPr/>
          <p:nvPr>
            <p:custDataLst>
              <p:tags r:id="rId6"/>
            </p:custDataLst>
          </p:nvPr>
        </p:nvSpPr>
        <p:spPr>
          <a:xfrm>
            <a:off x="228600" y="51832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Aides au logement </a:t>
            </a:r>
          </a:p>
        </p:txBody>
      </p:sp>
      <p:sp>
        <p:nvSpPr>
          <p:cNvPr id="13" name="Rectangle 12"/>
          <p:cNvSpPr/>
          <p:nvPr>
            <p:custDataLst>
              <p:tags r:id="rId7"/>
            </p:custDataLst>
          </p:nvPr>
        </p:nvSpPr>
        <p:spPr>
          <a:xfrm>
            <a:off x="897848" y="2595741"/>
            <a:ext cx="5429760" cy="2508379"/>
          </a:xfrm>
          <a:prstGeom prst="rect">
            <a:avLst/>
          </a:prstGeom>
        </p:spPr>
        <p:txBody>
          <a:bodyPr wrap="square">
            <a:spAutoFit/>
          </a:bodyPr>
          <a:lstStyle/>
          <a:p>
            <a:pPr>
              <a:spcBef>
                <a:spcPts val="600"/>
              </a:spcBef>
            </a:pPr>
            <a:r>
              <a:rPr lang="fr-FR" b="1"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Démarche</a:t>
            </a:r>
            <a:endParaRPr lang="fr-FR"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endParaRPr lang="fr-FR" sz="4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Vous </a:t>
            </a:r>
            <a:r>
              <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devez faire votre demande de complément de ressources au moyen d'un formulaire à déposer à la </a:t>
            </a: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MDPH.</a:t>
            </a:r>
          </a:p>
          <a:p>
            <a:pPr algn="just">
              <a:spcAft>
                <a:spcPts val="0"/>
              </a:spcAft>
            </a:pPr>
            <a:endParaRPr lang="fr-FR" sz="9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700" b="1" cap="small" spc="50" dirty="0" smtClean="0">
                <a:solidFill>
                  <a:schemeClr val="tx2">
                    <a:lumMod val="75000"/>
                  </a:schemeClr>
                </a:solidFill>
                <a:latin typeface="Century Gothic" panose="020B0502020202020204" pitchFamily="34" charset="0"/>
                <a:ea typeface="Times New Roman" panose="02020603050405020304" pitchFamily="18" charset="0"/>
              </a:rPr>
              <a:t>Montant</a:t>
            </a:r>
          </a:p>
          <a:p>
            <a:pPr algn="just">
              <a:spcAft>
                <a:spcPts val="0"/>
              </a:spcAft>
            </a:pPr>
            <a:endParaRPr lang="fr-FR" sz="400" b="1" cap="small" spc="50" dirty="0">
              <a:solidFill>
                <a:schemeClr val="tx2">
                  <a:lumMod val="75000"/>
                </a:schemeClr>
              </a:solidFill>
              <a:latin typeface="Century Gothic" panose="020B0502020202020204" pitchFamily="34" charset="0"/>
              <a:ea typeface="Times New Roman" panose="02020603050405020304" pitchFamily="18" charset="0"/>
            </a:endParaRPr>
          </a:p>
          <a:p>
            <a:pPr algn="just">
              <a:spcAft>
                <a:spcPts val="0"/>
              </a:spcAft>
            </a:pPr>
            <a:r>
              <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Le montant du complément de ressources est fixé à 179,31 €. </a:t>
            </a:r>
          </a:p>
          <a:p>
            <a:pPr algn="just">
              <a:spcAft>
                <a:spcPts val="0"/>
              </a:spcAft>
            </a:pPr>
            <a:r>
              <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Il porte la garantie de ressources (AAH + complément de ressources) à 987,77 €</a:t>
            </a: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a:t>
            </a:r>
            <a:endPar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Rectangle 13"/>
          <p:cNvSpPr/>
          <p:nvPr>
            <p:custDataLst>
              <p:tags r:id="rId8"/>
            </p:custDataLst>
          </p:nvPr>
        </p:nvSpPr>
        <p:spPr>
          <a:xfrm>
            <a:off x="6815104" y="4021457"/>
            <a:ext cx="5229259" cy="1415772"/>
          </a:xfrm>
          <a:prstGeom prst="rect">
            <a:avLst/>
          </a:prstGeom>
        </p:spPr>
        <p:txBody>
          <a:bodyPr wrap="square">
            <a:spAutoFit/>
          </a:bodyPr>
          <a:lstStyle/>
          <a:p>
            <a:pPr algn="just">
              <a:spcAft>
                <a:spcPts val="0"/>
              </a:spcAft>
            </a:pPr>
            <a:r>
              <a:rPr lang="fr-FR" b="1" cap="small" spc="50" dirty="0" smtClean="0">
                <a:solidFill>
                  <a:schemeClr val="tx2">
                    <a:lumMod val="75000"/>
                  </a:schemeClr>
                </a:solidFill>
                <a:latin typeface="Century Gothic" panose="020B0502020202020204" pitchFamily="34" charset="0"/>
                <a:ea typeface="Times New Roman" panose="02020603050405020304" pitchFamily="18" charset="0"/>
              </a:rPr>
              <a:t>Fin </a:t>
            </a:r>
            <a:r>
              <a:rPr lang="fr-FR" b="1" cap="small" spc="50" dirty="0">
                <a:solidFill>
                  <a:schemeClr val="tx2">
                    <a:lumMod val="75000"/>
                  </a:schemeClr>
                </a:solidFill>
                <a:latin typeface="Century Gothic" panose="020B0502020202020204" pitchFamily="34" charset="0"/>
                <a:ea typeface="Times New Roman" panose="02020603050405020304" pitchFamily="18" charset="0"/>
              </a:rPr>
              <a:t>de versement</a:t>
            </a:r>
          </a:p>
          <a:p>
            <a:pPr algn="just">
              <a:spcAft>
                <a:spcPts val="0"/>
              </a:spcAft>
            </a:pPr>
            <a:endParaRPr lang="fr-FR" sz="4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Lorsque </a:t>
            </a:r>
            <a:r>
              <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l'allocataire fait valoir son droit à l'assurance vieillesse ou invalidité, le versement </a:t>
            </a: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n'est </a:t>
            </a:r>
            <a:r>
              <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pas </a:t>
            </a: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maintenu. </a:t>
            </a:r>
          </a:p>
          <a:p>
            <a:pPr algn="just">
              <a:spcAft>
                <a:spcPts val="0"/>
              </a:spcAft>
            </a:pPr>
            <a:endParaRPr lang="fr-FR" sz="4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hlinkClick r:id="" action="ppaction://noaction"/>
            </a:endParaRPr>
          </a:p>
          <a:p>
            <a:pPr algn="just">
              <a:spcAft>
                <a:spcPts val="0"/>
              </a:spcAft>
            </a:pP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action="ppaction://hlinksldjump"/>
              </a:rPr>
              <a:t>Conditions d’un éventuel rétablissement </a:t>
            </a: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du versement</a:t>
            </a:r>
            <a:endPar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Rectangle 14"/>
          <p:cNvSpPr/>
          <p:nvPr>
            <p:custDataLst>
              <p:tags r:id="rId9"/>
            </p:custDataLst>
          </p:nvPr>
        </p:nvSpPr>
        <p:spPr>
          <a:xfrm>
            <a:off x="905346" y="5622849"/>
            <a:ext cx="11067580" cy="523220"/>
          </a:xfrm>
          <a:prstGeom prst="rect">
            <a:avLst/>
          </a:prstGeom>
          <a:solidFill>
            <a:schemeClr val="bg1"/>
          </a:solidFill>
          <a:ln>
            <a:solidFill>
              <a:schemeClr val="tx1">
                <a:lumMod val="50000"/>
                <a:lumOff val="50000"/>
              </a:schemeClr>
            </a:solidFill>
          </a:ln>
        </p:spPr>
        <p:txBody>
          <a:bodyPr wrap="square">
            <a:spAutoFit/>
          </a:bodyPr>
          <a:lstStyle/>
          <a:p>
            <a:pPr algn="just">
              <a:spcAft>
                <a:spcPts val="0"/>
              </a:spcAft>
            </a:pPr>
            <a:r>
              <a:rPr lang="fr-FR" sz="1400" b="1"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À savoir </a:t>
            </a:r>
            <a:r>
              <a:rPr lang="fr-FR" sz="1400" b="1"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 </a:t>
            </a:r>
            <a:r>
              <a:rPr lang="fr-FR" sz="14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4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complément de ressources cesse d'être versé en cas de séjour de plus de 60 jours dans un établissement de santé, médico-social ou pénitentiaire. Il prend également fin en cas de reprise d'une activité professionnelle.</a:t>
            </a:r>
          </a:p>
        </p:txBody>
      </p:sp>
      <p:sp>
        <p:nvSpPr>
          <p:cNvPr id="16" name="Rectangle 15"/>
          <p:cNvSpPr/>
          <p:nvPr>
            <p:custDataLst>
              <p:tags r:id="rId10"/>
            </p:custDataLst>
          </p:nvPr>
        </p:nvSpPr>
        <p:spPr>
          <a:xfrm>
            <a:off x="6834391" y="2598566"/>
            <a:ext cx="5195684" cy="1395767"/>
          </a:xfrm>
          <a:prstGeom prst="rect">
            <a:avLst/>
          </a:prstGeom>
        </p:spPr>
        <p:txBody>
          <a:bodyPr wrap="square">
            <a:spAutoFit/>
          </a:bodyPr>
          <a:lstStyle/>
          <a:p>
            <a:pPr>
              <a:lnSpc>
                <a:spcPct val="115000"/>
              </a:lnSpc>
              <a:spcBef>
                <a:spcPts val="1200"/>
              </a:spcBef>
            </a:pPr>
            <a:r>
              <a:rPr lang="fr-FR" b="1" cap="small" spc="50" dirty="0">
                <a:solidFill>
                  <a:schemeClr val="tx2">
                    <a:lumMod val="75000"/>
                  </a:schemeClr>
                </a:solidFill>
                <a:latin typeface="Century Gothic" panose="020B0502020202020204" pitchFamily="34" charset="0"/>
                <a:ea typeface="Times New Roman" panose="02020603050405020304" pitchFamily="18" charset="0"/>
              </a:rPr>
              <a:t>Durée d'attribution</a:t>
            </a:r>
          </a:p>
          <a:p>
            <a:pPr algn="just">
              <a:spcAft>
                <a:spcPts val="0"/>
              </a:spcAft>
            </a:pPr>
            <a:endParaRPr lang="fr-FR" sz="4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complément de ressources est accordé pour une durée allant de 1 à 5 ans selon votre état de santé. Cette durée peut être prolongée si votre handicap n'est pas susceptible d'évoluer favorablement.</a:t>
            </a:r>
          </a:p>
        </p:txBody>
      </p:sp>
      <p:sp>
        <p:nvSpPr>
          <p:cNvPr id="17" name="Rectangle 16"/>
          <p:cNvSpPr/>
          <p:nvPr>
            <p:custDataLst>
              <p:tags r:id="rId11"/>
            </p:custDataLst>
          </p:nvPr>
        </p:nvSpPr>
        <p:spPr>
          <a:xfrm>
            <a:off x="872038" y="1552268"/>
            <a:ext cx="11086599" cy="923330"/>
          </a:xfrm>
          <a:prstGeom prst="rect">
            <a:avLst/>
          </a:prstGeom>
        </p:spPr>
        <p:txBody>
          <a:bodyPr wrap="square">
            <a:spAutoFit/>
          </a:bodyPr>
          <a:lstStyle/>
          <a:p>
            <a:pPr algn="just">
              <a:spcAft>
                <a:spcPts val="0"/>
              </a:spcAft>
            </a:pPr>
            <a:r>
              <a:rPr lang="fr-FR" sz="16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Vous devez vivre dans un logement indépendant. </a:t>
            </a:r>
          </a:p>
          <a:p>
            <a:pPr algn="just">
              <a:spcAft>
                <a:spcPts val="0"/>
              </a:spcAft>
            </a:pPr>
            <a:endParaRPr lang="fr-FR" sz="8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500" dirty="0" smtClean="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rPr>
              <a:t>Si vous êtes hébergé par un particulier à son domicile, le logement n'est pas considéré comme étant indépendant sauf s'il s'agit de la personne avec qui vous vivez en couple.</a:t>
            </a:r>
            <a:endParaRPr lang="fr-FR" sz="1500"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9" name="Bouton d’action : Suivant 18">
            <a:hlinkClick r:id="" action="ppaction://hlinkshowjump?jump=nextslide" highlightClick="1"/>
          </p:cNvPr>
          <p:cNvSpPr/>
          <p:nvPr/>
        </p:nvSpPr>
        <p:spPr>
          <a:xfrm>
            <a:off x="11374800" y="6315532"/>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Bouton d'action : Retour 24">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17</a:t>
            </a:r>
            <a:endParaRPr lang="fr-FR" b="1" dirty="0">
              <a:solidFill>
                <a:schemeClr val="bg1"/>
              </a:solidFill>
            </a:endParaRPr>
          </a:p>
        </p:txBody>
      </p:sp>
    </p:spTree>
    <p:extLst>
      <p:ext uri="{BB962C8B-B14F-4D97-AF65-F5344CB8AC3E}">
        <p14:creationId xmlns:p14="http://schemas.microsoft.com/office/powerpoint/2010/main" val="1992465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00" dirty="0">
              <a:solidFill>
                <a:schemeClr val="bg1"/>
              </a:solidFill>
            </a:endParaRPr>
          </a:p>
        </p:txBody>
      </p:sp>
      <p:sp>
        <p:nvSpPr>
          <p:cNvPr id="3" name="Arc 2"/>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custDataLst>
              <p:tags r:id="rId3"/>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0258977" y="330119"/>
            <a:ext cx="1493827" cy="736682"/>
          </a:xfrm>
          <a:prstGeom prst="rect">
            <a:avLst/>
          </a:prstGeom>
        </p:spPr>
      </p:pic>
      <p:sp>
        <p:nvSpPr>
          <p:cNvPr id="6" name="Rectangle 5"/>
          <p:cNvSpPr/>
          <p:nvPr>
            <p:custDataLst>
              <p:tags r:id="rId5"/>
            </p:custDataLst>
          </p:nvPr>
        </p:nvSpPr>
        <p:spPr>
          <a:xfrm>
            <a:off x="228600" y="475458"/>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Majoration pour la Vie Autonome (MVA) </a:t>
            </a:r>
          </a:p>
        </p:txBody>
      </p:sp>
      <p:sp>
        <p:nvSpPr>
          <p:cNvPr id="14" name="Rectangle 13"/>
          <p:cNvSpPr/>
          <p:nvPr>
            <p:custDataLst>
              <p:tags r:id="rId6"/>
            </p:custDataLst>
          </p:nvPr>
        </p:nvSpPr>
        <p:spPr>
          <a:xfrm>
            <a:off x="616423" y="1368380"/>
            <a:ext cx="11955600" cy="573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15" name="Rectangle 14"/>
          <p:cNvSpPr/>
          <p:nvPr>
            <p:custDataLst>
              <p:tags r:id="rId7"/>
            </p:custDataLst>
          </p:nvPr>
        </p:nvSpPr>
        <p:spPr>
          <a:xfrm>
            <a:off x="789739" y="1953831"/>
            <a:ext cx="5012751" cy="4242443"/>
          </a:xfrm>
          <a:prstGeom prst="rect">
            <a:avLst/>
          </a:prstGeom>
        </p:spPr>
        <p:txBody>
          <a:bodyPr wrap="square">
            <a:spAutoFit/>
          </a:bodyPr>
          <a:lstStyle/>
          <a:p>
            <a:pPr algn="just">
              <a:lnSpc>
                <a:spcPct val="115000"/>
              </a:lnSpc>
              <a:spcBef>
                <a:spcPts val="400"/>
              </a:spcBef>
              <a:spcAft>
                <a:spcPts val="0"/>
              </a:spcAft>
            </a:pPr>
            <a:r>
              <a:rPr lang="fr-FR" sz="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400" b="1" cap="small" spc="25" dirty="0" smtClean="0">
                <a:solidFill>
                  <a:schemeClr val="accent1">
                    <a:lumMod val="50000"/>
                  </a:schemeClr>
                </a:solidFill>
                <a:effectLst/>
                <a:latin typeface="Century Gothic" panose="020B0502020202020204" pitchFamily="34" charset="0"/>
                <a:ea typeface="Times New Roman" panose="02020603050405020304" pitchFamily="18" charset="0"/>
              </a:rPr>
              <a:t> </a:t>
            </a:r>
            <a:r>
              <a:rPr lang="fr-FR" sz="1700" b="1" cap="small" spc="50" dirty="0" smtClean="0">
                <a:solidFill>
                  <a:schemeClr val="accent1">
                    <a:lumMod val="50000"/>
                  </a:schemeClr>
                </a:solidFill>
                <a:latin typeface="Century Gothic" panose="020B0502020202020204" pitchFamily="34" charset="0"/>
                <a:ea typeface="Times New Roman" panose="02020603050405020304" pitchFamily="18" charset="0"/>
              </a:rPr>
              <a:t>5 </a:t>
            </a:r>
            <a:r>
              <a:rPr lang="fr-FR" sz="1700" b="1" cap="small" spc="50" dirty="0" smtClean="0">
                <a:solidFill>
                  <a:schemeClr val="accent1">
                    <a:lumMod val="50000"/>
                  </a:schemeClr>
                </a:solidFill>
                <a:effectLst/>
                <a:latin typeface="Century Gothic" panose="020B0502020202020204" pitchFamily="34" charset="0"/>
                <a:ea typeface="Times New Roman" panose="02020603050405020304" pitchFamily="18" charset="0"/>
              </a:rPr>
              <a:t>Conditions d'attribution</a:t>
            </a:r>
          </a:p>
          <a:p>
            <a:pPr lvl="0" algn="just">
              <a:lnSpc>
                <a:spcPct val="50000"/>
              </a:lnSpc>
              <a:spcAft>
                <a:spcPts val="0"/>
              </a:spcAft>
              <a:buSzPts val="1000"/>
              <a:tabLst>
                <a:tab pos="457200" algn="l"/>
              </a:tabLst>
            </a:pPr>
            <a:endParaRPr lang="fr-FR" sz="6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66688" lvl="0" indent="-166688" algn="just">
              <a:lnSpc>
                <a:spcPct val="115000"/>
              </a:lnSpc>
              <a:spcBef>
                <a:spcPts val="400"/>
              </a:spcBef>
              <a:spcAft>
                <a:spcPts val="0"/>
              </a:spcAft>
              <a:buSzPts val="1000"/>
              <a:buFont typeface="Symbol" panose="05050102010706020507" pitchFamily="18" charset="2"/>
              <a:buChar char=""/>
              <a:tabLst>
                <a:tab pos="457200" algn="l"/>
              </a:tabLs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percevoir </a:t>
            </a:r>
            <a:r>
              <a:rPr lang="fr-FR" sz="1500" u="sng"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2" action="ppaction://hlinksldjump"/>
              </a:rPr>
              <a:t>l'AAH</a:t>
            </a: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à taux plein ou en complément d'un avantage vieillesse ou d'invalidité ou d'une rente accident du travail,</a:t>
            </a:r>
          </a:p>
          <a:p>
            <a:pPr marL="166688" lvl="0" indent="-166688" algn="just">
              <a:lnSpc>
                <a:spcPct val="115000"/>
              </a:lnSpc>
              <a:spcBef>
                <a:spcPts val="400"/>
              </a:spcBef>
              <a:spcAft>
                <a:spcPts val="0"/>
              </a:spcAft>
              <a:buSzPts val="1000"/>
              <a:buFont typeface="Symbol" panose="05050102010706020507" pitchFamily="18" charset="2"/>
              <a:buChar char=""/>
              <a:tabLst>
                <a:tab pos="457200" algn="l"/>
              </a:tabLs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avoir un taux d'incapacité au moins égal à 80 %,</a:t>
            </a:r>
          </a:p>
          <a:p>
            <a:pPr marL="166688" lvl="0" indent="-166688" algn="just">
              <a:lnSpc>
                <a:spcPct val="115000"/>
              </a:lnSpc>
              <a:spcBef>
                <a:spcPts val="400"/>
              </a:spcBef>
              <a:spcAft>
                <a:spcPts val="0"/>
              </a:spcAft>
              <a:buSzPts val="1000"/>
              <a:buFont typeface="Symbol" panose="05050102010706020507" pitchFamily="18" charset="2"/>
              <a:buChar char=""/>
              <a:tabLst>
                <a:tab pos="457200" algn="l"/>
              </a:tabLs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disposer d'un logement indépendant pour lequel vous bénéficiez </a:t>
            </a:r>
            <a:r>
              <a:rPr lang="fr-FR" sz="1500" u="sng"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3"/>
              </a:rPr>
              <a:t>d'une aide au logement</a:t>
            </a:r>
            <a:r>
              <a:rPr lang="fr-FR" sz="1500" dirty="0" smtClean="0">
                <a:solidFill>
                  <a:schemeClr val="accent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a:t>
            </a: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166688" lvl="0" indent="-166688" algn="just">
              <a:lnSpc>
                <a:spcPct val="115000"/>
              </a:lnSpc>
              <a:spcBef>
                <a:spcPts val="400"/>
              </a:spcBef>
              <a:spcAft>
                <a:spcPts val="0"/>
              </a:spcAft>
              <a:buSzPts val="1000"/>
              <a:buFont typeface="Symbol" panose="05050102010706020507" pitchFamily="18" charset="2"/>
              <a:buChar char=""/>
              <a:tabLst>
                <a:tab pos="457200" algn="l"/>
              </a:tabLs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résider en France,</a:t>
            </a:r>
          </a:p>
          <a:p>
            <a:pPr marL="166688" lvl="0" indent="-166688" algn="just">
              <a:lnSpc>
                <a:spcPct val="115000"/>
              </a:lnSpc>
              <a:spcBef>
                <a:spcPts val="400"/>
              </a:spcBef>
              <a:spcAft>
                <a:spcPts val="0"/>
              </a:spcAft>
              <a:buSzPts val="1000"/>
              <a:buFont typeface="Symbol" panose="05050102010706020507" pitchFamily="18" charset="2"/>
              <a:buChar char=""/>
              <a:tabLst>
                <a:tab pos="457200" algn="l"/>
              </a:tabLs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ne pas percevoir de revenu d'activité à caractère professionnel.</a:t>
            </a:r>
          </a:p>
          <a:p>
            <a:pPr algn="just">
              <a:spcAft>
                <a:spcPts val="0"/>
              </a:spcAft>
            </a:pPr>
            <a:r>
              <a:rPr lang="fr-FR" sz="4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nSpc>
                <a:spcPct val="115000"/>
              </a:lnSpc>
              <a:spcBef>
                <a:spcPts val="400"/>
              </a:spcBef>
            </a:pPr>
            <a:r>
              <a:rPr lang="fr-FR" sz="1700" b="1" cap="small" spc="50" dirty="0" smtClean="0">
                <a:solidFill>
                  <a:schemeClr val="accent1">
                    <a:lumMod val="50000"/>
                  </a:schemeClr>
                </a:solidFill>
                <a:effectLst/>
                <a:latin typeface="Century Gothic" panose="020B0502020202020204" pitchFamily="34" charset="0"/>
                <a:ea typeface="Times New Roman" panose="02020603050405020304" pitchFamily="18" charset="0"/>
              </a:rPr>
              <a:t>Démarche</a:t>
            </a:r>
          </a:p>
          <a:p>
            <a:pPr algn="just">
              <a:spcBef>
                <a:spcPts val="400"/>
              </a:spcBef>
              <a:spcAft>
                <a:spcPts val="0"/>
              </a:spcAf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n'avez pas à formuler de demande, la MVA est attribuée en même temps que l'AAH dès lors que les conditions sont remplies.</a:t>
            </a:r>
            <a:endParaRPr lang="fr-FR" sz="1600" dirty="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Rectangle 16"/>
          <p:cNvSpPr/>
          <p:nvPr>
            <p:custDataLst>
              <p:tags r:id="rId8"/>
            </p:custDataLst>
          </p:nvPr>
        </p:nvSpPr>
        <p:spPr>
          <a:xfrm>
            <a:off x="6049079" y="1831566"/>
            <a:ext cx="5823833" cy="4504310"/>
          </a:xfrm>
          <a:prstGeom prst="rect">
            <a:avLst/>
          </a:prstGeom>
        </p:spPr>
        <p:txBody>
          <a:bodyPr wrap="square">
            <a:spAutoFit/>
          </a:bodyPr>
          <a:lstStyle/>
          <a:p>
            <a:pPr>
              <a:lnSpc>
                <a:spcPct val="115000"/>
              </a:lnSpc>
              <a:spcBef>
                <a:spcPts val="400"/>
              </a:spcBef>
            </a:pPr>
            <a:endParaRPr lang="fr-FR" sz="400" b="1" cap="small" spc="50" dirty="0" smtClean="0">
              <a:solidFill>
                <a:schemeClr val="accent1">
                  <a:lumMod val="50000"/>
                </a:schemeClr>
              </a:solidFill>
              <a:effectLst/>
              <a:latin typeface="Century Gothic" panose="020B0502020202020204" pitchFamily="34" charset="0"/>
              <a:ea typeface="Times New Roman" panose="02020603050405020304" pitchFamily="18" charset="0"/>
            </a:endParaRPr>
          </a:p>
          <a:p>
            <a:pPr>
              <a:lnSpc>
                <a:spcPct val="115000"/>
              </a:lnSpc>
              <a:spcBef>
                <a:spcPts val="400"/>
              </a:spcBef>
            </a:pPr>
            <a:r>
              <a:rPr lang="fr-FR" sz="1700" b="1" cap="small" spc="50" dirty="0" smtClean="0">
                <a:solidFill>
                  <a:schemeClr val="accent1">
                    <a:lumMod val="50000"/>
                  </a:schemeClr>
                </a:solidFill>
                <a:effectLst/>
                <a:latin typeface="Century Gothic" panose="020B0502020202020204" pitchFamily="34" charset="0"/>
                <a:ea typeface="Times New Roman" panose="02020603050405020304" pitchFamily="18" charset="0"/>
              </a:rPr>
              <a:t>Montant: 104,77€ par mois.</a:t>
            </a:r>
            <a:endParaRPr lang="fr-FR" sz="1700" b="1"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spcBef>
                <a:spcPts val="400"/>
              </a:spcBef>
            </a:pPr>
            <a:r>
              <a:rPr lang="fr-FR" sz="1700" b="1" cap="small" spc="50" dirty="0" smtClean="0">
                <a:solidFill>
                  <a:schemeClr val="accent1">
                    <a:lumMod val="50000"/>
                  </a:schemeClr>
                </a:solidFill>
                <a:effectLst/>
                <a:latin typeface="Century Gothic" panose="020B0502020202020204" pitchFamily="34" charset="0"/>
                <a:ea typeface="Times New Roman" panose="02020603050405020304" pitchFamily="18" charset="0"/>
              </a:rPr>
              <a:t>Versement</a:t>
            </a:r>
          </a:p>
          <a:p>
            <a:pPr algn="just">
              <a:spcBef>
                <a:spcPts val="400"/>
              </a:spcBef>
              <a:spcAft>
                <a:spcPts val="0"/>
              </a:spcAf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MVA est versée mensuellement par :</a:t>
            </a:r>
          </a:p>
          <a:p>
            <a:pPr marL="166688" lvl="0" indent="-166688" algn="just">
              <a:lnSpc>
                <a:spcPct val="115000"/>
              </a:lnSpc>
              <a:spcBef>
                <a:spcPts val="400"/>
              </a:spcBef>
              <a:spcAft>
                <a:spcPts val="0"/>
              </a:spcAft>
              <a:buSzPts val="1000"/>
              <a:buFont typeface="Symbol" panose="05050102010706020507" pitchFamily="18" charset="2"/>
              <a:buChar char=""/>
              <a:tabLst>
                <a:tab pos="457200" algn="l"/>
              </a:tabLs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caisse d'allocations familiales, si vous faites partie du régime général, </a:t>
            </a:r>
          </a:p>
          <a:p>
            <a:pPr marL="166688" lvl="0" indent="-166688" algn="just">
              <a:lnSpc>
                <a:spcPct val="115000"/>
              </a:lnSpc>
              <a:spcBef>
                <a:spcPts val="400"/>
              </a:spcBef>
              <a:spcAft>
                <a:spcPts val="0"/>
              </a:spcAft>
              <a:buSzPts val="1000"/>
              <a:buFont typeface="Symbol" panose="05050102010706020507" pitchFamily="18" charset="2"/>
              <a:buChar char=""/>
              <a:tabLst>
                <a:tab pos="457200" algn="l"/>
              </a:tabLs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ou par la mutualité sociale agricole, si vous faites partie du régime agricole.</a:t>
            </a:r>
            <a:endParaRPr lang="fr-FR" sz="2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fr-FR" sz="2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 cas d'hospitalisation, d'hébergement dans un établissement médico-social (par exemple, une </a:t>
            </a:r>
            <a:r>
              <a:rPr lang="fr-FR" sz="1500" u="sng"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4"/>
              </a:rPr>
              <a:t>maison d'accueil spécialisée</a:t>
            </a: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ou d'incarcération dans un établissement pénitentiaire, son versement est maintenu jusqu'au 1</a:t>
            </a:r>
            <a:r>
              <a:rPr lang="fr-FR" sz="1500" baseline="300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jour du mois suivant une période de 60 jours.</a:t>
            </a:r>
          </a:p>
          <a:p>
            <a:pPr algn="just">
              <a:spcAft>
                <a:spcPts val="0"/>
              </a:spcAft>
            </a:pPr>
            <a:endParaRPr lang="fr-FR" sz="2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versement de la MVA est repris, sans nouvelle demande, à compter du 1</a:t>
            </a:r>
            <a:r>
              <a:rPr lang="fr-FR" sz="1500" baseline="300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lang="fr-FR" sz="15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jour du mois suivant celui au cours duquel vous n'êtes plus hospitalisé, hébergé dans un établissement médico-social ou incarcéré.</a:t>
            </a:r>
          </a:p>
        </p:txBody>
      </p:sp>
      <p:sp>
        <p:nvSpPr>
          <p:cNvPr id="18" name="Rectangle 17"/>
          <p:cNvSpPr/>
          <p:nvPr>
            <p:custDataLst>
              <p:tags r:id="rId9"/>
            </p:custDataLst>
          </p:nvPr>
        </p:nvSpPr>
        <p:spPr>
          <a:xfrm>
            <a:off x="747512" y="1494382"/>
            <a:ext cx="11680722" cy="353943"/>
          </a:xfrm>
          <a:prstGeom prst="rect">
            <a:avLst/>
          </a:prstGeom>
        </p:spPr>
        <p:txBody>
          <a:bodyPr wrap="square">
            <a:spAutoFit/>
          </a:bodyPr>
          <a:lstStyle/>
          <a:p>
            <a:r>
              <a:rPr lang="fr-FR" sz="1700" dirty="0" smtClean="0">
                <a:solidFill>
                  <a:schemeClr val="accent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Cette</a:t>
            </a:r>
            <a:r>
              <a:rPr lang="fr-FR" sz="1700" dirty="0" smtClean="0">
                <a:solidFill>
                  <a:schemeClr val="accent1">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allocation qui s'ajoute à l'allocation aux adultes handicapés (AAH). </a:t>
            </a:r>
            <a:endParaRPr lang="fr-FR" sz="1700" dirty="0"/>
          </a:p>
        </p:txBody>
      </p:sp>
      <p:sp>
        <p:nvSpPr>
          <p:cNvPr id="16" name="Bouton d’action : Suivant 15">
            <a:hlinkClick r:id="" action="ppaction://hlinkshowjump?jump=nextslide" highlightClick="1"/>
          </p:cNvPr>
          <p:cNvSpPr/>
          <p:nvPr/>
        </p:nvSpPr>
        <p:spPr>
          <a:xfrm>
            <a:off x="11317650" y="6329821"/>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récédent 18">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4" name="Bouton d'action : Retour 23">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18</a:t>
            </a:r>
            <a:endParaRPr lang="fr-FR" b="1" dirty="0">
              <a:solidFill>
                <a:schemeClr val="bg1"/>
              </a:solidFill>
            </a:endParaRPr>
          </a:p>
        </p:txBody>
      </p:sp>
    </p:spTree>
    <p:extLst>
      <p:ext uri="{BB962C8B-B14F-4D97-AF65-F5344CB8AC3E}">
        <p14:creationId xmlns:p14="http://schemas.microsoft.com/office/powerpoint/2010/main" val="1780392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1"/>
            <a:ext cx="12501563"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00" dirty="0">
              <a:solidFill>
                <a:schemeClr val="bg1"/>
              </a:solidFill>
            </a:endParaRPr>
          </a:p>
        </p:txBody>
      </p:sp>
      <p:sp>
        <p:nvSpPr>
          <p:cNvPr id="2" name="Rectangle 1"/>
          <p:cNvSpPr/>
          <p:nvPr>
            <p:custDataLst>
              <p:tags r:id="rId2"/>
            </p:custDataLst>
          </p:nvPr>
        </p:nvSpPr>
        <p:spPr>
          <a:xfrm>
            <a:off x="586932" y="1397870"/>
            <a:ext cx="11955600" cy="559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pic>
        <p:nvPicPr>
          <p:cNvPr id="3" name="Image 2"/>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173252" y="301543"/>
            <a:ext cx="1493827" cy="736682"/>
          </a:xfrm>
          <a:prstGeom prst="rect">
            <a:avLst/>
          </a:prstGeom>
        </p:spPr>
      </p:pic>
      <p:sp>
        <p:nvSpPr>
          <p:cNvPr id="4" name="Rectangle 3"/>
          <p:cNvSpPr/>
          <p:nvPr>
            <p:custDataLst>
              <p:tags r:id="rId4"/>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hlinkClick r:id="rId12" action="ppaction://hlinksldjump"/>
          </p:cNvPr>
          <p:cNvSpPr/>
          <p:nvPr>
            <p:custDataLst>
              <p:tags r:id="rId5"/>
            </p:custDataLst>
          </p:nvPr>
        </p:nvSpPr>
        <p:spPr>
          <a:xfrm>
            <a:off x="2884721" y="2685876"/>
            <a:ext cx="324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PENSION D’INVALIDITE DU REGIME GENERAL</a:t>
            </a:r>
            <a:endParaRPr lang="fr-FR" sz="2000" b="1" dirty="0">
              <a:solidFill>
                <a:schemeClr val="tx2">
                  <a:lumMod val="75000"/>
                </a:schemeClr>
              </a:solidFill>
            </a:endParaRPr>
          </a:p>
        </p:txBody>
      </p:sp>
      <p:sp>
        <p:nvSpPr>
          <p:cNvPr id="7" name="Rectangle 6">
            <a:hlinkClick r:id="rId13" action="ppaction://hlinksldjump"/>
          </p:cNvPr>
          <p:cNvSpPr/>
          <p:nvPr>
            <p:custDataLst>
              <p:tags r:id="rId6"/>
            </p:custDataLst>
          </p:nvPr>
        </p:nvSpPr>
        <p:spPr>
          <a:xfrm>
            <a:off x="6833603" y="2693189"/>
            <a:ext cx="324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ASSURANCE INVALIDITE DU REGIME DES INDEPENDANTS</a:t>
            </a:r>
            <a:endParaRPr lang="fr-FR" sz="2000" b="1" dirty="0">
              <a:solidFill>
                <a:schemeClr val="tx2">
                  <a:lumMod val="75000"/>
                </a:schemeClr>
              </a:solidFill>
            </a:endParaRPr>
          </a:p>
        </p:txBody>
      </p:sp>
      <p:sp>
        <p:nvSpPr>
          <p:cNvPr id="9" name="Rectangle 8">
            <a:hlinkClick r:id="rId14" action="ppaction://hlinksldjump"/>
          </p:cNvPr>
          <p:cNvSpPr/>
          <p:nvPr>
            <p:custDataLst>
              <p:tags r:id="rId7"/>
            </p:custDataLst>
          </p:nvPr>
        </p:nvSpPr>
        <p:spPr>
          <a:xfrm>
            <a:off x="4883189" y="4136350"/>
            <a:ext cx="324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INVALIDITE ET INAPTITUDE MEDICALE DU REGIME AGRICOLE</a:t>
            </a:r>
            <a:endParaRPr lang="fr-FR" sz="2000" b="1" dirty="0">
              <a:solidFill>
                <a:schemeClr val="tx2">
                  <a:lumMod val="75000"/>
                </a:schemeClr>
              </a:solidFill>
            </a:endParaRPr>
          </a:p>
        </p:txBody>
      </p:sp>
      <p:sp>
        <p:nvSpPr>
          <p:cNvPr id="16" name="Rectangle 15"/>
          <p:cNvSpPr/>
          <p:nvPr>
            <p:custDataLst>
              <p:tags r:id="rId8"/>
            </p:custDataLst>
          </p:nvPr>
        </p:nvSpPr>
        <p:spPr>
          <a:xfrm>
            <a:off x="-1" y="432594"/>
            <a:ext cx="9801225" cy="492443"/>
          </a:xfrm>
          <a:prstGeom prst="rect">
            <a:avLst/>
          </a:prstGeom>
        </p:spPr>
        <p:txBody>
          <a:bodyPr wrap="square">
            <a:spAutoFit/>
          </a:bodyPr>
          <a:lstStyle/>
          <a:p>
            <a:pPr marL="800100" indent="-614363"/>
            <a:r>
              <a:rPr lang="fr-FR" sz="2600" b="1" dirty="0">
                <a:solidFill>
                  <a:schemeClr val="accent1">
                    <a:lumMod val="50000"/>
                  </a:schemeClr>
                </a:solidFill>
                <a:latin typeface="Century Gothic" panose="020B0502020202020204" pitchFamily="34" charset="0"/>
              </a:rPr>
              <a:t>P</a:t>
            </a:r>
            <a:r>
              <a:rPr lang="fr-FR" sz="2600" b="1" dirty="0" smtClean="0">
                <a:solidFill>
                  <a:schemeClr val="accent1">
                    <a:lumMod val="50000"/>
                  </a:schemeClr>
                </a:solidFill>
                <a:latin typeface="Century Gothic" panose="020B0502020202020204" pitchFamily="34" charset="0"/>
              </a:rPr>
              <a:t>ension d’invalidité et les régimes d’assurance</a:t>
            </a:r>
          </a:p>
        </p:txBody>
      </p:sp>
      <p:sp>
        <p:nvSpPr>
          <p:cNvPr id="18" name="Arc 17"/>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Bouton d’action : Suivant 16">
            <a:hlinkClick r:id="" action="ppaction://hlinkshowjump?jump=nextslide" highlightClick="1"/>
          </p:cNvPr>
          <p:cNvSpPr/>
          <p:nvPr/>
        </p:nvSpPr>
        <p:spPr>
          <a:xfrm>
            <a:off x="11360507"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récédent 18">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4" name="Bouton d'action : Retour 23">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19</a:t>
            </a:r>
            <a:endParaRPr lang="fr-FR" b="1" dirty="0">
              <a:solidFill>
                <a:schemeClr val="bg1"/>
              </a:solidFill>
            </a:endParaRPr>
          </a:p>
        </p:txBody>
      </p:sp>
    </p:spTree>
    <p:extLst>
      <p:ext uri="{BB962C8B-B14F-4D97-AF65-F5344CB8AC3E}">
        <p14:creationId xmlns:p14="http://schemas.microsoft.com/office/powerpoint/2010/main" val="428512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12501563" cy="7079226"/>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 name="Rectangle 4"/>
          <p:cNvSpPr/>
          <p:nvPr>
            <p:custDataLst>
              <p:tags r:id="rId2"/>
            </p:custDataLst>
          </p:nvPr>
        </p:nvSpPr>
        <p:spPr>
          <a:xfrm>
            <a:off x="539302" y="1805203"/>
            <a:ext cx="12041072" cy="537726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custDataLst>
              <p:tags r:id="rId3"/>
            </p:custDataLst>
          </p:nvPr>
        </p:nvSpPr>
        <p:spPr>
          <a:xfrm>
            <a:off x="-114300" y="514351"/>
            <a:ext cx="12544425"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custDataLst>
              <p:tags r:id="rId4"/>
            </p:custDataLst>
          </p:nvPr>
        </p:nvSpPr>
        <p:spPr>
          <a:xfrm>
            <a:off x="358695" y="698182"/>
            <a:ext cx="4649030" cy="615553"/>
          </a:xfrm>
          <a:prstGeom prst="rect">
            <a:avLst/>
          </a:prstGeom>
          <a:noFill/>
        </p:spPr>
        <p:txBody>
          <a:bodyPr wrap="none" rtlCol="0">
            <a:spAutoFit/>
          </a:bodyPr>
          <a:lstStyle/>
          <a:p>
            <a:r>
              <a:rPr lang="fr-FR" sz="3400" b="1" dirty="0" smtClean="0">
                <a:solidFill>
                  <a:srgbClr val="003399"/>
                </a:solidFill>
                <a:latin typeface="Century Gothic" panose="020B0502020202020204" pitchFamily="34" charset="0"/>
              </a:rPr>
              <a:t>6 leviers mobilisables</a:t>
            </a:r>
            <a:endParaRPr lang="fr-FR" sz="3400" b="1" dirty="0">
              <a:solidFill>
                <a:srgbClr val="003399"/>
              </a:solidFill>
              <a:latin typeface="Century Gothic" panose="020B0502020202020204" pitchFamily="34" charset="0"/>
            </a:endParaRPr>
          </a:p>
        </p:txBody>
      </p:sp>
      <p:pic>
        <p:nvPicPr>
          <p:cNvPr id="8" name="Image 7"/>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10642603" y="600077"/>
            <a:ext cx="1506533" cy="742948"/>
          </a:xfrm>
          <a:prstGeom prst="rect">
            <a:avLst/>
          </a:prstGeom>
        </p:spPr>
      </p:pic>
      <p:sp>
        <p:nvSpPr>
          <p:cNvPr id="11" name="Rectangle 10">
            <a:hlinkClick r:id="rId16" action="ppaction://hlinksldjump"/>
          </p:cNvPr>
          <p:cNvSpPr/>
          <p:nvPr>
            <p:custDataLst>
              <p:tags r:id="rId6"/>
            </p:custDataLst>
          </p:nvPr>
        </p:nvSpPr>
        <p:spPr>
          <a:xfrm>
            <a:off x="2183145" y="2962243"/>
            <a:ext cx="2256503" cy="7200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ASSURANCE CHÔMAGE</a:t>
            </a:r>
            <a:endParaRPr lang="fr-FR" sz="2000" b="1" dirty="0"/>
          </a:p>
        </p:txBody>
      </p:sp>
      <p:sp>
        <p:nvSpPr>
          <p:cNvPr id="12" name="Rectangle 11">
            <a:hlinkClick r:id="rId17" action="ppaction://hlinksldjump"/>
          </p:cNvPr>
          <p:cNvSpPr/>
          <p:nvPr>
            <p:custDataLst>
              <p:tags r:id="rId7"/>
            </p:custDataLst>
          </p:nvPr>
        </p:nvSpPr>
        <p:spPr>
          <a:xfrm>
            <a:off x="5329468" y="2978131"/>
            <a:ext cx="2256503" cy="720000"/>
          </a:xfrm>
          <a:prstGeom prst="rect">
            <a:avLst/>
          </a:prstGeom>
          <a:solidFill>
            <a:srgbClr val="2A54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REVENUS SPECIFIQUES</a:t>
            </a:r>
            <a:endParaRPr lang="fr-FR" sz="2000" b="1" dirty="0"/>
          </a:p>
        </p:txBody>
      </p:sp>
      <p:sp>
        <p:nvSpPr>
          <p:cNvPr id="13" name="Rectangle 12">
            <a:hlinkClick r:id="rId18" action="ppaction://hlinksldjump"/>
          </p:cNvPr>
          <p:cNvSpPr/>
          <p:nvPr>
            <p:custDataLst>
              <p:tags r:id="rId8"/>
            </p:custDataLst>
          </p:nvPr>
        </p:nvSpPr>
        <p:spPr>
          <a:xfrm>
            <a:off x="5311032" y="4130288"/>
            <a:ext cx="2256503" cy="720000"/>
          </a:xfrm>
          <a:prstGeom prst="rect">
            <a:avLst/>
          </a:prstGeom>
          <a:solidFill>
            <a:srgbClr val="76007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AIDES AU LOGEMENT</a:t>
            </a:r>
            <a:endParaRPr lang="fr-FR" sz="2000" b="1" dirty="0"/>
          </a:p>
        </p:txBody>
      </p:sp>
      <p:sp>
        <p:nvSpPr>
          <p:cNvPr id="14" name="Rectangle 13">
            <a:hlinkClick r:id="rId19" action="ppaction://hlinksldjump"/>
          </p:cNvPr>
          <p:cNvSpPr/>
          <p:nvPr>
            <p:custDataLst>
              <p:tags r:id="rId9"/>
            </p:custDataLst>
          </p:nvPr>
        </p:nvSpPr>
        <p:spPr>
          <a:xfrm>
            <a:off x="2159025" y="4159321"/>
            <a:ext cx="2256503" cy="72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RECOURS A LA BANQUE</a:t>
            </a:r>
            <a:endParaRPr lang="fr-FR" sz="2000" b="1" dirty="0"/>
          </a:p>
        </p:txBody>
      </p:sp>
      <p:sp>
        <p:nvSpPr>
          <p:cNvPr id="15" name="Rectangle 14">
            <a:hlinkClick r:id="rId20" action="ppaction://hlinksldjump"/>
          </p:cNvPr>
          <p:cNvSpPr/>
          <p:nvPr>
            <p:custDataLst>
              <p:tags r:id="rId10"/>
            </p:custDataLst>
          </p:nvPr>
        </p:nvSpPr>
        <p:spPr>
          <a:xfrm>
            <a:off x="8399806" y="4094888"/>
            <a:ext cx="2256503" cy="720000"/>
          </a:xfrm>
          <a:prstGeom prst="rect">
            <a:avLst/>
          </a:prstGeom>
          <a:solidFill>
            <a:srgbClr val="FB5D0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MOBILITE</a:t>
            </a:r>
            <a:endParaRPr lang="fr-FR" sz="2000" b="1" dirty="0"/>
          </a:p>
        </p:txBody>
      </p:sp>
      <p:sp>
        <p:nvSpPr>
          <p:cNvPr id="16" name="Rectangle 15">
            <a:hlinkClick r:id="rId21" action="ppaction://hlinksldjump"/>
          </p:cNvPr>
          <p:cNvSpPr/>
          <p:nvPr>
            <p:custDataLst>
              <p:tags r:id="rId11"/>
            </p:custDataLst>
          </p:nvPr>
        </p:nvSpPr>
        <p:spPr>
          <a:xfrm>
            <a:off x="8390740" y="2946512"/>
            <a:ext cx="2256503" cy="720000"/>
          </a:xfrm>
          <a:prstGeom prst="rect">
            <a:avLst/>
          </a:prstGeom>
          <a:solidFill>
            <a:srgbClr val="FF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FRAIS MEDICAUX</a:t>
            </a:r>
            <a:endParaRPr lang="fr-FR" sz="2000" b="1" dirty="0"/>
          </a:p>
        </p:txBody>
      </p:sp>
      <p:sp>
        <p:nvSpPr>
          <p:cNvPr id="17" name="Arc 16"/>
          <p:cNvSpPr/>
          <p:nvPr>
            <p:custDataLst>
              <p:tags r:id="rId1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Rectangle 18">
            <a:hlinkClick r:id="rId22" action="ppaction://hlinksldjump"/>
          </p:cNvPr>
          <p:cNvSpPr/>
          <p:nvPr>
            <p:custDataLst>
              <p:tags r:id="rId13"/>
            </p:custDataLst>
          </p:nvPr>
        </p:nvSpPr>
        <p:spPr>
          <a:xfrm>
            <a:off x="5383237" y="5197546"/>
            <a:ext cx="2256503" cy="720000"/>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ET AUSSI…</a:t>
            </a:r>
            <a:endParaRPr lang="fr-FR" sz="2000" b="1" dirty="0"/>
          </a:p>
        </p:txBody>
      </p:sp>
      <p:sp>
        <p:nvSpPr>
          <p:cNvPr id="21" name="ZoneTexte 20"/>
          <p:cNvSpPr txBox="1"/>
          <p:nvPr/>
        </p:nvSpPr>
        <p:spPr>
          <a:xfrm>
            <a:off x="162232" y="6327059"/>
            <a:ext cx="250723" cy="369332"/>
          </a:xfrm>
          <a:prstGeom prst="rect">
            <a:avLst/>
          </a:prstGeom>
          <a:noFill/>
        </p:spPr>
        <p:txBody>
          <a:bodyPr wrap="square" rtlCol="0">
            <a:spAutoFit/>
          </a:bodyPr>
          <a:lstStyle/>
          <a:p>
            <a:r>
              <a:rPr lang="fr-FR" b="1" dirty="0" smtClean="0">
                <a:solidFill>
                  <a:schemeClr val="bg1"/>
                </a:solidFill>
              </a:rPr>
              <a:t>2</a:t>
            </a:r>
            <a:endParaRPr lang="fr-FR" b="1" dirty="0">
              <a:solidFill>
                <a:schemeClr val="bg1"/>
              </a:solidFill>
            </a:endParaRPr>
          </a:p>
        </p:txBody>
      </p:sp>
    </p:spTree>
    <p:extLst>
      <p:ext uri="{BB962C8B-B14F-4D97-AF65-F5344CB8AC3E}">
        <p14:creationId xmlns:p14="http://schemas.microsoft.com/office/powerpoint/2010/main" val="2650880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Rectangle 2"/>
          <p:cNvSpPr/>
          <p:nvPr>
            <p:custDataLst>
              <p:tags r:id="rId2"/>
            </p:custDataLst>
          </p:nvPr>
        </p:nvSpPr>
        <p:spPr>
          <a:xfrm>
            <a:off x="615134" y="1382890"/>
            <a:ext cx="11955600" cy="5916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10201827" y="301543"/>
            <a:ext cx="1493827" cy="736682"/>
          </a:xfrm>
          <a:prstGeom prst="rect">
            <a:avLst/>
          </a:prstGeom>
        </p:spPr>
      </p:pic>
      <p:sp>
        <p:nvSpPr>
          <p:cNvPr id="5" name="Rectangle 4"/>
          <p:cNvSpPr/>
          <p:nvPr>
            <p:custDataLst>
              <p:tags r:id="rId4"/>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custDataLst>
              <p:tags r:id="rId5"/>
            </p:custDataLst>
          </p:nvPr>
        </p:nvSpPr>
        <p:spPr>
          <a:xfrm>
            <a:off x="0" y="432594"/>
            <a:ext cx="9553576" cy="492443"/>
          </a:xfrm>
          <a:prstGeom prst="rect">
            <a:avLst/>
          </a:prstGeom>
        </p:spPr>
        <p:txBody>
          <a:bodyPr wrap="square">
            <a:spAutoFit/>
          </a:bodyPr>
          <a:lstStyle/>
          <a:p>
            <a:pPr marL="800100" indent="-614363"/>
            <a:r>
              <a:rPr lang="fr-FR" sz="2600" b="1" dirty="0" smtClean="0">
                <a:solidFill>
                  <a:schemeClr val="tx2">
                    <a:lumMod val="75000"/>
                  </a:schemeClr>
                </a:solidFill>
                <a:latin typeface="Century Gothic" panose="020B0502020202020204" pitchFamily="34" charset="0"/>
              </a:rPr>
              <a:t>Pension d’invalidité du régime général CPAM</a:t>
            </a:r>
          </a:p>
        </p:txBody>
      </p:sp>
      <p:sp>
        <p:nvSpPr>
          <p:cNvPr id="7" name="Rectangle 6">
            <a:hlinkClick r:id="rId18" action="ppaction://hlinksldjump"/>
          </p:cNvPr>
          <p:cNvSpPr/>
          <p:nvPr>
            <p:custDataLst>
              <p:tags r:id="rId6"/>
            </p:custDataLst>
          </p:nvPr>
        </p:nvSpPr>
        <p:spPr>
          <a:xfrm>
            <a:off x="1691405" y="2256194"/>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CONDITIONS</a:t>
            </a:r>
            <a:endParaRPr lang="fr-FR" sz="2000" b="1" dirty="0">
              <a:solidFill>
                <a:schemeClr val="tx2">
                  <a:lumMod val="75000"/>
                </a:schemeClr>
              </a:solidFill>
            </a:endParaRPr>
          </a:p>
        </p:txBody>
      </p:sp>
      <p:sp>
        <p:nvSpPr>
          <p:cNvPr id="8" name="Rectangle 7">
            <a:hlinkClick r:id="rId19" action="ppaction://hlinksldjump"/>
          </p:cNvPr>
          <p:cNvSpPr/>
          <p:nvPr>
            <p:custDataLst>
              <p:tags r:id="rId7"/>
            </p:custDataLst>
          </p:nvPr>
        </p:nvSpPr>
        <p:spPr>
          <a:xfrm>
            <a:off x="5087554" y="2261307"/>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DEMANDE</a:t>
            </a:r>
            <a:endParaRPr lang="fr-FR" sz="2000" b="1" dirty="0">
              <a:solidFill>
                <a:schemeClr val="tx2">
                  <a:lumMod val="75000"/>
                </a:schemeClr>
              </a:solidFill>
            </a:endParaRPr>
          </a:p>
        </p:txBody>
      </p:sp>
      <p:sp>
        <p:nvSpPr>
          <p:cNvPr id="9" name="Rectangle 8">
            <a:hlinkClick r:id="rId20" action="ppaction://hlinksldjump"/>
          </p:cNvPr>
          <p:cNvSpPr/>
          <p:nvPr>
            <p:custDataLst>
              <p:tags r:id="rId8"/>
            </p:custDataLst>
          </p:nvPr>
        </p:nvSpPr>
        <p:spPr>
          <a:xfrm>
            <a:off x="8591024" y="3492033"/>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DUREE</a:t>
            </a:r>
            <a:endParaRPr lang="fr-FR" sz="2000" b="1" dirty="0">
              <a:solidFill>
                <a:schemeClr val="tx2">
                  <a:lumMod val="75000"/>
                </a:schemeClr>
              </a:solidFill>
            </a:endParaRPr>
          </a:p>
        </p:txBody>
      </p:sp>
      <p:sp>
        <p:nvSpPr>
          <p:cNvPr id="10" name="Rectangle 9">
            <a:hlinkClick r:id="rId21" action="ppaction://hlinksldjump"/>
          </p:cNvPr>
          <p:cNvSpPr/>
          <p:nvPr>
            <p:custDataLst>
              <p:tags r:id="rId9"/>
            </p:custDataLst>
          </p:nvPr>
        </p:nvSpPr>
        <p:spPr>
          <a:xfrm>
            <a:off x="8598007" y="2293685"/>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MONTANT</a:t>
            </a:r>
            <a:endParaRPr lang="fr-FR" sz="2000" b="1" dirty="0">
              <a:solidFill>
                <a:schemeClr val="tx2">
                  <a:lumMod val="75000"/>
                </a:schemeClr>
              </a:solidFill>
            </a:endParaRPr>
          </a:p>
        </p:txBody>
      </p:sp>
      <p:sp>
        <p:nvSpPr>
          <p:cNvPr id="11" name="Rectangle 10">
            <a:hlinkClick r:id="rId22" action="ppaction://hlinksldjump"/>
          </p:cNvPr>
          <p:cNvSpPr/>
          <p:nvPr>
            <p:custDataLst>
              <p:tags r:id="rId10"/>
            </p:custDataLst>
          </p:nvPr>
        </p:nvSpPr>
        <p:spPr>
          <a:xfrm>
            <a:off x="1691805" y="3504582"/>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VERSEMENT</a:t>
            </a:r>
            <a:endParaRPr lang="fr-FR" sz="2000" b="1" dirty="0">
              <a:solidFill>
                <a:schemeClr val="tx2">
                  <a:lumMod val="75000"/>
                </a:schemeClr>
              </a:solidFill>
            </a:endParaRPr>
          </a:p>
        </p:txBody>
      </p:sp>
      <p:sp>
        <p:nvSpPr>
          <p:cNvPr id="12" name="Rectangle 11">
            <a:hlinkClick r:id="rId23" action="ppaction://hlinksldjump"/>
          </p:cNvPr>
          <p:cNvSpPr/>
          <p:nvPr>
            <p:custDataLst>
              <p:tags r:id="rId11"/>
            </p:custDataLst>
          </p:nvPr>
        </p:nvSpPr>
        <p:spPr>
          <a:xfrm>
            <a:off x="5113704" y="3513810"/>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PRELEVEMENTS</a:t>
            </a:r>
            <a:endParaRPr lang="fr-FR" sz="2000" b="1" dirty="0">
              <a:solidFill>
                <a:schemeClr val="tx2">
                  <a:lumMod val="75000"/>
                </a:schemeClr>
              </a:solidFill>
            </a:endParaRPr>
          </a:p>
        </p:txBody>
      </p:sp>
      <p:sp>
        <p:nvSpPr>
          <p:cNvPr id="13" name="Rectangle 12">
            <a:hlinkClick r:id="rId24" action="ppaction://hlinksldjump"/>
          </p:cNvPr>
          <p:cNvSpPr/>
          <p:nvPr>
            <p:custDataLst>
              <p:tags r:id="rId12"/>
            </p:custDataLst>
          </p:nvPr>
        </p:nvSpPr>
        <p:spPr>
          <a:xfrm>
            <a:off x="1660819" y="4820581"/>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PRISE EN CHARGE</a:t>
            </a:r>
            <a:endParaRPr lang="fr-FR" sz="2000" b="1" dirty="0">
              <a:solidFill>
                <a:schemeClr val="tx2">
                  <a:lumMod val="75000"/>
                </a:schemeClr>
              </a:solidFill>
            </a:endParaRPr>
          </a:p>
        </p:txBody>
      </p:sp>
      <p:sp>
        <p:nvSpPr>
          <p:cNvPr id="15" name="Rectangle 14">
            <a:hlinkClick r:id="rId25" action="ppaction://hlinksldjump"/>
          </p:cNvPr>
          <p:cNvSpPr/>
          <p:nvPr>
            <p:custDataLst>
              <p:tags r:id="rId13"/>
            </p:custDataLst>
          </p:nvPr>
        </p:nvSpPr>
        <p:spPr>
          <a:xfrm>
            <a:off x="5134957" y="4817098"/>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ALLOCATION SUPPLEMENTAIRE D’INVALIDITE</a:t>
            </a:r>
            <a:endParaRPr lang="fr-FR" sz="2000" b="1" dirty="0">
              <a:solidFill>
                <a:schemeClr val="tx2">
                  <a:lumMod val="75000"/>
                </a:schemeClr>
              </a:solidFill>
            </a:endParaRPr>
          </a:p>
        </p:txBody>
      </p:sp>
      <p:sp>
        <p:nvSpPr>
          <p:cNvPr id="16" name="Rectangle 15">
            <a:hlinkClick r:id="rId26" action="ppaction://hlinksldjump"/>
          </p:cNvPr>
          <p:cNvSpPr/>
          <p:nvPr>
            <p:custDataLst>
              <p:tags r:id="rId14"/>
            </p:custDataLst>
          </p:nvPr>
        </p:nvSpPr>
        <p:spPr>
          <a:xfrm>
            <a:off x="8631059" y="4778430"/>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CARTE D’INVALIDITE</a:t>
            </a:r>
            <a:endParaRPr lang="fr-FR" sz="2000" b="1" dirty="0">
              <a:solidFill>
                <a:schemeClr val="tx2">
                  <a:lumMod val="75000"/>
                </a:schemeClr>
              </a:solidFill>
            </a:endParaRPr>
          </a:p>
        </p:txBody>
      </p:sp>
      <p:sp>
        <p:nvSpPr>
          <p:cNvPr id="17" name="Arc 16"/>
          <p:cNvSpPr/>
          <p:nvPr>
            <p:custDataLst>
              <p:tags r:id="rId15"/>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Bouton d’action : Suivant 21">
            <a:hlinkClick r:id="" action="ppaction://hlinkshowjump?jump=nextslide" highlightClick="1"/>
          </p:cNvPr>
          <p:cNvSpPr/>
          <p:nvPr/>
        </p:nvSpPr>
        <p:spPr>
          <a:xfrm>
            <a:off x="11360513" y="6329820"/>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Bouton d'action : Précédent 24">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a:hlinkClick r:id="rId2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7" name="Bouton d'action : Retour 26">
            <a:hlinkClick r:id="rId2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20</a:t>
            </a:r>
            <a:endParaRPr lang="fr-FR" b="1" dirty="0">
              <a:solidFill>
                <a:schemeClr val="bg1"/>
              </a:solidFill>
            </a:endParaRPr>
          </a:p>
        </p:txBody>
      </p:sp>
    </p:spTree>
    <p:extLst>
      <p:ext uri="{BB962C8B-B14F-4D97-AF65-F5344CB8AC3E}">
        <p14:creationId xmlns:p14="http://schemas.microsoft.com/office/powerpoint/2010/main" val="1952654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52658" y="1327502"/>
            <a:ext cx="11955600" cy="573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273265" y="301543"/>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Conditions  d’attribution (CPAM)</a:t>
            </a:r>
            <a:endParaRPr lang="fr-FR" sz="2600" b="1" dirty="0" smtClean="0">
              <a:solidFill>
                <a:schemeClr val="tx2">
                  <a:lumMod val="75000"/>
                </a:schemeClr>
              </a:solidFill>
              <a:latin typeface="Century Gothic" panose="020B0502020202020204" pitchFamily="34" charset="0"/>
            </a:endParaRPr>
          </a:p>
        </p:txBody>
      </p:sp>
      <p:sp>
        <p:nvSpPr>
          <p:cNvPr id="7" name="Rectangle 6"/>
          <p:cNvSpPr/>
          <p:nvPr>
            <p:custDataLst>
              <p:tags r:id="rId6"/>
            </p:custDataLst>
          </p:nvPr>
        </p:nvSpPr>
        <p:spPr>
          <a:xfrm>
            <a:off x="826227" y="2340076"/>
            <a:ext cx="10782300" cy="3557897"/>
          </a:xfrm>
          <a:prstGeom prst="rect">
            <a:avLst/>
          </a:prstGeom>
        </p:spPr>
        <p:txBody>
          <a:bodyPr wrap="square">
            <a:spAutoFit/>
          </a:bodyPr>
          <a:lstStyle/>
          <a:p>
            <a:pPr algn="just">
              <a:spcAft>
                <a:spcPts val="0"/>
              </a:spcAft>
            </a:pPr>
            <a:r>
              <a:rPr lang="fr-FR" sz="16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vous êtes dans l'incapacité de reprendre votre travail </a:t>
            </a:r>
            <a:r>
              <a:rPr lang="fr-FR" sz="1600" b="1"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après un accident ou une maladie invalidante d'origine non professionnelle</a:t>
            </a:r>
            <a:r>
              <a:rPr lang="fr-FR" sz="16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et si:</a:t>
            </a:r>
          </a:p>
          <a:p>
            <a:pPr marL="342900" lvl="0" indent="-342900" algn="just">
              <a:lnSpc>
                <a:spcPct val="115000"/>
              </a:lnSpc>
              <a:spcAft>
                <a:spcPts val="0"/>
              </a:spcAft>
              <a:buSzPts val="1000"/>
              <a:buFont typeface="Symbol" panose="05050102010706020507" pitchFamily="18" charset="2"/>
              <a:buChar char=""/>
              <a:tabLst>
                <a:tab pos="457200" algn="l"/>
              </a:tabLst>
            </a:pPr>
            <a:endParaRPr lang="fr-FR" sz="16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n'avez pas atteint l'âge légal de la retraite (entre 60 et 62 ans) ;</a:t>
            </a:r>
          </a:p>
          <a:p>
            <a:pPr lvl="0" algn="just">
              <a:lnSpc>
                <a:spcPct val="115000"/>
              </a:lnSpc>
              <a:spcAft>
                <a:spcPts val="0"/>
              </a:spcAft>
              <a:buSzPts val="1000"/>
              <a:tabLst>
                <a:tab pos="457200" algn="l"/>
              </a:tabLst>
            </a:pPr>
            <a:endParaRPr lang="fr-FR" sz="8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votre capacité de travail ou de revenus est réduite d'au moins 2/3 ;</a:t>
            </a:r>
          </a:p>
          <a:p>
            <a:pPr marL="342900" lvl="0" indent="-342900" algn="just">
              <a:lnSpc>
                <a:spcPct val="115000"/>
              </a:lnSpc>
              <a:spcAft>
                <a:spcPts val="0"/>
              </a:spcAft>
              <a:buSzPts val="1000"/>
              <a:buFont typeface="Symbol" panose="05050102010706020507" pitchFamily="18" charset="2"/>
              <a:buChar char=""/>
              <a:tabLst>
                <a:tab pos="457200" algn="l"/>
              </a:tabLst>
            </a:pPr>
            <a:endParaRPr lang="fr-FR" sz="8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êtes immatriculé(e) depuis au moins 12 mois au moment de l'arrêt de votre travail suite à votre invalidité ou au moment de la constatation de votre invalidité par le médecin conseil de votre caisse d'Assurance Maladie ;</a:t>
            </a:r>
          </a:p>
          <a:p>
            <a:pPr marL="342900" lvl="0" indent="-342900" algn="just">
              <a:lnSpc>
                <a:spcPct val="115000"/>
              </a:lnSpc>
              <a:spcAft>
                <a:spcPts val="0"/>
              </a:spcAft>
              <a:buSzPts val="1000"/>
              <a:buFont typeface="Symbol" panose="05050102010706020507" pitchFamily="18" charset="2"/>
              <a:buChar char=""/>
              <a:tabLst>
                <a:tab pos="457200" algn="l"/>
              </a:tabLst>
            </a:pPr>
            <a:endParaRPr lang="fr-FR" sz="8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justifiez, au cours des 12 mois qui précédent votre arrêt de travail pour invalidité ou constatation médicale de l'invalidité, soit avoir effectué au moins 600 heures de travail salarié, soit avoir cotisé sur un salaire au moins égal à 2 030 fois le SMIC horaire. </a:t>
            </a:r>
            <a:endParaRPr lang="fr-FR" sz="1600" dirty="0">
              <a:solidFill>
                <a:schemeClr val="tx2">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Arc 8"/>
          <p:cNvSpPr/>
          <p:nvPr>
            <p:custDataLst>
              <p:tags r:id="rId7"/>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11360510" y="6344111"/>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19" name="Bouton d'action : Retour 18">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21</a:t>
            </a:r>
            <a:endParaRPr lang="fr-FR" b="1" dirty="0">
              <a:solidFill>
                <a:schemeClr val="bg1"/>
              </a:solidFill>
            </a:endParaRPr>
          </a:p>
        </p:txBody>
      </p:sp>
    </p:spTree>
    <p:extLst>
      <p:ext uri="{BB962C8B-B14F-4D97-AF65-F5344CB8AC3E}">
        <p14:creationId xmlns:p14="http://schemas.microsoft.com/office/powerpoint/2010/main" val="3496826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0"/>
          <a:stretch>
            <a:fillRect/>
          </a:stretch>
        </p:blipFill>
        <p:spPr>
          <a:xfrm>
            <a:off x="-155990" y="-106987"/>
            <a:ext cx="12503980" cy="6964987"/>
          </a:xfrm>
          <a:prstGeom prst="rect">
            <a:avLst/>
          </a:prstGeom>
        </p:spPr>
      </p:pic>
      <p:sp>
        <p:nvSpPr>
          <p:cNvPr id="3" name="Arc 2"/>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custDataLst>
              <p:tags r:id="rId3"/>
            </p:custDataLst>
          </p:nvPr>
        </p:nvSpPr>
        <p:spPr>
          <a:xfrm>
            <a:off x="-18687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custDataLst>
              <p:tags r:id="rId4"/>
            </p:custDataLst>
          </p:nvPr>
        </p:nvSpPr>
        <p:spPr>
          <a:xfrm>
            <a:off x="466360" y="1353629"/>
            <a:ext cx="11955600" cy="5753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6" name="Image 5"/>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10216115" y="301543"/>
            <a:ext cx="1493827" cy="736682"/>
          </a:xfrm>
          <a:prstGeom prst="rect">
            <a:avLst/>
          </a:prstGeom>
        </p:spPr>
      </p:pic>
      <p:sp>
        <p:nvSpPr>
          <p:cNvPr id="7" name="Rectangle 6"/>
          <p:cNvSpPr/>
          <p:nvPr>
            <p:custDataLst>
              <p:tags r:id="rId6"/>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Demande de la pension d’invalidité (régime général)</a:t>
            </a:r>
            <a:endParaRPr lang="fr-FR" sz="2600" b="1" dirty="0" smtClean="0">
              <a:solidFill>
                <a:schemeClr val="tx2">
                  <a:lumMod val="75000"/>
                </a:schemeClr>
              </a:solidFill>
              <a:latin typeface="Century Gothic" panose="020B0502020202020204" pitchFamily="34" charset="0"/>
            </a:endParaRPr>
          </a:p>
        </p:txBody>
      </p:sp>
      <p:sp>
        <p:nvSpPr>
          <p:cNvPr id="15" name="Rectangle 14"/>
          <p:cNvSpPr/>
          <p:nvPr>
            <p:custDataLst>
              <p:tags r:id="rId7"/>
            </p:custDataLst>
          </p:nvPr>
        </p:nvSpPr>
        <p:spPr>
          <a:xfrm>
            <a:off x="695086" y="1498519"/>
            <a:ext cx="11177827" cy="5008294"/>
          </a:xfrm>
          <a:prstGeom prst="rect">
            <a:avLst/>
          </a:prstGeom>
        </p:spPr>
        <p:txBody>
          <a:bodyPr wrap="square">
            <a:spAutoFit/>
          </a:bodyPr>
          <a:lstStyle/>
          <a:p>
            <a:pPr>
              <a:lnSpc>
                <a:spcPct val="115000"/>
              </a:lnSpc>
              <a:spcBef>
                <a:spcPts val="1200"/>
              </a:spcBef>
            </a:pPr>
            <a:r>
              <a:rPr lang="fr-FR"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Qui peut faire la demande ?</a:t>
            </a:r>
          </a:p>
          <a:p>
            <a:pPr marL="342900" lvl="0" indent="-342900" algn="just">
              <a:lnSpc>
                <a:spcPct val="115000"/>
              </a:lnSpc>
              <a:spcAft>
                <a:spcPts val="0"/>
              </a:spcAft>
              <a:buSzPts val="1000"/>
              <a:buFont typeface="Symbol" panose="05050102010706020507" pitchFamily="18" charset="2"/>
              <a:buChar char=""/>
              <a:tabLst>
                <a:tab pos="457200" algn="l"/>
              </a:tabLst>
            </a:pPr>
            <a:endParaRPr lang="fr-FR" sz="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ou votre médecin qui, avec votre accord, peut alors adresser un certificat médical au médecin conseil du service médical de votre caisse d'Assurance Maladie ;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votre caisse d'Assurance Maladie : le médecin conseil du service médical de votre caisse d'Assurance Maladie fait le point avec vous sur votre état de santé et vous propose une pension d'invalidité.</a:t>
            </a:r>
          </a:p>
          <a:p>
            <a:pPr algn="just">
              <a:spcAft>
                <a:spcPts val="0"/>
              </a:spcAft>
            </a:pPr>
            <a:endParaRPr lang="fr-FR" sz="2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Dans ces deux situations, vous devez formuler une demande de pension d'invalidité : remplissez le formulaire S4150 « Demande de pension d'invalidité » </a:t>
            </a:r>
          </a:p>
          <a:p>
            <a:pPr>
              <a:lnSpc>
                <a:spcPct val="115000"/>
              </a:lnSpc>
            </a:pPr>
            <a:endParaRPr lang="fr-FR" sz="200"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endParaRPr>
          </a:p>
          <a:p>
            <a:pPr>
              <a:lnSpc>
                <a:spcPct val="115000"/>
              </a:lnSpc>
              <a:spcBef>
                <a:spcPts val="1200"/>
              </a:spcBef>
            </a:pPr>
            <a:r>
              <a:rPr lang="fr-FR"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L'instruction de la demande</a:t>
            </a:r>
          </a:p>
          <a:p>
            <a:endParaRPr lang="fr-FR" sz="2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fr-FR" sz="5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Votre caisse d'Assurance Maladie</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dispose de 2 mois pour étudier votre dossier et vous avertir de sa décision de vous attribuer ou non la pension d'invalidité.</a:t>
            </a:r>
          </a:p>
          <a:p>
            <a:endParaRPr lang="fr-FR" sz="2400" b="1" dirty="0" smtClean="0">
              <a:solidFill>
                <a:schemeClr val="tx1">
                  <a:lumMod val="75000"/>
                  <a:lumOff val="25000"/>
                </a:schemeClr>
              </a:solidFill>
              <a:latin typeface="Century Gothic" panose="020B0502020202020204" pitchFamily="34" charset="0"/>
            </a:endParaRPr>
          </a:p>
          <a:p>
            <a:endParaRPr lang="fr-FR" sz="400" b="1" dirty="0" smtClean="0">
              <a:solidFill>
                <a:schemeClr val="tx1">
                  <a:lumMod val="75000"/>
                  <a:lumOff val="25000"/>
                </a:schemeClr>
              </a:solidFill>
              <a:latin typeface="Century Gothic" panose="020B0502020202020204" pitchFamily="34" charset="0"/>
            </a:endParaRPr>
          </a:p>
          <a:p>
            <a:r>
              <a:rPr lang="fr-FR" sz="1600" b="1" dirty="0" smtClean="0">
                <a:solidFill>
                  <a:schemeClr val="tx1">
                    <a:lumMod val="75000"/>
                    <a:lumOff val="25000"/>
                  </a:schemeClr>
                </a:solidFill>
                <a:latin typeface="Century Gothic" panose="020B0502020202020204" pitchFamily="34" charset="0"/>
              </a:rPr>
              <a:t>Trois </a:t>
            </a:r>
            <a:r>
              <a:rPr lang="fr-FR" sz="1600" b="1" dirty="0">
                <a:solidFill>
                  <a:schemeClr val="tx1">
                    <a:lumMod val="75000"/>
                    <a:lumOff val="25000"/>
                  </a:schemeClr>
                </a:solidFill>
                <a:latin typeface="Century Gothic" panose="020B0502020202020204" pitchFamily="34" charset="0"/>
              </a:rPr>
              <a:t>situations </a:t>
            </a:r>
            <a:r>
              <a:rPr lang="fr-FR" sz="1600" b="1" dirty="0" smtClean="0">
                <a:solidFill>
                  <a:schemeClr val="tx1">
                    <a:lumMod val="75000"/>
                    <a:lumOff val="25000"/>
                  </a:schemeClr>
                </a:solidFill>
                <a:latin typeface="Century Gothic" panose="020B0502020202020204" pitchFamily="34" charset="0"/>
              </a:rPr>
              <a:t/>
            </a:r>
            <a:br>
              <a:rPr lang="fr-FR" sz="1600" b="1" dirty="0" smtClean="0">
                <a:solidFill>
                  <a:schemeClr val="tx1">
                    <a:lumMod val="75000"/>
                    <a:lumOff val="25000"/>
                  </a:schemeClr>
                </a:solidFill>
                <a:latin typeface="Century Gothic" panose="020B0502020202020204" pitchFamily="34" charset="0"/>
              </a:rPr>
            </a:br>
            <a:r>
              <a:rPr lang="fr-FR" sz="1600" b="1" dirty="0" smtClean="0">
                <a:solidFill>
                  <a:schemeClr val="tx1">
                    <a:lumMod val="75000"/>
                    <a:lumOff val="25000"/>
                  </a:schemeClr>
                </a:solidFill>
                <a:latin typeface="Century Gothic" panose="020B0502020202020204" pitchFamily="34" charset="0"/>
              </a:rPr>
              <a:t>peuvent </a:t>
            </a:r>
            <a:br>
              <a:rPr lang="fr-FR" sz="1600" b="1" dirty="0" smtClean="0">
                <a:solidFill>
                  <a:schemeClr val="tx1">
                    <a:lumMod val="75000"/>
                    <a:lumOff val="25000"/>
                  </a:schemeClr>
                </a:solidFill>
                <a:latin typeface="Century Gothic" panose="020B0502020202020204" pitchFamily="34" charset="0"/>
              </a:rPr>
            </a:br>
            <a:r>
              <a:rPr lang="fr-FR" sz="1600" b="1" dirty="0" smtClean="0">
                <a:solidFill>
                  <a:schemeClr val="tx1">
                    <a:lumMod val="75000"/>
                    <a:lumOff val="25000"/>
                  </a:schemeClr>
                </a:solidFill>
                <a:latin typeface="Century Gothic" panose="020B0502020202020204" pitchFamily="34" charset="0"/>
              </a:rPr>
              <a:t>se </a:t>
            </a:r>
            <a:r>
              <a:rPr lang="fr-FR" sz="1600" b="1" dirty="0">
                <a:solidFill>
                  <a:schemeClr val="tx1">
                    <a:lumMod val="75000"/>
                    <a:lumOff val="25000"/>
                  </a:schemeClr>
                </a:solidFill>
                <a:latin typeface="Century Gothic" panose="020B0502020202020204" pitchFamily="34" charset="0"/>
              </a:rPr>
              <a:t>présenter :</a:t>
            </a:r>
          </a:p>
          <a:p>
            <a:pPr lvl="0"/>
            <a:endParaRPr lang="fr-FR" sz="1600" dirty="0" smtClean="0">
              <a:solidFill>
                <a:schemeClr val="tx1">
                  <a:lumMod val="75000"/>
                  <a:lumOff val="25000"/>
                </a:schemeClr>
              </a:solidFill>
              <a:latin typeface="Century Gothic" panose="020B0502020202020204" pitchFamily="34" charset="0"/>
            </a:endParaRPr>
          </a:p>
          <a:p>
            <a:pPr lvl="0"/>
            <a:endParaRPr lang="fr-FR" sz="1600" dirty="0">
              <a:solidFill>
                <a:schemeClr val="tx1">
                  <a:lumMod val="75000"/>
                  <a:lumOff val="25000"/>
                </a:schemeClr>
              </a:solidFill>
              <a:latin typeface="Century Gothic" panose="020B0502020202020204" pitchFamily="34" charset="0"/>
            </a:endParaRPr>
          </a:p>
        </p:txBody>
      </p:sp>
      <p:sp>
        <p:nvSpPr>
          <p:cNvPr id="16" name="Rectangle 15"/>
          <p:cNvSpPr/>
          <p:nvPr>
            <p:custDataLst>
              <p:tags r:id="rId8"/>
            </p:custDataLst>
          </p:nvPr>
        </p:nvSpPr>
        <p:spPr>
          <a:xfrm>
            <a:off x="2450058" y="4730881"/>
            <a:ext cx="9902363" cy="1369606"/>
          </a:xfrm>
          <a:prstGeom prst="rect">
            <a:avLst/>
          </a:prstGeom>
        </p:spPr>
        <p:txBody>
          <a:bodyPr wrap="square">
            <a:spAutoFit/>
          </a:bodyPr>
          <a:lstStyle/>
          <a:p>
            <a:pPr lvl="0"/>
            <a:r>
              <a:rPr lang="fr-FR" sz="1500" dirty="0" smtClean="0">
                <a:solidFill>
                  <a:schemeClr val="tx1">
                    <a:lumMod val="75000"/>
                    <a:lumOff val="25000"/>
                  </a:schemeClr>
                </a:solidFill>
                <a:latin typeface="Century Gothic" panose="020B0502020202020204" pitchFamily="34" charset="0"/>
              </a:rPr>
              <a:t>1. Votre caisse vous informe de </a:t>
            </a:r>
            <a:r>
              <a:rPr lang="fr-FR" sz="1500" b="1" dirty="0" smtClean="0">
                <a:solidFill>
                  <a:schemeClr val="tx1">
                    <a:lumMod val="75000"/>
                    <a:lumOff val="25000"/>
                  </a:schemeClr>
                </a:solidFill>
                <a:latin typeface="Century Gothic" panose="020B0502020202020204" pitchFamily="34" charset="0"/>
              </a:rPr>
              <a:t>son accord </a:t>
            </a:r>
            <a:r>
              <a:rPr lang="fr-FR" sz="1500" dirty="0" smtClean="0">
                <a:solidFill>
                  <a:schemeClr val="tx1">
                    <a:lumMod val="75000"/>
                    <a:lumOff val="25000"/>
                  </a:schemeClr>
                </a:solidFill>
                <a:latin typeface="Century Gothic" panose="020B0502020202020204" pitchFamily="34" charset="0"/>
              </a:rPr>
              <a:t>avec un titre de pension d'invalidité et une notification d'attribution qui précise la catégorie et le montant de la pension.</a:t>
            </a:r>
          </a:p>
          <a:p>
            <a:pPr lvl="0"/>
            <a:endParaRPr lang="fr-FR" sz="400" dirty="0" smtClean="0">
              <a:solidFill>
                <a:schemeClr val="tx1">
                  <a:lumMod val="75000"/>
                  <a:lumOff val="25000"/>
                </a:schemeClr>
              </a:solidFill>
              <a:latin typeface="Century Gothic" panose="020B0502020202020204" pitchFamily="34" charset="0"/>
            </a:endParaRPr>
          </a:p>
          <a:p>
            <a:pPr lvl="0"/>
            <a:r>
              <a:rPr lang="fr-FR" sz="1500" dirty="0" smtClean="0">
                <a:solidFill>
                  <a:schemeClr val="tx1">
                    <a:lumMod val="75000"/>
                    <a:lumOff val="25000"/>
                  </a:schemeClr>
                </a:solidFill>
                <a:latin typeface="Century Gothic" panose="020B0502020202020204" pitchFamily="34" charset="0"/>
              </a:rPr>
              <a:t>2. Votre caisse vous notifie </a:t>
            </a:r>
            <a:r>
              <a:rPr lang="fr-FR" sz="1500" b="1" dirty="0" smtClean="0">
                <a:solidFill>
                  <a:schemeClr val="tx1">
                    <a:lumMod val="75000"/>
                    <a:lumOff val="25000"/>
                  </a:schemeClr>
                </a:solidFill>
                <a:latin typeface="Century Gothic" panose="020B0502020202020204" pitchFamily="34" charset="0"/>
              </a:rPr>
              <a:t>son refus</a:t>
            </a:r>
            <a:r>
              <a:rPr lang="fr-FR" sz="1500" dirty="0" smtClean="0">
                <a:solidFill>
                  <a:schemeClr val="tx1">
                    <a:lumMod val="75000"/>
                    <a:lumOff val="25000"/>
                  </a:schemeClr>
                </a:solidFill>
                <a:latin typeface="Century Gothic" panose="020B0502020202020204" pitchFamily="34" charset="0"/>
              </a:rPr>
              <a:t> et vous indique les voies de recours ;</a:t>
            </a:r>
          </a:p>
          <a:p>
            <a:pPr marL="342900" lvl="0" indent="-342900">
              <a:buFont typeface="+mj-lt"/>
              <a:buAutoNum type="arabicPeriod"/>
            </a:pPr>
            <a:endParaRPr lang="fr-FR" sz="400" dirty="0" smtClean="0">
              <a:solidFill>
                <a:schemeClr val="tx1">
                  <a:lumMod val="75000"/>
                  <a:lumOff val="25000"/>
                </a:schemeClr>
              </a:solidFill>
              <a:latin typeface="Century Gothic" panose="020B0502020202020204" pitchFamily="34" charset="0"/>
            </a:endParaRPr>
          </a:p>
          <a:p>
            <a:pPr lvl="0"/>
            <a:r>
              <a:rPr lang="fr-FR" sz="1500" dirty="0" smtClean="0">
                <a:solidFill>
                  <a:schemeClr val="tx1">
                    <a:lumMod val="75000"/>
                    <a:lumOff val="25000"/>
                  </a:schemeClr>
                </a:solidFill>
                <a:latin typeface="Century Gothic" panose="020B0502020202020204" pitchFamily="34" charset="0"/>
              </a:rPr>
              <a:t>3. Vous ne recevez </a:t>
            </a:r>
            <a:r>
              <a:rPr lang="fr-FR" sz="1500" b="1" dirty="0" smtClean="0">
                <a:solidFill>
                  <a:schemeClr val="tx1">
                    <a:lumMod val="75000"/>
                    <a:lumOff val="25000"/>
                  </a:schemeClr>
                </a:solidFill>
                <a:latin typeface="Century Gothic" panose="020B0502020202020204" pitchFamily="34" charset="0"/>
              </a:rPr>
              <a:t>aucune réponse durant ce délai de 2 mois </a:t>
            </a:r>
            <a:r>
              <a:rPr lang="fr-FR" sz="1500" dirty="0" smtClean="0">
                <a:solidFill>
                  <a:schemeClr val="tx1">
                    <a:lumMod val="75000"/>
                    <a:lumOff val="25000"/>
                  </a:schemeClr>
                </a:solidFill>
                <a:latin typeface="Century Gothic" panose="020B0502020202020204" pitchFamily="34" charset="0"/>
              </a:rPr>
              <a:t>: considérez que votre caisse a rejeté votre demande, elle vous précisera par la suite quelles sont les voies de recours.</a:t>
            </a:r>
            <a:endParaRPr lang="fr-FR" sz="1500" dirty="0">
              <a:solidFill>
                <a:schemeClr val="tx1">
                  <a:lumMod val="75000"/>
                  <a:lumOff val="25000"/>
                </a:schemeClr>
              </a:solidFill>
              <a:latin typeface="Century Gothic" panose="020B0502020202020204" pitchFamily="34" charset="0"/>
            </a:endParaRPr>
          </a:p>
        </p:txBody>
      </p:sp>
      <p:sp>
        <p:nvSpPr>
          <p:cNvPr id="17" name="Bouton d’action : Suivant 16">
            <a:hlinkClick r:id="" action="ppaction://hlinkshowjump?jump=nextslide" highlightClick="1"/>
          </p:cNvPr>
          <p:cNvSpPr/>
          <p:nvPr/>
        </p:nvSpPr>
        <p:spPr>
          <a:xfrm>
            <a:off x="11346222" y="6344111"/>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22</a:t>
            </a:r>
            <a:endParaRPr lang="fr-FR" b="1" dirty="0">
              <a:solidFill>
                <a:schemeClr val="bg1"/>
              </a:solidFill>
            </a:endParaRPr>
          </a:p>
        </p:txBody>
      </p:sp>
    </p:spTree>
    <p:extLst>
      <p:ext uri="{BB962C8B-B14F-4D97-AF65-F5344CB8AC3E}">
        <p14:creationId xmlns:p14="http://schemas.microsoft.com/office/powerpoint/2010/main" val="28707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0"/>
          <a:stretch>
            <a:fillRect/>
          </a:stretch>
        </p:blipFill>
        <p:spPr>
          <a:xfrm>
            <a:off x="-155990" y="-106987"/>
            <a:ext cx="12503980" cy="6964987"/>
          </a:xfrm>
          <a:prstGeom prst="rect">
            <a:avLst/>
          </a:prstGeom>
        </p:spPr>
      </p:pic>
      <p:sp>
        <p:nvSpPr>
          <p:cNvPr id="12" name="Arc 11"/>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Rectangle 1"/>
          <p:cNvSpPr/>
          <p:nvPr>
            <p:custDataLst>
              <p:tags r:id="rId3"/>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4"/>
            </p:custDataLst>
          </p:nvPr>
        </p:nvSpPr>
        <p:spPr>
          <a:xfrm>
            <a:off x="441386" y="1367916"/>
            <a:ext cx="11955600" cy="567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10258979" y="301543"/>
            <a:ext cx="1493827" cy="736682"/>
          </a:xfrm>
          <a:prstGeom prst="rect">
            <a:avLst/>
          </a:prstGeom>
        </p:spPr>
      </p:pic>
      <p:sp>
        <p:nvSpPr>
          <p:cNvPr id="5" name="Rectangle 4"/>
          <p:cNvSpPr/>
          <p:nvPr>
            <p:custDataLst>
              <p:tags r:id="rId6"/>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Montant de la pension d’invalidité (régime général)</a:t>
            </a:r>
            <a:endParaRPr lang="fr-FR" sz="2600" b="1" dirty="0" smtClean="0">
              <a:solidFill>
                <a:schemeClr val="tx2">
                  <a:lumMod val="75000"/>
                </a:schemeClr>
              </a:solidFill>
              <a:latin typeface="Century Gothic" panose="020B0502020202020204" pitchFamily="34" charset="0"/>
            </a:endParaRPr>
          </a:p>
        </p:txBody>
      </p:sp>
      <p:sp>
        <p:nvSpPr>
          <p:cNvPr id="10" name="Rectangle 9"/>
          <p:cNvSpPr/>
          <p:nvPr>
            <p:custDataLst>
              <p:tags r:id="rId7"/>
            </p:custDataLst>
          </p:nvPr>
        </p:nvSpPr>
        <p:spPr>
          <a:xfrm>
            <a:off x="605847" y="1526093"/>
            <a:ext cx="11295642" cy="3531736"/>
          </a:xfrm>
          <a:prstGeom prst="rect">
            <a:avLst/>
          </a:prstGeom>
        </p:spPr>
        <p:txBody>
          <a:bodyPr wrap="square">
            <a:spAutoFit/>
          </a:bodyPr>
          <a:lstStyle/>
          <a:p>
            <a:pPr algn="just">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Il existe trois catégories de pension d'invalidité, selon votre capacité à travailler.</a:t>
            </a:r>
          </a:p>
          <a:p>
            <a:pPr>
              <a:lnSpc>
                <a:spcPct val="115000"/>
              </a:lnSpc>
            </a:pPr>
            <a:endParaRPr lang="fr-FR" sz="800" b="1" spc="50" dirty="0" smtClean="0">
              <a:solidFill>
                <a:schemeClr val="tx1">
                  <a:lumMod val="75000"/>
                  <a:lumOff val="25000"/>
                </a:schemeClr>
              </a:solidFill>
              <a:effectLst/>
              <a:latin typeface="Century Gothic" panose="020B0502020202020204" pitchFamily="34" charset="0"/>
              <a:ea typeface="Times New Roman" panose="02020603050405020304" pitchFamily="18" charset="0"/>
            </a:endParaRPr>
          </a:p>
          <a:p>
            <a:pPr>
              <a:lnSpc>
                <a:spcPct val="115000"/>
              </a:lnSpc>
            </a:pPr>
            <a:r>
              <a:rPr lang="fr-FR" sz="1600" b="1"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Montant de la pension d'invalidité </a:t>
            </a:r>
          </a:p>
          <a:p>
            <a:pPr algn="just">
              <a:spcAft>
                <a:spcPts val="0"/>
              </a:spcAft>
            </a:pPr>
            <a:endParaRPr lang="fr-FR" sz="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Pour calculer la pension d'invalidité, l'Assurance Maladie prend en compte votre salaire annuel moyen à partir des 10 meilleures années d'activité (salaires soumis à cotisations dans la limite du plafond annuel de la sécurité sociale).</a:t>
            </a: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2" action="ppaction://hlinksldjump"/>
              </a:rPr>
              <a:t>montant de la pension d'invalidité </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dépend également de la catégorie d'invalidité attribuée par le médecin conseil de votre caisse d'Assurance Maladie selon votre capacité à exercer une activité professionnelle :</a:t>
            </a:r>
          </a:p>
          <a:p>
            <a:pPr algn="just">
              <a:spcAft>
                <a:spcPts val="0"/>
              </a:spcAft>
            </a:pPr>
            <a:endParaRPr lang="fr-FR" sz="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vous êtes capable d'exercer une activité professionnelle rémunérée, vous êtes classé en 1</a:t>
            </a:r>
            <a:r>
              <a:rPr lang="fr-FR" sz="1600" baseline="300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re</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catégorie.</a:t>
            </a:r>
          </a:p>
          <a:p>
            <a:pPr marL="342900" lvl="0" indent="-342900" algn="just">
              <a:lnSpc>
                <a:spcPct val="115000"/>
              </a:lnSpc>
              <a:spcAft>
                <a:spcPts val="0"/>
              </a:spcAft>
              <a:buFont typeface="+mj-lt"/>
              <a:buAutoNum type="arabicPeriod"/>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vous ne pouvez plus exercer d'activité professionnelle, vous êtes classé en 2</a:t>
            </a:r>
            <a:r>
              <a:rPr lang="fr-FR" sz="1600" baseline="300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catégorie.</a:t>
            </a:r>
          </a:p>
          <a:p>
            <a:pPr marL="342900" lvl="0" indent="-342900" algn="just">
              <a:lnSpc>
                <a:spcPct val="115000"/>
              </a:lnSpc>
              <a:spcAft>
                <a:spcPts val="0"/>
              </a:spcAft>
              <a:buFont typeface="+mj-lt"/>
              <a:buAutoNum type="arabicPeriod"/>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vous ne pouvez plus exercer d'activité professionnelle et avez besoin de l'aide d'une personne pour vous assister dans les gestes essentiels de la vie courante, vous êtes classé en 3</a:t>
            </a:r>
            <a:r>
              <a:rPr lang="fr-FR" sz="1600" baseline="300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catégorie.</a:t>
            </a:r>
            <a:r>
              <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fr-FR" sz="20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1" name="Rectangle 10"/>
          <p:cNvSpPr/>
          <p:nvPr>
            <p:custDataLst>
              <p:tags r:id="rId8"/>
            </p:custDataLst>
          </p:nvPr>
        </p:nvSpPr>
        <p:spPr>
          <a:xfrm>
            <a:off x="619558" y="5048776"/>
            <a:ext cx="11053328" cy="898708"/>
          </a:xfrm>
          <a:prstGeom prst="rect">
            <a:avLst/>
          </a:prstGeom>
        </p:spPr>
        <p:txBody>
          <a:bodyPr wrap="square">
            <a:spAutoFit/>
          </a:bodyPr>
          <a:lstStyle/>
          <a:p>
            <a:pPr>
              <a:lnSpc>
                <a:spcPct val="115000"/>
              </a:lnSpc>
              <a:spcBef>
                <a:spcPts val="1200"/>
              </a:spcBef>
            </a:pPr>
            <a:r>
              <a:rPr lang="fr-FR" sz="1600"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Versement de la pension d'invalidité</a:t>
            </a:r>
          </a:p>
          <a:p>
            <a:pPr algn="just">
              <a:spcAft>
                <a:spcPts val="0"/>
              </a:spcAft>
            </a:pPr>
            <a:endParaRPr lang="fr-FR" sz="2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pension d'invalidité vous est versée chaque mois et à terme par votre caisse d'Assurance Maladie.</a:t>
            </a:r>
            <a:b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Pour plus d'informations, contactez votre caisse d'Assurance Maladie.</a:t>
            </a:r>
            <a:endParaRPr lang="fr-FR" sz="16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Bouton d’action : Suivant 14">
            <a:hlinkClick r:id="" action="ppaction://hlinkshowjump?jump=nextslide" highlightClick="1"/>
          </p:cNvPr>
          <p:cNvSpPr/>
          <p:nvPr/>
        </p:nvSpPr>
        <p:spPr>
          <a:xfrm>
            <a:off x="11331935" y="6358399"/>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23</a:t>
            </a:r>
            <a:endParaRPr lang="fr-FR" b="1" dirty="0">
              <a:solidFill>
                <a:schemeClr val="bg1"/>
              </a:solidFill>
            </a:endParaRPr>
          </a:p>
        </p:txBody>
      </p:sp>
    </p:spTree>
    <p:extLst>
      <p:ext uri="{BB962C8B-B14F-4D97-AF65-F5344CB8AC3E}">
        <p14:creationId xmlns:p14="http://schemas.microsoft.com/office/powerpoint/2010/main" val="2333491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21735"/>
            <a:ext cx="12503980" cy="6979735"/>
          </a:xfrm>
          <a:prstGeom prst="rect">
            <a:avLst/>
          </a:prstGeom>
        </p:spPr>
      </p:pic>
      <p:sp>
        <p:nvSpPr>
          <p:cNvPr id="2" name="Rectangle 1"/>
          <p:cNvSpPr/>
          <p:nvPr>
            <p:custDataLst>
              <p:tags r:id="rId2"/>
            </p:custDataLst>
          </p:nvPr>
        </p:nvSpPr>
        <p:spPr>
          <a:xfrm>
            <a:off x="-155244"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502995" y="1358712"/>
            <a:ext cx="11955600" cy="566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73253" y="315831"/>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Versement de la pension d’invalidité (régime général)</a:t>
            </a:r>
            <a:endParaRPr lang="fr-FR" sz="2600" b="1" dirty="0" smtClean="0">
              <a:solidFill>
                <a:schemeClr val="tx2">
                  <a:lumMod val="75000"/>
                </a:schemeClr>
              </a:solidFill>
              <a:latin typeface="Century Gothic" panose="020B0502020202020204" pitchFamily="34" charset="0"/>
            </a:endParaRPr>
          </a:p>
        </p:txBody>
      </p:sp>
      <p:sp>
        <p:nvSpPr>
          <p:cNvPr id="8" name="Rectangle 7"/>
          <p:cNvSpPr/>
          <p:nvPr>
            <p:custDataLst>
              <p:tags r:id="rId6"/>
            </p:custDataLst>
          </p:nvPr>
        </p:nvSpPr>
        <p:spPr>
          <a:xfrm>
            <a:off x="687818" y="2787817"/>
            <a:ext cx="11095702" cy="1180323"/>
          </a:xfrm>
          <a:prstGeom prst="rect">
            <a:avLst/>
          </a:prstGeom>
        </p:spPr>
        <p:txBody>
          <a:bodyPr wrap="square">
            <a:spAutoFit/>
          </a:bodyPr>
          <a:lstStyle/>
          <a:p>
            <a:pPr>
              <a:lnSpc>
                <a:spcPct val="115000"/>
              </a:lnSpc>
              <a:spcBef>
                <a:spcPts val="1200"/>
              </a:spcBef>
            </a:pPr>
            <a:r>
              <a:rPr lang="fr-FR"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Versement de la pension d'invalidité</a:t>
            </a:r>
          </a:p>
          <a:p>
            <a:pPr algn="just">
              <a:spcAft>
                <a:spcPts val="0"/>
              </a:spcAft>
            </a:pPr>
            <a:endParaRPr lang="fr-FR" sz="2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pension d'invalidité vous est versée chaque mois et à terme par votre caisse d'Assurance Maladie.</a:t>
            </a:r>
            <a:b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Pour plus d'informations, contactez votre caisse d'Assurance Maladie.</a:t>
            </a:r>
            <a:endParaRPr lang="fr-FR" sz="16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0" name="Arc 9"/>
          <p:cNvSpPr/>
          <p:nvPr>
            <p:custDataLst>
              <p:tags r:id="rId7"/>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Bouton d’action : Suivant 14">
            <a:hlinkClick r:id="" action="ppaction://hlinkshowjump?jump=nextslide" highlightClick="1"/>
          </p:cNvPr>
          <p:cNvSpPr/>
          <p:nvPr/>
        </p:nvSpPr>
        <p:spPr>
          <a:xfrm>
            <a:off x="11331934" y="6344111"/>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24</a:t>
            </a:r>
            <a:endParaRPr lang="fr-FR" b="1" dirty="0">
              <a:solidFill>
                <a:schemeClr val="bg1"/>
              </a:solidFill>
            </a:endParaRPr>
          </a:p>
        </p:txBody>
      </p:sp>
    </p:spTree>
    <p:extLst>
      <p:ext uri="{BB962C8B-B14F-4D97-AF65-F5344CB8AC3E}">
        <p14:creationId xmlns:p14="http://schemas.microsoft.com/office/powerpoint/2010/main" val="418985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0"/>
          <a:stretch>
            <a:fillRect/>
          </a:stretch>
        </p:blipFill>
        <p:spPr>
          <a:xfrm>
            <a:off x="-155990" y="-106987"/>
            <a:ext cx="12503980" cy="6964987"/>
          </a:xfrm>
          <a:prstGeom prst="rect">
            <a:avLst/>
          </a:prstGeom>
        </p:spPr>
      </p:pic>
      <p:sp>
        <p:nvSpPr>
          <p:cNvPr id="3" name="Rectangle 2"/>
          <p:cNvSpPr/>
          <p:nvPr>
            <p:custDataLst>
              <p:tags r:id="rId2"/>
            </p:custDataLst>
          </p:nvPr>
        </p:nvSpPr>
        <p:spPr>
          <a:xfrm>
            <a:off x="-155244"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custDataLst>
              <p:tags r:id="rId3"/>
            </p:custDataLst>
          </p:nvPr>
        </p:nvSpPr>
        <p:spPr>
          <a:xfrm>
            <a:off x="487795" y="1340283"/>
            <a:ext cx="11955600" cy="578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5" name="Image 4"/>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0101819" y="344405"/>
            <a:ext cx="1493827" cy="736682"/>
          </a:xfrm>
          <a:prstGeom prst="rect">
            <a:avLst/>
          </a:prstGeom>
        </p:spPr>
      </p:pic>
      <p:sp>
        <p:nvSpPr>
          <p:cNvPr id="6" name="Rectangle 5"/>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Prélèvements sur la pension d’invalidité (régime général)</a:t>
            </a:r>
            <a:endParaRPr lang="fr-FR" sz="2600" b="1" dirty="0" smtClean="0">
              <a:solidFill>
                <a:schemeClr val="tx2">
                  <a:lumMod val="75000"/>
                </a:schemeClr>
              </a:solidFill>
              <a:latin typeface="Century Gothic" panose="020B0502020202020204" pitchFamily="34" charset="0"/>
            </a:endParaRPr>
          </a:p>
        </p:txBody>
      </p:sp>
      <p:sp>
        <p:nvSpPr>
          <p:cNvPr id="10" name="Rectangle 9"/>
          <p:cNvSpPr/>
          <p:nvPr>
            <p:custDataLst>
              <p:tags r:id="rId6"/>
            </p:custDataLst>
          </p:nvPr>
        </p:nvSpPr>
        <p:spPr>
          <a:xfrm>
            <a:off x="754569" y="1891509"/>
            <a:ext cx="10875456" cy="2805383"/>
          </a:xfrm>
          <a:prstGeom prst="rect">
            <a:avLst/>
          </a:prstGeom>
        </p:spPr>
        <p:txBody>
          <a:bodyPr wrap="square">
            <a:spAutoFit/>
          </a:bodyPr>
          <a:lstStyle/>
          <a:p>
            <a:pPr>
              <a:lnSpc>
                <a:spcPct val="115000"/>
              </a:lnSpc>
              <a:spcBef>
                <a:spcPts val="1200"/>
              </a:spcBef>
            </a:pPr>
            <a:r>
              <a:rPr lang="fr-FR"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Prélèvements sociaux, impôt, retraite</a:t>
            </a:r>
          </a:p>
          <a:p>
            <a:pPr algn="just">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pension d'invalidité est soumise à des prélèvements sociaux. Avant versement, elle est réduite de :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0,5 % au titre de la contribution au remboursement de la dette sociale (CRDS).</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6,6 % au titre de la contribution sociale généralisée (CSG).</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0,3 % au titre de la contribution additionnelle de solidarité pour l'autonomie (CASA) à compter du 01/04/2013.</a:t>
            </a:r>
          </a:p>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 pension d'invalidité est exonérée de prélèvements sociaux, en tout ou en partie, dans les </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2" action="ppaction://hlinksldjump"/>
              </a:rPr>
              <a:t>certaines situations</a:t>
            </a:r>
            <a:endParaRPr lang="fr-FR" sz="16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1" name="Rectangle 10"/>
          <p:cNvSpPr/>
          <p:nvPr>
            <p:custDataLst>
              <p:tags r:id="rId7"/>
            </p:custDataLst>
          </p:nvPr>
        </p:nvSpPr>
        <p:spPr>
          <a:xfrm>
            <a:off x="729386" y="4825720"/>
            <a:ext cx="10929214" cy="830997"/>
          </a:xfrm>
          <a:prstGeom prst="rect">
            <a:avLst/>
          </a:prstGeom>
        </p:spPr>
        <p:txBody>
          <a:bodyPr wrap="square">
            <a:spAutoFit/>
          </a:bodyPr>
          <a:lstStyle/>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pension d'invalidité est </a:t>
            </a:r>
            <a: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soumise à l'impôt sur le revenu</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sauf la majoration pour tierce personne qui n'est pas imposable. Chaque début d'année, l'Assurance Maladie adresse un relevé annuel indiquant le montant à déclarer aux services fiscaux lors de votre déclaration de revenus.</a:t>
            </a:r>
            <a:endParaRPr lang="fr-FR" sz="16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Arc 11"/>
          <p:cNvSpPr/>
          <p:nvPr>
            <p:custDataLst>
              <p:tags r:id="rId8"/>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Bouton d’action : Suivant 14">
            <a:hlinkClick r:id="" action="ppaction://hlinkshowjump?jump=nextslide" highlightClick="1"/>
          </p:cNvPr>
          <p:cNvSpPr/>
          <p:nvPr/>
        </p:nvSpPr>
        <p:spPr>
          <a:xfrm>
            <a:off x="11303363"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25</a:t>
            </a:r>
            <a:endParaRPr lang="fr-FR" b="1" dirty="0">
              <a:solidFill>
                <a:schemeClr val="bg1"/>
              </a:solidFill>
            </a:endParaRPr>
          </a:p>
        </p:txBody>
      </p:sp>
    </p:spTree>
    <p:extLst>
      <p:ext uri="{BB962C8B-B14F-4D97-AF65-F5344CB8AC3E}">
        <p14:creationId xmlns:p14="http://schemas.microsoft.com/office/powerpoint/2010/main" val="2863289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custDataLst>
              <p:tags r:id="rId1"/>
            </p:custDataLst>
          </p:nvPr>
        </p:nvPicPr>
        <p:blipFill>
          <a:blip r:embed="rId9"/>
          <a:stretch>
            <a:fillRect/>
          </a:stretch>
        </p:blipFill>
        <p:spPr>
          <a:xfrm>
            <a:off x="-155990" y="-62743"/>
            <a:ext cx="12503980" cy="6920743"/>
          </a:xfrm>
          <a:prstGeom prst="rect">
            <a:avLst/>
          </a:prstGeom>
        </p:spPr>
      </p:pic>
      <p:sp>
        <p:nvSpPr>
          <p:cNvPr id="2" name="Rectangle 1"/>
          <p:cNvSpPr/>
          <p:nvPr>
            <p:custDataLst>
              <p:tags r:id="rId2"/>
            </p:custDataLst>
          </p:nvPr>
        </p:nvSpPr>
        <p:spPr>
          <a:xfrm>
            <a:off x="-155244"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86267" y="1373459"/>
            <a:ext cx="11955600" cy="5765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044668" y="330118"/>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Durée d’attribution de la pension d’invalidité (régime général)</a:t>
            </a:r>
            <a:endParaRPr lang="fr-FR" sz="2600" b="1" dirty="0" smtClean="0">
              <a:solidFill>
                <a:schemeClr val="tx2">
                  <a:lumMod val="75000"/>
                </a:schemeClr>
              </a:solidFill>
              <a:latin typeface="Century Gothic" panose="020B0502020202020204" pitchFamily="34" charset="0"/>
            </a:endParaRPr>
          </a:p>
        </p:txBody>
      </p:sp>
      <p:sp>
        <p:nvSpPr>
          <p:cNvPr id="10" name="Rectangle 9"/>
          <p:cNvSpPr/>
          <p:nvPr>
            <p:custDataLst>
              <p:tags r:id="rId6"/>
            </p:custDataLst>
          </p:nvPr>
        </p:nvSpPr>
        <p:spPr>
          <a:xfrm>
            <a:off x="1172535" y="2560686"/>
            <a:ext cx="10428916" cy="2308324"/>
          </a:xfrm>
          <a:prstGeom prst="rect">
            <a:avLst/>
          </a:prstGeom>
        </p:spPr>
        <p:txBody>
          <a:bodyPr wrap="square">
            <a:spAutoFit/>
          </a:bodyPr>
          <a:lstStyle/>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montant de la pension pourra être réactualisé périodiquement en fonction de votre situation. </a:t>
            </a:r>
          </a:p>
          <a:p>
            <a:pPr algn="just"/>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Votre caisse d'Assurance Maladie vous enverra, régulièrement, un document à remplir et à lui renvoyer. </a:t>
            </a:r>
          </a:p>
          <a:p>
            <a:pPr algn="just"/>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Ainsi, si vous reprenez ou arrêtez une activité, ou si vous bénéficiez de nouvelles ressources, il vous faudra le signaler à votre caisse d'Assurance Maladie et le montant de la pension d'invalidité pourra être revu en conséquence.</a:t>
            </a:r>
          </a:p>
          <a:p>
            <a:pPr algn="just"/>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pension d'invalidité peut être révisée, suspendue ou supprimée à tout moment.</a:t>
            </a:r>
            <a:endParaRPr lang="fr-FR" sz="16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Arc 8"/>
          <p:cNvSpPr/>
          <p:nvPr>
            <p:custDataLst>
              <p:tags r:id="rId7"/>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Bouton d’action : Suivant 13">
            <a:hlinkClick r:id="" action="ppaction://hlinkshowjump?jump=nextslide" highlightClick="1"/>
          </p:cNvPr>
          <p:cNvSpPr/>
          <p:nvPr/>
        </p:nvSpPr>
        <p:spPr>
          <a:xfrm>
            <a:off x="11331938"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26</a:t>
            </a:r>
            <a:endParaRPr lang="fr-FR" b="1" dirty="0">
              <a:solidFill>
                <a:schemeClr val="bg1"/>
              </a:solidFill>
            </a:endParaRPr>
          </a:p>
        </p:txBody>
      </p:sp>
    </p:spTree>
    <p:extLst>
      <p:ext uri="{BB962C8B-B14F-4D97-AF65-F5344CB8AC3E}">
        <p14:creationId xmlns:p14="http://schemas.microsoft.com/office/powerpoint/2010/main" val="430668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55244"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55711" y="1359648"/>
            <a:ext cx="11955600" cy="5698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87544" y="358693"/>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Prise en charge de la pension d’invalidité (régime général)</a:t>
            </a:r>
            <a:endParaRPr lang="fr-FR" sz="26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p:cNvSpPr/>
          <p:nvPr>
            <p:custDataLst>
              <p:tags r:id="rId7"/>
            </p:custDataLst>
          </p:nvPr>
        </p:nvSpPr>
        <p:spPr>
          <a:xfrm>
            <a:off x="880848" y="1581164"/>
            <a:ext cx="10877765" cy="4609852"/>
          </a:xfrm>
          <a:prstGeom prst="rect">
            <a:avLst/>
          </a:prstGeom>
        </p:spPr>
        <p:txBody>
          <a:bodyPr wrap="square">
            <a:spAutoFit/>
          </a:bodyPr>
          <a:lstStyle/>
          <a:p>
            <a:pPr algn="just"/>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Les soins médicaux, examens et médicame</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nts sont pris en charge à 100 % pour la maladie et la maternité, sur la base et dans la limite des tarifs fixés par la sécurité sociale, à l'exception des médicaments à service médical rendu modéré, des médicaments homéopathiques et de certaines préparations magistrales remboursés à 30 %, et des médicaments à service médical faible remboursés à 15 %.</a:t>
            </a:r>
          </a:p>
          <a:p>
            <a:pPr algn="just"/>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la personne exerce une activité professionnelle</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il est possible de bénéficier d'indemnités journalières en cas d'arrêt de travail pour maladie, de congé maternité, paternité ou d'adoption, sous réserve de remplir les conditions d'ouverture des droits.</a:t>
            </a:r>
          </a:p>
          <a:p>
            <a:pPr algn="just"/>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Les ayants droit </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(enfants, conjoint ou concubin ou partenaire PACS) bénéficient de la prise en charge de leurs soins en cas de maladie ou de maternité aux tarifs de remboursement habituels. Enfin, la pension d'invalidité ouvre droit au capital décès.</a:t>
            </a:r>
          </a:p>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r>
            <a:b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Attention:  </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L'Assurance Maladie ne rembourse pas :</a:t>
            </a:r>
          </a:p>
          <a:p>
            <a:pPr marL="342900" lvl="0" indent="-342900" algn="just">
              <a:lnSpc>
                <a:spcPct val="115000"/>
              </a:lnSpc>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Les dépassements d'honoraires.</a:t>
            </a:r>
          </a:p>
          <a:p>
            <a:pPr marL="342900" lvl="0" indent="-342900" algn="just">
              <a:lnSpc>
                <a:spcPct val="115000"/>
              </a:lnSpc>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surcoût des prothèses et des appareillages dentaires et optiques.</a:t>
            </a:r>
          </a:p>
          <a:p>
            <a:pPr marL="342900" lvl="0" indent="-342900" algn="just">
              <a:lnSpc>
                <a:spcPct val="115000"/>
              </a:lnSpc>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forfait journalier en cas d'hospitalisation.</a:t>
            </a:r>
            <a:endParaRPr lang="fr-FR" sz="16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31937" y="634410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27</a:t>
            </a:r>
            <a:endParaRPr lang="fr-FR" b="1" dirty="0">
              <a:solidFill>
                <a:schemeClr val="bg1"/>
              </a:solidFill>
            </a:endParaRPr>
          </a:p>
        </p:txBody>
      </p:sp>
    </p:spTree>
    <p:extLst>
      <p:ext uri="{BB962C8B-B14F-4D97-AF65-F5344CB8AC3E}">
        <p14:creationId xmlns:p14="http://schemas.microsoft.com/office/powerpoint/2010/main" val="308221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55244"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55711" y="1374396"/>
            <a:ext cx="11955600" cy="5636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316131" y="415843"/>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Allocation supplémentaire d’invalidité (régime général)</a:t>
            </a:r>
            <a:endParaRPr lang="fr-FR" sz="26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p:cNvSpPr/>
          <p:nvPr>
            <p:custDataLst>
              <p:tags r:id="rId7"/>
            </p:custDataLst>
          </p:nvPr>
        </p:nvSpPr>
        <p:spPr>
          <a:xfrm>
            <a:off x="693408" y="1521633"/>
            <a:ext cx="11179505" cy="4839017"/>
          </a:xfrm>
          <a:prstGeom prst="rect">
            <a:avLst/>
          </a:prstGeom>
        </p:spPr>
        <p:txBody>
          <a:bodyPr wrap="square">
            <a:spAutoFit/>
          </a:bodyPr>
          <a:lstStyle/>
          <a:p>
            <a:pPr algn="just">
              <a:spcAft>
                <a:spcPts val="0"/>
              </a:spcAft>
            </a:pP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L'allocation supplémentaire d'invalidité complète une pension d'invalidité ou une pension de veuf/veuve invalide. Elle peut être versée si les ressources sont inférieures à un plafond mensuel fixé, au 1</a:t>
            </a:r>
            <a:r>
              <a:rPr lang="fr-FR" sz="1500" baseline="300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avril 2014, à 702,00 euros si vous vivez seul  et 1 229,61 euros si vous vivez en couple.</a:t>
            </a:r>
          </a:p>
          <a:p>
            <a:pPr>
              <a:lnSpc>
                <a:spcPct val="115000"/>
              </a:lnSpc>
            </a:pPr>
            <a:endParaRPr lang="fr-FR" sz="600"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endParaRPr>
          </a:p>
          <a:p>
            <a:pPr>
              <a:lnSpc>
                <a:spcPct val="115000"/>
              </a:lnSpc>
            </a:pPr>
            <a:r>
              <a:rPr lang="fr-FR" sz="1700"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Montant de l'ASI</a:t>
            </a:r>
          </a:p>
          <a:p>
            <a:pPr algn="just"/>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montant de l'allocation supplémentaire d'invalidité varie en fonction de vos ressources, avec un plafond fixé, au 1</a:t>
            </a:r>
            <a:r>
              <a:rPr lang="fr-FR" sz="1500" baseline="300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avril 2014, à : </a:t>
            </a:r>
          </a:p>
          <a:p>
            <a:pPr marL="342900" lvl="0" indent="-342900" algn="just">
              <a:lnSpc>
                <a:spcPct val="115000"/>
              </a:lnSpc>
              <a:buSzPts val="1000"/>
              <a:buFont typeface="Symbol" panose="05050102010706020507" pitchFamily="18" charset="2"/>
              <a:buChar char=""/>
              <a:tabLst>
                <a:tab pos="457200" algn="l"/>
              </a:tabLst>
            </a:pP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403,76 euros par mois si vous vivez seul ou lorsque un seul des conjoints en bénéficie ;</a:t>
            </a:r>
          </a:p>
          <a:p>
            <a:pPr marL="342900" lvl="0" indent="-342900" algn="just">
              <a:lnSpc>
                <a:spcPct val="115000"/>
              </a:lnSpc>
              <a:buSzPts val="1000"/>
              <a:buFont typeface="Symbol" panose="05050102010706020507" pitchFamily="18" charset="2"/>
              <a:buChar char=""/>
              <a:tabLst>
                <a:tab pos="457200" algn="l"/>
              </a:tabLst>
            </a:pP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666,27 euros par mois lorsque les deux conjoints en bénéficient.</a:t>
            </a:r>
          </a:p>
          <a:p>
            <a:pPr lvl="0" algn="just">
              <a:lnSpc>
                <a:spcPct val="115000"/>
              </a:lnSpc>
              <a:buSzPts val="1000"/>
              <a:tabLst>
                <a:tab pos="457200" algn="l"/>
              </a:tabLs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pPr>
            <a:r>
              <a:rPr lang="fr-FR" sz="1700" b="1" cap="small" spc="50" dirty="0" smtClean="0">
                <a:solidFill>
                  <a:schemeClr val="tx1">
                    <a:lumMod val="75000"/>
                    <a:lumOff val="25000"/>
                  </a:schemeClr>
                </a:solidFill>
                <a:effectLst/>
                <a:latin typeface="Century Gothic" panose="020B0502020202020204" pitchFamily="34" charset="0"/>
                <a:ea typeface="Times New Roman" panose="02020603050405020304" pitchFamily="18" charset="0"/>
              </a:rPr>
              <a:t>En pratique, pour faire une demande d'ASI</a:t>
            </a:r>
          </a:p>
          <a:p>
            <a:pPr marL="342900" lvl="0" indent="-342900" algn="just">
              <a:lnSpc>
                <a:spcPct val="115000"/>
              </a:lnSpc>
              <a:buSzPts val="1000"/>
              <a:buFont typeface="Symbol" panose="05050102010706020507" pitchFamily="18" charset="2"/>
              <a:buChar char=""/>
              <a:tabLst>
                <a:tab pos="457200" algn="l"/>
              </a:tabLst>
            </a:pPr>
            <a:endParaRPr lang="fr-FR" sz="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65113" lvl="0" indent="-265113" algn="just">
              <a:lnSpc>
                <a:spcPct val="115000"/>
              </a:lnSpc>
              <a:buSzPts val="1000"/>
              <a:buFont typeface="Symbol" panose="05050102010706020507" pitchFamily="18" charset="2"/>
              <a:buChar char=""/>
              <a:tabLst>
                <a:tab pos="457200" algn="l"/>
              </a:tabLst>
            </a:pPr>
            <a: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la personne n’a pas atteint l'âge légal de la retraite (entre 60 et 62 ans)</a:t>
            </a:r>
          </a:p>
          <a:p>
            <a:pPr marL="265113" lvl="0" algn="just">
              <a:lnSpc>
                <a:spcPct val="115000"/>
              </a:lnSpc>
              <a:buSzPts val="1000"/>
              <a:tabLst>
                <a:tab pos="457200" algn="l"/>
              </a:tabLst>
            </a:pP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Remplissez le formulaire S 4151 « Demande d'allocation supplémentaire d'invalidité » en précisant l'ensemble des ressources du foyer, et adressez-le à votre caisse d'Assurance Maladie, avec les pièces justificatives demandées.</a:t>
            </a:r>
          </a:p>
          <a:p>
            <a:pPr lvl="0">
              <a:lnSpc>
                <a:spcPct val="115000"/>
              </a:lnSpc>
              <a:buSzPts val="1000"/>
              <a:tabLst>
                <a:tab pos="457200" algn="l"/>
              </a:tabLst>
            </a:pPr>
            <a:endParaRPr lang="fr-FR" sz="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54000" lvl="0" indent="-254000">
              <a:lnSpc>
                <a:spcPct val="115000"/>
              </a:lnSpc>
              <a:buSzPts val="1000"/>
              <a:buFont typeface="Symbol" panose="05050102010706020507" pitchFamily="18" charset="2"/>
              <a:buChar char=""/>
              <a:tabLst>
                <a:tab pos="457200" algn="l"/>
              </a:tabLst>
            </a:pPr>
            <a: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la personne a atteint l'âge légal de la retraite (entre 60 et 62 ans)</a:t>
            </a:r>
            <a:br>
              <a:rPr lang="fr-FR" sz="16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C'est la Caisse nationale d'assurance vieillesse (CNAV) qui gère l'allocation de solidarité aux (remplace l'allocation supplémentaire d'invalidité à partir de 60 ans pour les personnes invalides).</a:t>
            </a:r>
            <a:b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Pour plus de renseignements, contactez votre caisse d'assurance retraite et de la santé au travail (</a:t>
            </a:r>
            <a:r>
              <a:rPr lang="fr-FR" sz="1500" dirty="0" err="1"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Carsat</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fr-FR" sz="15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03363"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28</a:t>
            </a:r>
            <a:endParaRPr lang="fr-FR" b="1" dirty="0">
              <a:solidFill>
                <a:schemeClr val="bg1"/>
              </a:solidFill>
            </a:endParaRPr>
          </a:p>
        </p:txBody>
      </p:sp>
    </p:spTree>
    <p:extLst>
      <p:ext uri="{BB962C8B-B14F-4D97-AF65-F5344CB8AC3E}">
        <p14:creationId xmlns:p14="http://schemas.microsoft.com/office/powerpoint/2010/main" val="2339933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10" name="Arc 9"/>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Rectangle 1"/>
          <p:cNvSpPr/>
          <p:nvPr>
            <p:custDataLst>
              <p:tags r:id="rId3"/>
            </p:custDataLst>
          </p:nvPr>
        </p:nvSpPr>
        <p:spPr>
          <a:xfrm>
            <a:off x="-155244"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4"/>
            </p:custDataLst>
          </p:nvPr>
        </p:nvSpPr>
        <p:spPr>
          <a:xfrm>
            <a:off x="455711" y="1389144"/>
            <a:ext cx="11955600" cy="5621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10073243" y="330118"/>
            <a:ext cx="1493827" cy="736682"/>
          </a:xfrm>
          <a:prstGeom prst="rect">
            <a:avLst/>
          </a:prstGeom>
        </p:spPr>
      </p:pic>
      <p:sp>
        <p:nvSpPr>
          <p:cNvPr id="5" name="Rectangle 4"/>
          <p:cNvSpPr/>
          <p:nvPr>
            <p:custDataLst>
              <p:tags r:id="rId6"/>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Carte d’invalidité</a:t>
            </a:r>
            <a:endParaRPr lang="fr-FR" sz="2600" b="1" dirty="0" smtClean="0">
              <a:solidFill>
                <a:schemeClr val="tx2">
                  <a:lumMod val="75000"/>
                </a:schemeClr>
              </a:solidFill>
              <a:latin typeface="Century Gothic" panose="020B0502020202020204" pitchFamily="34" charset="0"/>
            </a:endParaRPr>
          </a:p>
        </p:txBody>
      </p:sp>
      <p:sp>
        <p:nvSpPr>
          <p:cNvPr id="12" name="Rectangle 11"/>
          <p:cNvSpPr/>
          <p:nvPr>
            <p:custDataLst>
              <p:tags r:id="rId7"/>
            </p:custDataLst>
          </p:nvPr>
        </p:nvSpPr>
        <p:spPr>
          <a:xfrm>
            <a:off x="912293" y="2058736"/>
            <a:ext cx="10917757" cy="3770263"/>
          </a:xfrm>
          <a:prstGeom prst="rect">
            <a:avLst/>
          </a:prstGeom>
        </p:spPr>
        <p:txBody>
          <a:bodyPr wrap="square">
            <a:spAutoFit/>
          </a:bodyPr>
          <a:lstStyle/>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Il est possible de bénéficier, sous certaines conditions, d'une carte d'invalidité attribuée en fonction de votre handicap par la maison départementale des personnes handicapées (MDPH) du lieu de résidence.</a:t>
            </a:r>
            <a:b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r>
            <a:b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Attention</a:t>
            </a: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 </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l'attribution d'une pension d'invalidité n'entraîne pas automatiquement la délivrance d'une carte d'invalidité. C'est le handicap qui est pris en compte et non l'incapacité de travailler.</a:t>
            </a:r>
          </a:p>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carte d'invalidité donne droit à certains avantages et facilite votre vie quotidienne :</a:t>
            </a:r>
          </a:p>
          <a:p>
            <a:pPr marL="342900" lvl="0" indent="-342900" algn="just">
              <a:lnSpc>
                <a:spcPct val="115000"/>
              </a:lnSpc>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exonération éventuelle de la redevance télévisuelle ;</a:t>
            </a:r>
          </a:p>
          <a:p>
            <a:pPr marL="342900" lvl="0" indent="-342900" algn="just">
              <a:lnSpc>
                <a:spcPct val="115000"/>
              </a:lnSpc>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avantages fiscaux ;</a:t>
            </a:r>
          </a:p>
          <a:p>
            <a:pPr marL="342900" lvl="0" indent="-342900" algn="just">
              <a:lnSpc>
                <a:spcPct val="115000"/>
              </a:lnSpc>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réductions de tarifs dans les transports en commun ;</a:t>
            </a:r>
          </a:p>
          <a:p>
            <a:pPr marL="342900" lvl="0" indent="-342900" algn="just">
              <a:lnSpc>
                <a:spcPct val="115000"/>
              </a:lnSpc>
              <a:buSzPts val="1000"/>
              <a:buFont typeface="Symbol" panose="05050102010706020507" pitchFamily="18" charset="2"/>
              <a:buChar char=""/>
              <a:tabLst>
                <a:tab pos="457200" algn="l"/>
              </a:tabLs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places réservées dans les transports en commun ; priorité aux guichets dans les organismes publics, si votre carte porte la mention « station debout pénible ».</a:t>
            </a:r>
          </a:p>
          <a:p>
            <a:pPr algn="just"/>
            <a:endPar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Pour tout renseignement sur la carte d'invalidité et pour en faire la demande, adressez-vous à la MDPH ou au centre communal d'action sociale (CCAS) de votre lieu de résidence.</a:t>
            </a:r>
            <a:endParaRPr lang="fr-FR" sz="16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46227" y="640484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524" y="6327059"/>
            <a:ext cx="442452" cy="369332"/>
          </a:xfrm>
          <a:prstGeom prst="rect">
            <a:avLst/>
          </a:prstGeom>
          <a:noFill/>
        </p:spPr>
        <p:txBody>
          <a:bodyPr wrap="square" rtlCol="0">
            <a:spAutoFit/>
          </a:bodyPr>
          <a:lstStyle/>
          <a:p>
            <a:r>
              <a:rPr lang="fr-FR" b="1" dirty="0" smtClean="0">
                <a:solidFill>
                  <a:schemeClr val="bg1"/>
                </a:solidFill>
              </a:rPr>
              <a:t>29</a:t>
            </a:r>
            <a:endParaRPr lang="fr-FR" b="1" dirty="0">
              <a:solidFill>
                <a:schemeClr val="bg1"/>
              </a:solidFill>
            </a:endParaRPr>
          </a:p>
        </p:txBody>
      </p:sp>
    </p:spTree>
    <p:extLst>
      <p:ext uri="{BB962C8B-B14F-4D97-AF65-F5344CB8AC3E}">
        <p14:creationId xmlns:p14="http://schemas.microsoft.com/office/powerpoint/2010/main" val="345172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14749"/>
            <a:ext cx="12501563" cy="685799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557135" y="1696063"/>
            <a:ext cx="12067484" cy="5394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10313992" y="57150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chemeClr val="accent6">
                    <a:lumMod val="50000"/>
                  </a:schemeClr>
                </a:solidFill>
                <a:latin typeface="Century Gothic" panose="020B0502020202020204" pitchFamily="34" charset="0"/>
              </a:rPr>
              <a:t>Lever les freins selon les allocations</a:t>
            </a:r>
            <a:endParaRPr lang="fr-FR" sz="3000" b="1" dirty="0">
              <a:solidFill>
                <a:schemeClr val="accent6">
                  <a:lumMod val="50000"/>
                </a:schemeClr>
              </a:solidFill>
              <a:latin typeface="Century Gothic" panose="020B0502020202020204" pitchFamily="34" charset="0"/>
            </a:endParaRPr>
          </a:p>
        </p:txBody>
      </p:sp>
      <p:sp>
        <p:nvSpPr>
          <p:cNvPr id="10" name="Rectangle 9">
            <a:hlinkClick r:id="rId15" action="ppaction://hlinksldjump"/>
          </p:cNvPr>
          <p:cNvSpPr/>
          <p:nvPr>
            <p:custDataLst>
              <p:tags r:id="rId6"/>
            </p:custDataLst>
          </p:nvPr>
        </p:nvSpPr>
        <p:spPr>
          <a:xfrm>
            <a:off x="1431733" y="3075038"/>
            <a:ext cx="2880000" cy="900000"/>
          </a:xfrm>
          <a:prstGeom prst="rect">
            <a:avLst/>
          </a:prstGeom>
          <a:solidFill>
            <a:schemeClr val="bg1"/>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50000"/>
                  </a:schemeClr>
                </a:solidFill>
              </a:rPr>
              <a:t>ALLOCATION CHÔMAGE</a:t>
            </a:r>
            <a:endParaRPr lang="fr-FR" sz="2000" b="1" dirty="0">
              <a:solidFill>
                <a:schemeClr val="accent6">
                  <a:lumMod val="50000"/>
                </a:schemeClr>
              </a:solidFill>
            </a:endParaRPr>
          </a:p>
        </p:txBody>
      </p:sp>
      <p:sp>
        <p:nvSpPr>
          <p:cNvPr id="11" name="Rectangle 10">
            <a:hlinkClick r:id="rId16" action="ppaction://hlinksldjump"/>
          </p:cNvPr>
          <p:cNvSpPr/>
          <p:nvPr>
            <p:custDataLst>
              <p:tags r:id="rId7"/>
            </p:custDataLst>
          </p:nvPr>
        </p:nvSpPr>
        <p:spPr>
          <a:xfrm>
            <a:off x="5111456" y="3110926"/>
            <a:ext cx="2880000" cy="900000"/>
          </a:xfrm>
          <a:prstGeom prst="rect">
            <a:avLst/>
          </a:prstGeom>
          <a:solidFill>
            <a:schemeClr val="bg1"/>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50000"/>
                  </a:schemeClr>
                </a:solidFill>
              </a:rPr>
              <a:t>SITUATIONS PARTICULIERES</a:t>
            </a:r>
            <a:endParaRPr lang="fr-FR" sz="2000" b="1" dirty="0">
              <a:solidFill>
                <a:schemeClr val="accent6">
                  <a:lumMod val="50000"/>
                </a:schemeClr>
              </a:solidFill>
            </a:endParaRPr>
          </a:p>
        </p:txBody>
      </p:sp>
      <p:sp>
        <p:nvSpPr>
          <p:cNvPr id="12" name="Rectangle 11">
            <a:hlinkClick r:id="rId17" action="ppaction://hlinksldjump"/>
          </p:cNvPr>
          <p:cNvSpPr/>
          <p:nvPr>
            <p:custDataLst>
              <p:tags r:id="rId8"/>
            </p:custDataLst>
          </p:nvPr>
        </p:nvSpPr>
        <p:spPr>
          <a:xfrm>
            <a:off x="8706621" y="3959942"/>
            <a:ext cx="2880000" cy="900000"/>
          </a:xfrm>
          <a:prstGeom prst="rect">
            <a:avLst/>
          </a:prstGeom>
          <a:solidFill>
            <a:schemeClr val="bg1"/>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50000"/>
                  </a:schemeClr>
                </a:solidFill>
              </a:rPr>
              <a:t>QUELLE COUVERTURE SOCIALE ?</a:t>
            </a:r>
            <a:endParaRPr lang="fr-FR" sz="2000" b="1" dirty="0">
              <a:solidFill>
                <a:schemeClr val="accent6">
                  <a:lumMod val="50000"/>
                </a:schemeClr>
              </a:solidFill>
            </a:endParaRPr>
          </a:p>
        </p:txBody>
      </p:sp>
      <p:sp>
        <p:nvSpPr>
          <p:cNvPr id="13" name="Rectangle 12">
            <a:hlinkClick r:id="rId18" action="ppaction://hlinksldjump"/>
          </p:cNvPr>
          <p:cNvSpPr/>
          <p:nvPr>
            <p:custDataLst>
              <p:tags r:id="rId9"/>
            </p:custDataLst>
          </p:nvPr>
        </p:nvSpPr>
        <p:spPr>
          <a:xfrm>
            <a:off x="1395845" y="4860577"/>
            <a:ext cx="2880000" cy="900000"/>
          </a:xfrm>
          <a:prstGeom prst="rect">
            <a:avLst/>
          </a:prstGeom>
          <a:solidFill>
            <a:schemeClr val="bg1"/>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50000"/>
                  </a:schemeClr>
                </a:solidFill>
              </a:rPr>
              <a:t>REVENU DE SOLIDARITE ACTIVE RSA</a:t>
            </a:r>
            <a:endParaRPr lang="fr-FR" sz="2000" b="1" dirty="0">
              <a:solidFill>
                <a:schemeClr val="accent6">
                  <a:lumMod val="50000"/>
                </a:schemeClr>
              </a:solidFill>
            </a:endParaRPr>
          </a:p>
        </p:txBody>
      </p:sp>
      <p:sp>
        <p:nvSpPr>
          <p:cNvPr id="14" name="Rectangle 13">
            <a:hlinkClick r:id="rId19" action="ppaction://hlinksldjump"/>
          </p:cNvPr>
          <p:cNvSpPr/>
          <p:nvPr>
            <p:custDataLst>
              <p:tags r:id="rId10"/>
            </p:custDataLst>
          </p:nvPr>
        </p:nvSpPr>
        <p:spPr>
          <a:xfrm>
            <a:off x="5141935" y="4841896"/>
            <a:ext cx="2880000" cy="900000"/>
          </a:xfrm>
          <a:prstGeom prst="rect">
            <a:avLst/>
          </a:prstGeom>
          <a:solidFill>
            <a:schemeClr val="bg1"/>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50000"/>
                  </a:schemeClr>
                </a:solidFill>
              </a:rPr>
              <a:t>ALLOCATION SPECIFIQUE DE SOLIDARITE ASS</a:t>
            </a:r>
            <a:endParaRPr lang="fr-FR" sz="2000" b="1" dirty="0">
              <a:solidFill>
                <a:schemeClr val="accent6">
                  <a:lumMod val="50000"/>
                </a:schemeClr>
              </a:solidFill>
            </a:endParaRPr>
          </a:p>
        </p:txBody>
      </p:sp>
      <p:sp>
        <p:nvSpPr>
          <p:cNvPr id="16" name="ZoneTexte 15"/>
          <p:cNvSpPr txBox="1"/>
          <p:nvPr>
            <p:custDataLst>
              <p:tags r:id="rId11"/>
            </p:custDataLst>
          </p:nvPr>
        </p:nvSpPr>
        <p:spPr>
          <a:xfrm>
            <a:off x="1061884" y="2168013"/>
            <a:ext cx="2437206" cy="461665"/>
          </a:xfrm>
          <a:prstGeom prst="rect">
            <a:avLst/>
          </a:prstGeom>
          <a:noFill/>
        </p:spPr>
        <p:txBody>
          <a:bodyPr wrap="none" rtlCol="0">
            <a:spAutoFit/>
          </a:bodyPr>
          <a:lstStyle/>
          <a:p>
            <a:r>
              <a:rPr lang="fr-FR" sz="2400" b="1" dirty="0" smtClean="0">
                <a:solidFill>
                  <a:schemeClr val="tx1">
                    <a:lumMod val="85000"/>
                    <a:lumOff val="15000"/>
                  </a:schemeClr>
                </a:solidFill>
              </a:rPr>
              <a:t>Quelle situation ?</a:t>
            </a:r>
            <a:endParaRPr lang="fr-FR" sz="2400" b="1" dirty="0">
              <a:solidFill>
                <a:schemeClr val="tx1">
                  <a:lumMod val="85000"/>
                  <a:lumOff val="15000"/>
                </a:schemeClr>
              </a:solidFill>
            </a:endParaRPr>
          </a:p>
        </p:txBody>
      </p:sp>
      <p:sp>
        <p:nvSpPr>
          <p:cNvPr id="19" name="Arc 18"/>
          <p:cNvSpPr/>
          <p:nvPr>
            <p:custDataLst>
              <p:tags r:id="rId1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ZoneTexte 20"/>
          <p:cNvSpPr txBox="1"/>
          <p:nvPr/>
        </p:nvSpPr>
        <p:spPr>
          <a:xfrm>
            <a:off x="162232" y="6327059"/>
            <a:ext cx="250723" cy="369332"/>
          </a:xfrm>
          <a:prstGeom prst="rect">
            <a:avLst/>
          </a:prstGeom>
          <a:noFill/>
        </p:spPr>
        <p:txBody>
          <a:bodyPr wrap="square" rtlCol="0">
            <a:spAutoFit/>
          </a:bodyPr>
          <a:lstStyle/>
          <a:p>
            <a:r>
              <a:rPr lang="fr-FR" b="1" dirty="0" smtClean="0">
                <a:solidFill>
                  <a:schemeClr val="bg1"/>
                </a:solidFill>
              </a:rPr>
              <a:t>3</a:t>
            </a:r>
            <a:endParaRPr lang="fr-FR" b="1" dirty="0">
              <a:solidFill>
                <a:schemeClr val="bg1"/>
              </a:solidFill>
            </a:endParaRPr>
          </a:p>
        </p:txBody>
      </p:sp>
      <p:sp>
        <p:nvSpPr>
          <p:cNvPr id="22" name="Bouton d’action : Suivant 21">
            <a:hlinkClick r:id="" action="ppaction://hlinkshowjump?jump=nextslide" highlightClick="1"/>
          </p:cNvPr>
          <p:cNvSpPr/>
          <p:nvPr/>
        </p:nvSpPr>
        <p:spPr>
          <a:xfrm>
            <a:off x="11403371" y="6344109"/>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Bouton d'action : Précédent 23">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a:hlinkClick r:id="rId20" action="ppaction://hlinksldjump"/>
          </p:cNvPr>
          <p:cNvSpPr/>
          <p:nvPr/>
        </p:nvSpPr>
        <p:spPr>
          <a:xfrm>
            <a:off x="5935306" y="6389279"/>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Tree>
    <p:extLst>
      <p:ext uri="{BB962C8B-B14F-4D97-AF65-F5344CB8AC3E}">
        <p14:creationId xmlns:p14="http://schemas.microsoft.com/office/powerpoint/2010/main" val="3740020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Rectangle 2"/>
          <p:cNvSpPr/>
          <p:nvPr>
            <p:custDataLst>
              <p:tags r:id="rId2"/>
            </p:custDataLst>
          </p:nvPr>
        </p:nvSpPr>
        <p:spPr>
          <a:xfrm>
            <a:off x="633570" y="1545353"/>
            <a:ext cx="11955600" cy="549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10187544" y="387268"/>
            <a:ext cx="1493827" cy="736682"/>
          </a:xfrm>
          <a:prstGeom prst="rect">
            <a:avLst/>
          </a:prstGeom>
        </p:spPr>
      </p:pic>
      <p:sp>
        <p:nvSpPr>
          <p:cNvPr id="5" name="Rectangle 4"/>
          <p:cNvSpPr/>
          <p:nvPr>
            <p:custDataLst>
              <p:tags r:id="rId4"/>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custDataLst>
              <p:tags r:id="rId5"/>
            </p:custDataLst>
          </p:nvPr>
        </p:nvSpPr>
        <p:spPr>
          <a:xfrm>
            <a:off x="0" y="432594"/>
            <a:ext cx="9553576" cy="492443"/>
          </a:xfrm>
          <a:prstGeom prst="rect">
            <a:avLst/>
          </a:prstGeom>
        </p:spPr>
        <p:txBody>
          <a:bodyPr wrap="square">
            <a:spAutoFit/>
          </a:bodyPr>
          <a:lstStyle/>
          <a:p>
            <a:pPr marL="800100" indent="-614363"/>
            <a:r>
              <a:rPr lang="fr-FR" sz="2600" b="1" spc="25" dirty="0" smtClean="0">
                <a:solidFill>
                  <a:schemeClr val="accent1">
                    <a:lumMod val="50000"/>
                  </a:schemeClr>
                </a:solidFill>
                <a:latin typeface="Century Gothic" panose="020B0502020202020204" pitchFamily="34" charset="0"/>
                <a:ea typeface="Times New Roman" panose="02020603050405020304" pitchFamily="18" charset="0"/>
              </a:rPr>
              <a:t>Assurance </a:t>
            </a:r>
            <a:r>
              <a:rPr lang="fr-FR" sz="2600" b="1" spc="25" dirty="0">
                <a:solidFill>
                  <a:schemeClr val="accent1">
                    <a:lumMod val="50000"/>
                  </a:schemeClr>
                </a:solidFill>
                <a:latin typeface="Century Gothic" panose="020B0502020202020204" pitchFamily="34" charset="0"/>
                <a:ea typeface="Times New Roman" panose="02020603050405020304" pitchFamily="18" charset="0"/>
              </a:rPr>
              <a:t>Invalidité du régime des Indépendants (RSI</a:t>
            </a:r>
            <a:r>
              <a:rPr lang="fr-FR" sz="2600" b="1" spc="25" dirty="0" smtClean="0">
                <a:solidFill>
                  <a:schemeClr val="accent1">
                    <a:lumMod val="50000"/>
                  </a:schemeClr>
                </a:solidFill>
                <a:latin typeface="Century Gothic" panose="020B0502020202020204" pitchFamily="34" charset="0"/>
                <a:ea typeface="Times New Roman" panose="02020603050405020304" pitchFamily="18" charset="0"/>
              </a:rPr>
              <a:t>)</a:t>
            </a:r>
            <a:endParaRPr lang="fr-FR" sz="2600" b="1" spc="25" dirty="0">
              <a:solidFill>
                <a:schemeClr val="accent1">
                  <a:lumMod val="50000"/>
                </a:schemeClr>
              </a:solidFill>
              <a:latin typeface="Century Gothic" panose="020B0502020202020204" pitchFamily="34" charset="0"/>
              <a:ea typeface="Times New Roman" panose="02020603050405020304" pitchFamily="18" charset="0"/>
            </a:endParaRPr>
          </a:p>
        </p:txBody>
      </p:sp>
      <p:sp>
        <p:nvSpPr>
          <p:cNvPr id="7" name="Rectangle 6">
            <a:hlinkClick r:id="rId13" action="ppaction://hlinksldjump"/>
          </p:cNvPr>
          <p:cNvSpPr/>
          <p:nvPr>
            <p:custDataLst>
              <p:tags r:id="rId6"/>
            </p:custDataLst>
          </p:nvPr>
        </p:nvSpPr>
        <p:spPr>
          <a:xfrm>
            <a:off x="3335338" y="2780236"/>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RISQUES COUVERTS</a:t>
            </a:r>
            <a:endParaRPr lang="fr-FR" sz="2000" b="1" dirty="0">
              <a:solidFill>
                <a:schemeClr val="tx2">
                  <a:lumMod val="75000"/>
                </a:schemeClr>
              </a:solidFill>
            </a:endParaRPr>
          </a:p>
        </p:txBody>
      </p:sp>
      <p:sp>
        <p:nvSpPr>
          <p:cNvPr id="8" name="Rectangle 7">
            <a:hlinkClick r:id="rId14" action="ppaction://hlinksldjump"/>
          </p:cNvPr>
          <p:cNvSpPr/>
          <p:nvPr>
            <p:custDataLst>
              <p:tags r:id="rId7"/>
            </p:custDataLst>
          </p:nvPr>
        </p:nvSpPr>
        <p:spPr>
          <a:xfrm>
            <a:off x="6891144" y="2785348"/>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MONTANT</a:t>
            </a:r>
            <a:endParaRPr lang="fr-FR" sz="2000" b="1" dirty="0">
              <a:solidFill>
                <a:schemeClr val="tx2">
                  <a:lumMod val="75000"/>
                </a:schemeClr>
              </a:solidFill>
            </a:endParaRPr>
          </a:p>
        </p:txBody>
      </p:sp>
      <p:sp>
        <p:nvSpPr>
          <p:cNvPr id="10" name="Rectangle 9">
            <a:hlinkClick r:id="rId15" action="ppaction://hlinksldjump"/>
          </p:cNvPr>
          <p:cNvSpPr/>
          <p:nvPr>
            <p:custDataLst>
              <p:tags r:id="rId8"/>
            </p:custDataLst>
          </p:nvPr>
        </p:nvSpPr>
        <p:spPr>
          <a:xfrm>
            <a:off x="3338283" y="4385270"/>
            <a:ext cx="2860343"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REVISION</a:t>
            </a:r>
            <a:endParaRPr lang="fr-FR" sz="2000" b="1" dirty="0">
              <a:solidFill>
                <a:schemeClr val="tx2">
                  <a:lumMod val="75000"/>
                </a:schemeClr>
              </a:solidFill>
            </a:endParaRPr>
          </a:p>
        </p:txBody>
      </p:sp>
      <p:sp>
        <p:nvSpPr>
          <p:cNvPr id="11" name="Rectangle 10">
            <a:hlinkClick r:id="rId16" action="ppaction://hlinksldjump"/>
          </p:cNvPr>
          <p:cNvSpPr/>
          <p:nvPr>
            <p:custDataLst>
              <p:tags r:id="rId9"/>
            </p:custDataLst>
          </p:nvPr>
        </p:nvSpPr>
        <p:spPr>
          <a:xfrm>
            <a:off x="6920767" y="4347939"/>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AIDES COMPLEMENTAIRES</a:t>
            </a:r>
            <a:endParaRPr lang="fr-FR" sz="2000" b="1" dirty="0">
              <a:solidFill>
                <a:schemeClr val="tx2">
                  <a:lumMod val="75000"/>
                </a:schemeClr>
              </a:solidFill>
            </a:endParaRPr>
          </a:p>
        </p:txBody>
      </p:sp>
      <p:sp>
        <p:nvSpPr>
          <p:cNvPr id="12" name="Arc 11"/>
          <p:cNvSpPr/>
          <p:nvPr>
            <p:custDataLst>
              <p:tags r:id="rId10"/>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Bouton d’action : Suivant 17">
            <a:hlinkClick r:id="" action="ppaction://hlinkshowjump?jump=nextslide" highlightClick="1"/>
          </p:cNvPr>
          <p:cNvSpPr/>
          <p:nvPr/>
        </p:nvSpPr>
        <p:spPr>
          <a:xfrm>
            <a:off x="11317650" y="6329820"/>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récédent 20">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74204" y="6327059"/>
            <a:ext cx="442452" cy="369332"/>
          </a:xfrm>
          <a:prstGeom prst="rect">
            <a:avLst/>
          </a:prstGeom>
          <a:noFill/>
        </p:spPr>
        <p:txBody>
          <a:bodyPr wrap="square" rtlCol="0">
            <a:spAutoFit/>
          </a:bodyPr>
          <a:lstStyle/>
          <a:p>
            <a:r>
              <a:rPr lang="fr-FR" b="1" dirty="0" smtClean="0">
                <a:solidFill>
                  <a:schemeClr val="bg1"/>
                </a:solidFill>
              </a:rPr>
              <a:t>30</a:t>
            </a:r>
            <a:endParaRPr lang="fr-FR" b="1" dirty="0">
              <a:solidFill>
                <a:schemeClr val="bg1"/>
              </a:solidFill>
            </a:endParaRPr>
          </a:p>
        </p:txBody>
      </p:sp>
    </p:spTree>
    <p:extLst>
      <p:ext uri="{BB962C8B-B14F-4D97-AF65-F5344CB8AC3E}">
        <p14:creationId xmlns:p14="http://schemas.microsoft.com/office/powerpoint/2010/main" val="2899660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2"/>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71753" y="1389144"/>
            <a:ext cx="11955600" cy="558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144681" y="372981"/>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Risques couverts par l’Assurance Invalidité RSI</a:t>
            </a:r>
            <a:endParaRPr lang="fr-FR" sz="26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custDataLst>
              <p:tags r:id="rId7"/>
            </p:custDataLst>
          </p:nvPr>
        </p:nvSpPr>
        <p:spPr>
          <a:xfrm>
            <a:off x="701477" y="1718774"/>
            <a:ext cx="11123797" cy="1027204"/>
          </a:xfrm>
          <a:prstGeom prst="rect">
            <a:avLst/>
          </a:prstGeom>
        </p:spPr>
        <p:txBody>
          <a:bodyPr wrap="square">
            <a:spAutoFit/>
          </a:bodyPr>
          <a:lstStyle/>
          <a:p>
            <a:pPr algn="just">
              <a:spcAft>
                <a:spcPts val="0"/>
              </a:spcAft>
            </a:pP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Face aux risques d'accidents liés à l'exercice des professions artisanales et commerciales, l'assurance invalidité permet le versement de diverses allocations en fonction de l'activité et au titre d'une incapacité.</a:t>
            </a:r>
            <a:endPar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pPr>
            <a:endParaRPr lang="fr-FR" sz="800" b="1" cap="small" spc="25"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a:lnSpc>
                <a:spcPct val="115000"/>
              </a:lnSpc>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L'assurance invalidité garantit </a:t>
            </a: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2 risques </a:t>
            </a: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fr-FR" sz="17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3" name="Rectangle 12"/>
          <p:cNvSpPr/>
          <p:nvPr>
            <p:custDataLst>
              <p:tags r:id="rId8"/>
            </p:custDataLst>
          </p:nvPr>
        </p:nvSpPr>
        <p:spPr>
          <a:xfrm>
            <a:off x="695267" y="2872199"/>
            <a:ext cx="10993166" cy="1596591"/>
          </a:xfrm>
          <a:prstGeom prst="rect">
            <a:avLst/>
          </a:prstGeom>
        </p:spPr>
        <p:txBody>
          <a:bodyPr wrap="square">
            <a:spAutoFit/>
          </a:bodyPr>
          <a:lstStyle/>
          <a:p>
            <a:pPr algn="just">
              <a:lnSpc>
                <a:spcPct val="115000"/>
              </a:lnSpc>
            </a:pP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L'invalidité totale et définitive :</a:t>
            </a:r>
            <a:endPar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L'assuré peut en bénéficier s'il est médicalement reconnu en état d'invalidité totale et définitive et si l'accès à l'emploi est restreint de façon importante et durable. </a:t>
            </a:r>
          </a:p>
          <a:p>
            <a:pPr algn="just">
              <a:lnSpc>
                <a:spcPct val="115000"/>
              </a:lnSpc>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pension annuelle est égale à </a:t>
            </a: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50 % du revenu annuel moyen*</a:t>
            </a: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pPr>
            <a:endPar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Rectangle 13"/>
          <p:cNvSpPr/>
          <p:nvPr>
            <p:custDataLst>
              <p:tags r:id="rId9"/>
            </p:custDataLst>
          </p:nvPr>
        </p:nvSpPr>
        <p:spPr>
          <a:xfrm>
            <a:off x="9029699" y="4067526"/>
            <a:ext cx="2607699" cy="2003625"/>
          </a:xfrm>
          <a:prstGeom prst="rect">
            <a:avLst/>
          </a:prstGeom>
          <a:solidFill>
            <a:schemeClr val="bg1"/>
          </a:solidFill>
        </p:spPr>
        <p:txBody>
          <a:bodyPr wrap="square">
            <a:spAutoFit/>
          </a:bodyPr>
          <a:lstStyle/>
          <a:p>
            <a:pPr algn="just">
              <a:lnSpc>
                <a:spcPct val="115000"/>
              </a:lnSpc>
              <a:spcAft>
                <a:spcPts val="1000"/>
              </a:spcAft>
            </a:pPr>
            <a:r>
              <a:rPr lang="fr-FR" sz="1200" i="1" dirty="0">
                <a:solidFill>
                  <a:schemeClr val="tx1">
                    <a:lumMod val="85000"/>
                    <a:lumOff val="1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fr-FR" sz="1200" b="1" i="1" dirty="0">
                <a:solidFill>
                  <a:schemeClr val="tx1">
                    <a:lumMod val="85000"/>
                    <a:lumOff val="15000"/>
                  </a:schemeClr>
                </a:solidFill>
                <a:latin typeface="Calibri" panose="020F0502020204030204" pitchFamily="34" charset="0"/>
                <a:ea typeface="Times New Roman" panose="02020603050405020304" pitchFamily="18" charset="0"/>
                <a:cs typeface="Times New Roman" panose="02020603050405020304" pitchFamily="18" charset="0"/>
              </a:rPr>
              <a:t>Revenu annuel moyen</a:t>
            </a:r>
            <a:r>
              <a:rPr lang="fr-FR" sz="1200" i="1" dirty="0">
                <a:solidFill>
                  <a:schemeClr val="tx1">
                    <a:lumMod val="85000"/>
                    <a:lumOff val="15000"/>
                  </a:schemeClr>
                </a:solidFill>
                <a:latin typeface="Calibri" panose="020F0502020204030204" pitchFamily="34" charset="0"/>
                <a:ea typeface="Times New Roman" panose="02020603050405020304" pitchFamily="18" charset="0"/>
                <a:cs typeface="Times New Roman" panose="02020603050405020304" pitchFamily="18" charset="0"/>
              </a:rPr>
              <a:t>: correspondant aux cotisations versées au cours des 10 années civiles d’assurance dont la prise en considération est la plus avantageuse pour l’assuré (ou de la totalité des revenus cotisés lorsque l’assuré compte moins de 10 années civiles d’assurance).</a:t>
            </a:r>
            <a:endParaRPr lang="fr-FR" sz="1200" dirty="0">
              <a:solidFill>
                <a:schemeClr val="tx1">
                  <a:lumMod val="85000"/>
                  <a:lumOff val="1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custDataLst>
              <p:tags r:id="rId10"/>
            </p:custDataLst>
          </p:nvPr>
        </p:nvSpPr>
        <p:spPr>
          <a:xfrm>
            <a:off x="715865" y="4195269"/>
            <a:ext cx="7634514" cy="1569597"/>
          </a:xfrm>
          <a:prstGeom prst="rect">
            <a:avLst/>
          </a:prstGeom>
        </p:spPr>
        <p:txBody>
          <a:bodyPr wrap="square">
            <a:spAutoFit/>
          </a:bodyPr>
          <a:lstStyle/>
          <a:p>
            <a:pPr algn="just">
              <a:lnSpc>
                <a:spcPct val="115000"/>
              </a:lnSpc>
            </a:pP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L'incapacité partielle au métier :</a:t>
            </a:r>
            <a:endPar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L'assuré peut bénéficier de cette pension si son état présente une perte de capacité de travail ou de gain supérieure à 2/3 par rapport aux conditions physiques requises pour la profession exercée.</a:t>
            </a:r>
          </a:p>
          <a:p>
            <a:pPr algn="just">
              <a:lnSpc>
                <a:spcPct val="115000"/>
              </a:lnSpc>
            </a:pP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 pension annuelle est égale à </a:t>
            </a: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30 % du revenu annuel moyen*</a:t>
            </a: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17" name="Bouton d’action : Suivant 16">
            <a:hlinkClick r:id="" action="ppaction://hlinkshowjump?jump=nextslide" highlightClick="1"/>
          </p:cNvPr>
          <p:cNvSpPr/>
          <p:nvPr/>
        </p:nvSpPr>
        <p:spPr>
          <a:xfrm>
            <a:off x="11317650" y="6358395"/>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récédent 18">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4"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5"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0099" y="6327059"/>
            <a:ext cx="442452" cy="369332"/>
          </a:xfrm>
          <a:prstGeom prst="rect">
            <a:avLst/>
          </a:prstGeom>
          <a:noFill/>
        </p:spPr>
        <p:txBody>
          <a:bodyPr wrap="square" rtlCol="0">
            <a:spAutoFit/>
          </a:bodyPr>
          <a:lstStyle/>
          <a:p>
            <a:r>
              <a:rPr lang="fr-FR" b="1" dirty="0" smtClean="0">
                <a:solidFill>
                  <a:schemeClr val="bg1"/>
                </a:solidFill>
              </a:rPr>
              <a:t>31</a:t>
            </a:r>
            <a:endParaRPr lang="fr-FR" b="1" dirty="0">
              <a:solidFill>
                <a:schemeClr val="bg1"/>
              </a:solidFill>
            </a:endParaRPr>
          </a:p>
        </p:txBody>
      </p:sp>
    </p:spTree>
    <p:extLst>
      <p:ext uri="{BB962C8B-B14F-4D97-AF65-F5344CB8AC3E}">
        <p14:creationId xmlns:p14="http://schemas.microsoft.com/office/powerpoint/2010/main" val="4028229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71753" y="1389143"/>
            <a:ext cx="11955600" cy="5717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16106" y="358693"/>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Montant minimum des pensions (Assurance Invalidité RSI)</a:t>
            </a:r>
            <a:endParaRPr lang="fr-FR" sz="26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Rectangle 14"/>
          <p:cNvSpPr/>
          <p:nvPr>
            <p:custDataLst>
              <p:tags r:id="rId7"/>
            </p:custDataLst>
          </p:nvPr>
        </p:nvSpPr>
        <p:spPr>
          <a:xfrm>
            <a:off x="1068439" y="2836584"/>
            <a:ext cx="10368818" cy="1897443"/>
          </a:xfrm>
          <a:prstGeom prst="rect">
            <a:avLst/>
          </a:prstGeom>
        </p:spPr>
        <p:txBody>
          <a:bodyPr wrap="square">
            <a:spAutoFit/>
          </a:bodyPr>
          <a:lstStyle/>
          <a:p>
            <a:pPr algn="just">
              <a:lnSpc>
                <a:spcPct val="115000"/>
              </a:lnSpc>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montant du minimum de chaque prestation est revalorisé au 1</a:t>
            </a:r>
            <a:r>
              <a:rPr lang="fr-FR" sz="1700" baseline="300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octobre de chaque année.</a:t>
            </a:r>
          </a:p>
          <a:p>
            <a:pPr algn="just">
              <a:lnSpc>
                <a:spcPct val="115000"/>
              </a:lnSpc>
            </a:pP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b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Au 1</a:t>
            </a:r>
            <a:r>
              <a:rPr lang="fr-FR" sz="1700" baseline="300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janvier 2016, ils sont d’un montant mensuel de :</a:t>
            </a:r>
          </a:p>
          <a:p>
            <a:pPr algn="just">
              <a:lnSpc>
                <a:spcPct val="115000"/>
              </a:lnSpc>
            </a:pPr>
            <a:endPar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76213" algn="just">
              <a:lnSpc>
                <a:spcPct val="115000"/>
              </a:lnSpc>
            </a:pP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450,45 €</a:t>
            </a: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pour la pension d’incapacité partielle au métier</a:t>
            </a:r>
          </a:p>
          <a:p>
            <a:pPr marL="176213" algn="just">
              <a:lnSpc>
                <a:spcPct val="115000"/>
              </a:lnSpc>
              <a:spcAft>
                <a:spcPts val="1000"/>
              </a:spcAft>
            </a:pPr>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634,62 €</a:t>
            </a:r>
            <a:r>
              <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pour la pension d’invalidité totale et définitive</a:t>
            </a:r>
            <a:endParaRPr lang="fr-FR" sz="17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Bouton d’action : Suivant 15">
            <a:hlinkClick r:id="" action="ppaction://hlinkshowjump?jump=nextslide" highlightClick="1"/>
          </p:cNvPr>
          <p:cNvSpPr/>
          <p:nvPr/>
        </p:nvSpPr>
        <p:spPr>
          <a:xfrm>
            <a:off x="11303363" y="6315533"/>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récédent 18">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32</a:t>
            </a:r>
            <a:endParaRPr lang="fr-FR" b="1" dirty="0">
              <a:solidFill>
                <a:schemeClr val="bg1"/>
              </a:solidFill>
            </a:endParaRPr>
          </a:p>
        </p:txBody>
      </p:sp>
    </p:spTree>
    <p:extLst>
      <p:ext uri="{BB962C8B-B14F-4D97-AF65-F5344CB8AC3E}">
        <p14:creationId xmlns:p14="http://schemas.microsoft.com/office/powerpoint/2010/main" val="4051562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519879" y="1359647"/>
            <a:ext cx="11955600" cy="5763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216119" y="287256"/>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Révision des pensions (Assurance Invalidité RSI)</a:t>
            </a:r>
            <a:endParaRPr lang="fr-FR" sz="26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p:cNvSpPr/>
          <p:nvPr>
            <p:custDataLst>
              <p:tags r:id="rId7"/>
            </p:custDataLst>
          </p:nvPr>
        </p:nvSpPr>
        <p:spPr>
          <a:xfrm>
            <a:off x="749668" y="1568378"/>
            <a:ext cx="11080382" cy="4770537"/>
          </a:xfrm>
          <a:prstGeom prst="rect">
            <a:avLst/>
          </a:prstGeom>
        </p:spPr>
        <p:txBody>
          <a:bodyPr wrap="square">
            <a:spAutoFit/>
          </a:bodyPr>
          <a:lstStyle/>
          <a:p>
            <a:pPr algn="just"/>
            <a:r>
              <a:rPr lang="fr-FR" sz="1700" b="1" u="sng"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Révision de la pension sur raison médicale</a:t>
            </a:r>
            <a:endPar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fr-FR" sz="2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fr-FR" sz="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L'assuré peut être soumis à un ou plusieurs </a:t>
            </a:r>
            <a:r>
              <a:rPr lang="fr-FR" sz="15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examens médicaux</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qui peuvent faire varier la pension : </a:t>
            </a:r>
          </a:p>
          <a:p>
            <a:pPr marL="88900" algn="just"/>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suppression ou suspension temporaire de la pension</a:t>
            </a:r>
          </a:p>
          <a:p>
            <a:pPr marL="88900" algn="just"/>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prolongation de la pension</a:t>
            </a:r>
          </a:p>
          <a:p>
            <a:pPr marL="88900" algn="just"/>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modification du degré/catégorie d'invalidité</a:t>
            </a:r>
          </a:p>
          <a:p>
            <a:pPr algn="just"/>
            <a:endParaRPr lang="fr-FR" sz="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Ces prestations sont attribuées </a:t>
            </a:r>
            <a:r>
              <a:rPr lang="fr-FR" sz="15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jusqu'à l'âge légal de </a:t>
            </a:r>
            <a:r>
              <a:rPr lang="fr-FR" sz="1500" u="sng"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hlinkClick r:id="rId11" action="ppaction://hlinksldjump"/>
              </a:rPr>
              <a:t>départ à la retraite</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gn="just"/>
            <a:endPar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700" b="1" u="sng"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Cas de pensions majorées</a:t>
            </a:r>
            <a:endParaRPr lang="fr-FR" sz="17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fr-FR" sz="4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 cas de besoin d'assistance d'une tierce personne </a:t>
            </a:r>
          </a:p>
          <a:p>
            <a:pPr algn="just"/>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l’état de santé de l’assuré qui </a:t>
            </a:r>
            <a:r>
              <a:rPr lang="fr-FR" sz="15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bénéfice d'une pension d'invalidité totale et définitive</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demande l’assistance constante d’une tierce personne pour effectuer les actes de la vie courante (se lever, se coucher, se vêtir, se mouvoir, s’alimenter), celui-ci peut bénéficier d’une </a:t>
            </a:r>
            <a:r>
              <a:rPr lang="fr-FR" sz="15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majoration</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de sa </a:t>
            </a:r>
            <a:r>
              <a:rPr lang="fr-FR" sz="15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pension, soit 1 103,08 € par mois.</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Ce droit est suspendu en cas d'hospitalisation.</a:t>
            </a:r>
          </a:p>
          <a:p>
            <a:pPr algn="just"/>
            <a:endParaRPr lang="fr-FR" sz="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7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 cas de faibles ressources</a:t>
            </a:r>
          </a:p>
          <a:p>
            <a:pPr algn="just"/>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Si l'assuré a des ressources annuelles &lt; 8 424,05 € (pour une seule personne ; 14 755,32 € pour un couple), il peut bénéficier de l’</a:t>
            </a:r>
            <a:r>
              <a:rPr lang="fr-FR" sz="15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allocation supplémentaire d’invalidité</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sous réserve d’être atteint d’une invalidité générale réduisant d’au moins 2/3 sa capacité de travail ou de gain.</a:t>
            </a:r>
          </a:p>
          <a:p>
            <a:pPr algn="just"/>
            <a:r>
              <a:rPr lang="fr-FR" sz="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r>
            <a:br>
              <a:rPr lang="fr-FR" sz="1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montant de cette allocation est de </a:t>
            </a:r>
            <a:r>
              <a:rPr lang="fr-FR" sz="15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Arial" panose="020B0604020202020204" pitchFamily="34" charset="0"/>
              </a:rPr>
              <a:t>4 845,17 € par an</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pour une personne seule, depuis le 1</a:t>
            </a:r>
            <a:r>
              <a:rPr lang="fr-FR" sz="1500" baseline="300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lang="fr-FR" sz="15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avril 2014.</a:t>
            </a:r>
          </a:p>
        </p:txBody>
      </p:sp>
      <p:sp>
        <p:nvSpPr>
          <p:cNvPr id="14" name="Bouton d’action : Suivant 13">
            <a:hlinkClick r:id="" action="ppaction://hlinkshowjump?jump=nextslide" highlightClick="1"/>
          </p:cNvPr>
          <p:cNvSpPr/>
          <p:nvPr/>
        </p:nvSpPr>
        <p:spPr>
          <a:xfrm>
            <a:off x="11303362" y="6315533"/>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33</a:t>
            </a:r>
            <a:endParaRPr lang="fr-FR" b="1" dirty="0">
              <a:solidFill>
                <a:schemeClr val="bg1"/>
              </a:solidFill>
            </a:endParaRPr>
          </a:p>
        </p:txBody>
      </p:sp>
    </p:spTree>
    <p:extLst>
      <p:ext uri="{BB962C8B-B14F-4D97-AF65-F5344CB8AC3E}">
        <p14:creationId xmlns:p14="http://schemas.microsoft.com/office/powerpoint/2010/main" val="922718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2"/>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71753" y="1389144"/>
            <a:ext cx="11955600" cy="563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087531" y="315831"/>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Aides complémentaires (Assurance Invalidité RSI)</a:t>
            </a:r>
            <a:endParaRPr lang="fr-FR" sz="26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custDataLst>
              <p:tags r:id="rId7"/>
            </p:custDataLst>
          </p:nvPr>
        </p:nvSpPr>
        <p:spPr>
          <a:xfrm>
            <a:off x="752475" y="1691631"/>
            <a:ext cx="10906125" cy="4375044"/>
          </a:xfrm>
          <a:prstGeom prst="rect">
            <a:avLst/>
          </a:prstGeom>
        </p:spPr>
        <p:txBody>
          <a:bodyPr wrap="square">
            <a:spAutoFit/>
          </a:bodyPr>
          <a:lstStyle/>
          <a:p>
            <a:pPr algn="just">
              <a:lnSpc>
                <a:spcPct val="115000"/>
              </a:lnSpc>
            </a:pPr>
            <a:endParaRPr lang="fr-FR" sz="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Des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aides peuvent être accordées dans le cadre de l'</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a:rPr>
              <a:t>action sanitaire et sociale du RSI </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a:rPr>
              <a:t>:</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aides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à l'adaptation du logement au </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handicap, aides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à domicile pour l'exécution des actes de la vie rendus difficiles ou impossibles par le handicap (aides ménagères, gardes à domicile, portage des </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repas, aides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au </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chauffage…</a:t>
            </a:r>
          </a:p>
          <a:p>
            <a:pPr algn="just">
              <a:lnSpc>
                <a:spcPct val="115000"/>
              </a:lnSpc>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fr-FR" sz="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r>
              <a:rPr lang="fr-FR" sz="16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5" action="ppaction://hlinksldjump"/>
              </a:rPr>
              <a:t>Dispositifs de </a:t>
            </a:r>
            <a:r>
              <a:rPr lang="fr-FR" sz="16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5" action="ppaction://hlinksldjump"/>
              </a:rPr>
              <a:t>soutien</a:t>
            </a:r>
            <a:r>
              <a:rPr lang="fr-FR" sz="16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5" action="ppaction://hlinksldjump"/>
              </a:rPr>
              <a:t>:</a:t>
            </a:r>
            <a:endParaRPr lang="fr-FR" sz="16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4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6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8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r>
              <a:rPr lang="fr-FR" sz="16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6" action="ppaction://hlinksldjump"/>
              </a:rPr>
              <a:t>Se maintenir dans l’activité</a:t>
            </a:r>
            <a:endParaRPr lang="fr-FR" sz="16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6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8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8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8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8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8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endParaRPr lang="fr-FR" sz="8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63538" algn="just">
              <a:lnSpc>
                <a:spcPct val="115000"/>
              </a:lnSpc>
              <a:spcAft>
                <a:spcPts val="0"/>
              </a:spcAft>
            </a:pPr>
            <a:r>
              <a:rPr lang="fr-FR" sz="1600" b="1" u="sng"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7" action="ppaction://hlinksldjump"/>
              </a:rPr>
              <a:t>Préserver son autonomie</a:t>
            </a:r>
            <a:endParaRPr lang="fr-FR" sz="1600" b="1" u="sng"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algn="just">
              <a:lnSpc>
                <a:spcPct val="115000"/>
              </a:lnSpc>
              <a:spcAft>
                <a:spcPts val="0"/>
              </a:spcAft>
            </a:pPr>
            <a:endParaRPr lang="fr-FR" sz="16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Rectangle 13"/>
          <p:cNvSpPr/>
          <p:nvPr>
            <p:custDataLst>
              <p:tags r:id="rId8"/>
            </p:custDataLst>
          </p:nvPr>
        </p:nvSpPr>
        <p:spPr>
          <a:xfrm>
            <a:off x="3919948" y="3941916"/>
            <a:ext cx="6096000" cy="865045"/>
          </a:xfrm>
          <a:prstGeom prst="rect">
            <a:avLst/>
          </a:prstGeom>
        </p:spPr>
        <p:txBody>
          <a:bodyPr>
            <a:spAutoFit/>
          </a:bodyPr>
          <a:lstStyle/>
          <a:p>
            <a:pPr marL="628650" indent="-285750"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Prévenir la perte d’activité</a:t>
            </a:r>
          </a:p>
          <a:p>
            <a:pPr marL="628650" indent="-285750"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Accompagner la reconversion</a:t>
            </a:r>
          </a:p>
          <a:p>
            <a:pPr marL="628650" indent="-285750"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Aides collectives</a:t>
            </a:r>
          </a:p>
        </p:txBody>
      </p:sp>
      <p:sp>
        <p:nvSpPr>
          <p:cNvPr id="15" name="Rectangle 14"/>
          <p:cNvSpPr/>
          <p:nvPr>
            <p:custDataLst>
              <p:tags r:id="rId9"/>
            </p:custDataLst>
          </p:nvPr>
        </p:nvSpPr>
        <p:spPr>
          <a:xfrm>
            <a:off x="3991161" y="2909824"/>
            <a:ext cx="8372475" cy="865045"/>
          </a:xfrm>
          <a:prstGeom prst="rect">
            <a:avLst/>
          </a:prstGeom>
        </p:spPr>
        <p:txBody>
          <a:bodyPr wrap="square">
            <a:spAutoFit/>
          </a:bodyPr>
          <a:lstStyle/>
          <a:p>
            <a:pPr marL="628650" indent="-357188"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Couverture Maladie Universelle Complémentaire (CMUC)</a:t>
            </a:r>
          </a:p>
          <a:p>
            <a:pPr marL="628650" indent="-357188"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Aide Complémentaire Santé (ACS)</a:t>
            </a:r>
          </a:p>
          <a:p>
            <a:pPr marL="628650" indent="-357188"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Aides collectives (Partenariats)</a:t>
            </a:r>
          </a:p>
        </p:txBody>
      </p:sp>
      <p:sp>
        <p:nvSpPr>
          <p:cNvPr id="16" name="Rectangle 15"/>
          <p:cNvSpPr/>
          <p:nvPr>
            <p:custDataLst>
              <p:tags r:id="rId10"/>
            </p:custDataLst>
          </p:nvPr>
        </p:nvSpPr>
        <p:spPr>
          <a:xfrm>
            <a:off x="3929471" y="5036649"/>
            <a:ext cx="6096000" cy="1154162"/>
          </a:xfrm>
          <a:prstGeom prst="rect">
            <a:avLst/>
          </a:prstGeom>
        </p:spPr>
        <p:txBody>
          <a:bodyPr>
            <a:spAutoFit/>
          </a:bodyPr>
          <a:lstStyle/>
          <a:p>
            <a:pPr marL="628650" indent="-285750" algn="just">
              <a:lnSpc>
                <a:spcPct val="115000"/>
              </a:lnSpc>
              <a:spcAft>
                <a:spcPts val="0"/>
              </a:spcAft>
              <a:buFont typeface="Arial" panose="020B0604020202020204" pitchFamily="34" charset="0"/>
              <a:buChar char="•"/>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Rester indépendant</a:t>
            </a:r>
          </a:p>
          <a:p>
            <a:pPr marL="628650" indent="-285750" algn="just">
              <a:lnSpc>
                <a:spcPct val="115000"/>
              </a:lnSpc>
              <a:spcAft>
                <a:spcPts val="0"/>
              </a:spcAft>
              <a:buFont typeface="Arial" panose="020B0604020202020204" pitchFamily="34" charset="0"/>
              <a:buChar char="•"/>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Prévention</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628650" indent="-285750" algn="just">
              <a:lnSpc>
                <a:spcPct val="115000"/>
              </a:lnSpc>
              <a:spcAft>
                <a:spcPts val="0"/>
              </a:spcAft>
              <a:buFont typeface="Arial" panose="020B0604020202020204" pitchFamily="34" charset="0"/>
              <a:buChar char="•"/>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Rompre l’isolement</a:t>
            </a:r>
          </a:p>
          <a:p>
            <a:pPr marL="628650" indent="-285750" algn="just">
              <a:lnSpc>
                <a:spcPct val="115000"/>
              </a:lnSpc>
              <a:spcAft>
                <a:spcPts val="0"/>
              </a:spcAft>
              <a:buFont typeface="Arial" panose="020B0604020202020204" pitchFamily="34" charset="0"/>
              <a:buChar char="•"/>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Evaluation des besoins à domicile</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Bouton d’action : Suivant 16">
            <a:hlinkClick r:id="" action="ppaction://hlinkshowjump?jump=nextslide" highlightClick="1"/>
          </p:cNvPr>
          <p:cNvSpPr/>
          <p:nvPr/>
        </p:nvSpPr>
        <p:spPr>
          <a:xfrm>
            <a:off x="11360512" y="6358395"/>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8"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9"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34</a:t>
            </a:r>
            <a:endParaRPr lang="fr-FR" b="1" dirty="0">
              <a:solidFill>
                <a:schemeClr val="bg1"/>
              </a:solidFill>
            </a:endParaRPr>
          </a:p>
        </p:txBody>
      </p:sp>
    </p:spTree>
    <p:extLst>
      <p:ext uri="{BB962C8B-B14F-4D97-AF65-F5344CB8AC3E}">
        <p14:creationId xmlns:p14="http://schemas.microsoft.com/office/powerpoint/2010/main" val="2766592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Rectangle 2"/>
          <p:cNvSpPr/>
          <p:nvPr>
            <p:custDataLst>
              <p:tags r:id="rId2"/>
            </p:custDataLst>
          </p:nvPr>
        </p:nvSpPr>
        <p:spPr>
          <a:xfrm>
            <a:off x="616428" y="1397872"/>
            <a:ext cx="11955600" cy="561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158968" y="301543"/>
            <a:ext cx="1493827" cy="736682"/>
          </a:xfrm>
          <a:prstGeom prst="rect">
            <a:avLst/>
          </a:prstGeom>
        </p:spPr>
      </p:pic>
      <p:sp>
        <p:nvSpPr>
          <p:cNvPr id="5" name="Rectangle 4"/>
          <p:cNvSpPr/>
          <p:nvPr>
            <p:custDataLst>
              <p:tags r:id="rId4"/>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custDataLst>
              <p:tags r:id="rId5"/>
            </p:custDataLst>
          </p:nvPr>
        </p:nvSpPr>
        <p:spPr>
          <a:xfrm>
            <a:off x="-72571" y="432594"/>
            <a:ext cx="10043887" cy="492443"/>
          </a:xfrm>
          <a:prstGeom prst="rect">
            <a:avLst/>
          </a:prstGeom>
        </p:spPr>
        <p:txBody>
          <a:bodyPr wrap="square">
            <a:spAutoFit/>
          </a:bodyPr>
          <a:lstStyle/>
          <a:p>
            <a:pPr marL="800100" indent="-614363"/>
            <a:r>
              <a:rPr lang="fr-FR" sz="2600" b="1" spc="25" dirty="0" smtClean="0">
                <a:solidFill>
                  <a:schemeClr val="accent1">
                    <a:lumMod val="50000"/>
                  </a:schemeClr>
                </a:solidFill>
                <a:latin typeface="Century Gothic" panose="020B0502020202020204" pitchFamily="34" charset="0"/>
                <a:ea typeface="Times New Roman" panose="02020603050405020304" pitchFamily="18" charset="0"/>
              </a:rPr>
              <a:t>Invalidité </a:t>
            </a:r>
            <a:r>
              <a:rPr lang="fr-FR" sz="2600" b="1" spc="25" dirty="0">
                <a:solidFill>
                  <a:schemeClr val="accent1">
                    <a:lumMod val="50000"/>
                  </a:schemeClr>
                </a:solidFill>
                <a:latin typeface="Century Gothic" panose="020B0502020202020204" pitchFamily="34" charset="0"/>
                <a:ea typeface="Times New Roman" panose="02020603050405020304" pitchFamily="18" charset="0"/>
              </a:rPr>
              <a:t>et inaptitude </a:t>
            </a:r>
            <a:r>
              <a:rPr lang="fr-FR" sz="2600" b="1" spc="25" dirty="0" smtClean="0">
                <a:solidFill>
                  <a:schemeClr val="accent1">
                    <a:lumMod val="50000"/>
                  </a:schemeClr>
                </a:solidFill>
                <a:latin typeface="Century Gothic" panose="020B0502020202020204" pitchFamily="34" charset="0"/>
                <a:ea typeface="Times New Roman" panose="02020603050405020304" pitchFamily="18" charset="0"/>
              </a:rPr>
              <a:t>du régime </a:t>
            </a:r>
            <a:r>
              <a:rPr lang="fr-FR" sz="2600" b="1" spc="25" dirty="0">
                <a:solidFill>
                  <a:schemeClr val="accent1">
                    <a:lumMod val="50000"/>
                  </a:schemeClr>
                </a:solidFill>
                <a:latin typeface="Century Gothic" panose="020B0502020202020204" pitchFamily="34" charset="0"/>
                <a:ea typeface="Times New Roman" panose="02020603050405020304" pitchFamily="18" charset="0"/>
              </a:rPr>
              <a:t>agricole - </a:t>
            </a:r>
            <a:r>
              <a:rPr lang="fr-FR" sz="2600" b="1" spc="25" dirty="0" smtClean="0">
                <a:solidFill>
                  <a:schemeClr val="accent1">
                    <a:lumMod val="50000"/>
                  </a:schemeClr>
                </a:solidFill>
                <a:latin typeface="Century Gothic" panose="020B0502020202020204" pitchFamily="34" charset="0"/>
                <a:ea typeface="Times New Roman" panose="02020603050405020304" pitchFamily="18" charset="0"/>
              </a:rPr>
              <a:t>MSA</a:t>
            </a:r>
            <a:endParaRPr lang="fr-FR" sz="2600" b="1" spc="25" dirty="0">
              <a:solidFill>
                <a:schemeClr val="accent1">
                  <a:lumMod val="50000"/>
                </a:schemeClr>
              </a:solidFill>
              <a:latin typeface="Century Gothic" panose="020B0502020202020204" pitchFamily="34" charset="0"/>
              <a:ea typeface="Times New Roman" panose="02020603050405020304" pitchFamily="18" charset="0"/>
            </a:endParaRPr>
          </a:p>
        </p:txBody>
      </p:sp>
      <p:sp>
        <p:nvSpPr>
          <p:cNvPr id="7" name="Rectangle 6">
            <a:hlinkClick r:id="rId12" action="ppaction://hlinksldjump"/>
          </p:cNvPr>
          <p:cNvSpPr/>
          <p:nvPr>
            <p:custDataLst>
              <p:tags r:id="rId6"/>
            </p:custDataLst>
          </p:nvPr>
        </p:nvSpPr>
        <p:spPr>
          <a:xfrm>
            <a:off x="2414827" y="3041494"/>
            <a:ext cx="3132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PENSION INVALIDITE</a:t>
            </a:r>
            <a:br>
              <a:rPr lang="fr-FR" sz="2000" b="1" dirty="0" smtClean="0">
                <a:solidFill>
                  <a:schemeClr val="tx2">
                    <a:lumMod val="75000"/>
                  </a:schemeClr>
                </a:solidFill>
              </a:rPr>
            </a:br>
            <a:r>
              <a:rPr lang="fr-FR" sz="2000" b="1" dirty="0" smtClean="0">
                <a:solidFill>
                  <a:schemeClr val="tx2">
                    <a:lumMod val="75000"/>
                  </a:schemeClr>
                </a:solidFill>
              </a:rPr>
              <a:t>DES SALARIES</a:t>
            </a:r>
            <a:endParaRPr lang="fr-FR" sz="2000" b="1" dirty="0">
              <a:solidFill>
                <a:schemeClr val="tx2">
                  <a:lumMod val="75000"/>
                </a:schemeClr>
              </a:solidFill>
            </a:endParaRPr>
          </a:p>
        </p:txBody>
      </p:sp>
      <p:sp>
        <p:nvSpPr>
          <p:cNvPr id="8" name="Rectangle 7">
            <a:hlinkClick r:id="rId13" action="ppaction://hlinksldjump"/>
          </p:cNvPr>
          <p:cNvSpPr/>
          <p:nvPr>
            <p:custDataLst>
              <p:tags r:id="rId7"/>
            </p:custDataLst>
          </p:nvPr>
        </p:nvSpPr>
        <p:spPr>
          <a:xfrm>
            <a:off x="7189831" y="3046606"/>
            <a:ext cx="3132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PENSION INVALIDITE DES NON SALARIES</a:t>
            </a:r>
            <a:endParaRPr lang="fr-FR" sz="2000" b="1" dirty="0">
              <a:solidFill>
                <a:schemeClr val="tx2">
                  <a:lumMod val="75000"/>
                </a:schemeClr>
              </a:solidFill>
            </a:endParaRPr>
          </a:p>
        </p:txBody>
      </p:sp>
      <p:sp>
        <p:nvSpPr>
          <p:cNvPr id="10" name="Rectangle 9">
            <a:hlinkClick r:id="rId14" action="ppaction://hlinksldjump"/>
          </p:cNvPr>
          <p:cNvSpPr/>
          <p:nvPr>
            <p:custDataLst>
              <p:tags r:id="rId8"/>
            </p:custDataLst>
          </p:nvPr>
        </p:nvSpPr>
        <p:spPr>
          <a:xfrm>
            <a:off x="4551371" y="4414298"/>
            <a:ext cx="3512459"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ALLOCATION SUPPLEMENTAIRE INVALIDITE (ASI)</a:t>
            </a:r>
            <a:endParaRPr lang="fr-FR" sz="2000" b="1" dirty="0">
              <a:solidFill>
                <a:schemeClr val="tx2">
                  <a:lumMod val="75000"/>
                </a:schemeClr>
              </a:solidFill>
            </a:endParaRPr>
          </a:p>
        </p:txBody>
      </p:sp>
      <p:sp>
        <p:nvSpPr>
          <p:cNvPr id="11" name="Arc 10"/>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Bouton d’action : Suivant 16">
            <a:hlinkClick r:id="" action="ppaction://hlinkshowjump?jump=nextslide" highlightClick="1"/>
          </p:cNvPr>
          <p:cNvSpPr/>
          <p:nvPr/>
        </p:nvSpPr>
        <p:spPr>
          <a:xfrm>
            <a:off x="11317650" y="6315532"/>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35</a:t>
            </a:r>
            <a:endParaRPr lang="fr-FR" b="1" dirty="0">
              <a:solidFill>
                <a:schemeClr val="bg1"/>
              </a:solidFill>
            </a:endParaRPr>
          </a:p>
        </p:txBody>
      </p:sp>
    </p:spTree>
    <p:extLst>
      <p:ext uri="{BB962C8B-B14F-4D97-AF65-F5344CB8AC3E}">
        <p14:creationId xmlns:p14="http://schemas.microsoft.com/office/powerpoint/2010/main" val="550801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503837" y="1389143"/>
            <a:ext cx="11955600" cy="57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01819" y="330118"/>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Pension Invalidité de salariés (Assurance Invalidité MSA)</a:t>
            </a:r>
            <a:endParaRPr lang="fr-FR" sz="26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Rectangle 12"/>
          <p:cNvSpPr/>
          <p:nvPr>
            <p:custDataLst>
              <p:tags r:id="rId7"/>
            </p:custDataLst>
          </p:nvPr>
        </p:nvSpPr>
        <p:spPr>
          <a:xfrm>
            <a:off x="745270" y="1623246"/>
            <a:ext cx="11170506" cy="4746684"/>
          </a:xfrm>
          <a:prstGeom prst="rect">
            <a:avLst/>
          </a:prstGeom>
        </p:spPr>
        <p:txBody>
          <a:bodyPr wrap="square">
            <a:spAutoFit/>
          </a:bodyPr>
          <a:lstStyle/>
          <a:p>
            <a:pPr algn="just">
              <a:lnSpc>
                <a:spcPct val="115000"/>
              </a:lnSpc>
            </a:pPr>
            <a:r>
              <a:rPr lang="fr-FR" sz="17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Seul </a:t>
            </a: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l'assuré social a le droit à la pension d'invalidité</a:t>
            </a: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endParaRPr lang="fr-FR" sz="17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endParaRPr lang="fr-FR" sz="12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Une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exception est faite pour les conjoints survivants qui, n'ayant pas droit à titre personnel à un avantage de sécurité sociale, se voient attribuer, en cas d'incapacité de travail supérieure aux 2/3, une pension d'invalidité de veuve ou de veuf.</a:t>
            </a:r>
          </a:p>
          <a:p>
            <a:pPr algn="just">
              <a:lnSpc>
                <a:spcPct val="115000"/>
              </a:lnSpc>
            </a:pPr>
            <a:endParaRPr lang="fr-FR" sz="12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7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Pour </a:t>
            </a: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les salariés agricoles, il existe </a:t>
            </a: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trois types de pension d'invalidité </a:t>
            </a:r>
            <a:r>
              <a:rPr lang="fr-FR" sz="17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pPr>
            <a:endPar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salariés victimes d'une incapacité de travail supérieure aux 2/3 avec poursuite d'une activité rémunérée ;</a:t>
            </a:r>
            <a:endParaRPr lang="fr-FR" sz="16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Les salariés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incapables d'exercer une profession ;</a:t>
            </a:r>
            <a:endParaRPr lang="fr-FR" sz="16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Les salariés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qui, étant incapables d'exercer une profession, sont en outre dans l'obligation d'avoir recours à l'assistance d'une tierce personne pour effectuer les actes ordinaires de la vie. </a:t>
            </a:r>
            <a:endParaRPr lang="fr-FR" sz="16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pPr>
            <a:endParaRPr lang="fr-FR" sz="12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titulaire d'une pension d'invalidité a droit aux prestations de l'assurance maladie sans limitation de durée et sans participation aux frais (sauf pour les médicaments remboursés à 35% et à 15%).</a:t>
            </a:r>
          </a:p>
          <a:p>
            <a:pPr algn="just" fontAlgn="t">
              <a:lnSpc>
                <a:spcPct val="115000"/>
              </a:lnSpc>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a:t>
            </a:r>
            <a:endPar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31937" y="6358396"/>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36</a:t>
            </a:r>
            <a:endParaRPr lang="fr-FR" b="1" dirty="0">
              <a:solidFill>
                <a:schemeClr val="bg1"/>
              </a:solidFill>
            </a:endParaRPr>
          </a:p>
        </p:txBody>
      </p:sp>
    </p:spTree>
    <p:extLst>
      <p:ext uri="{BB962C8B-B14F-4D97-AF65-F5344CB8AC3E}">
        <p14:creationId xmlns:p14="http://schemas.microsoft.com/office/powerpoint/2010/main" val="2971910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87795" y="1359648"/>
            <a:ext cx="11955600" cy="568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16104" y="330118"/>
            <a:ext cx="1493827" cy="736682"/>
          </a:xfrm>
          <a:prstGeom prst="rect">
            <a:avLst/>
          </a:prstGeom>
        </p:spPr>
      </p:pic>
      <p:sp>
        <p:nvSpPr>
          <p:cNvPr id="5" name="Rectangle 4"/>
          <p:cNvSpPr/>
          <p:nvPr>
            <p:custDataLst>
              <p:tags r:id="rId5"/>
            </p:custDataLst>
          </p:nvPr>
        </p:nvSpPr>
        <p:spPr>
          <a:xfrm>
            <a:off x="0" y="461170"/>
            <a:ext cx="9553576"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Pension Invalidité des non salariés (Assurance Invalidité MSA)</a:t>
            </a:r>
            <a:endParaRPr lang="fr-FR" sz="26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p:cNvSpPr/>
          <p:nvPr>
            <p:custDataLst>
              <p:tags r:id="rId7"/>
            </p:custDataLst>
          </p:nvPr>
        </p:nvSpPr>
        <p:spPr>
          <a:xfrm>
            <a:off x="690815" y="1522291"/>
            <a:ext cx="10924923" cy="4728987"/>
          </a:xfrm>
          <a:prstGeom prst="rect">
            <a:avLst/>
          </a:prstGeom>
        </p:spPr>
        <p:txBody>
          <a:bodyPr wrap="square">
            <a:spAutoFit/>
          </a:bodyPr>
          <a:lstStyle/>
          <a:p>
            <a:pPr algn="just">
              <a:lnSpc>
                <a:spcPct val="115000"/>
              </a:lnSpc>
            </a:pPr>
            <a:r>
              <a:rPr lang="fr-FR" sz="16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 </a:t>
            </a:r>
            <a:r>
              <a:rPr lang="fr-FR" sz="16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pension d'invalidité des non salariés</a:t>
            </a:r>
            <a:endParaRPr lang="fr-FR" sz="1600"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endParaRPr lang="fr-FR" sz="4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15000"/>
              </a:lnSpc>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Vous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devez avoir moins de 60 ans et être assujetti à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hlinkClick r:id="rId11"/>
              </a:rPr>
              <a:t>l'AMEXA </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depuis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au moins un an. </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 pension d'invalidité pour inaptitude partielle </a:t>
            </a:r>
            <a:r>
              <a:rPr lang="fr-FR" sz="15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est destinée aux</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chefs d'exploitation ou d'entreprise agricole,</a:t>
            </a:r>
            <a:endParaRPr lang="fr-FR" sz="15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époux </a:t>
            </a:r>
            <a:r>
              <a:rPr lang="fr-FR" sz="1500" dirty="0" err="1">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-exploitants, conjoints collaborateurs, collaborateurs concubins ou pacsés,</a:t>
            </a:r>
            <a:endParaRPr lang="fr-FR" sz="15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associés exploitants d'une EARL,</a:t>
            </a:r>
            <a:endParaRPr lang="fr-FR" sz="15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500" dirty="0" err="1">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-exploitants travaillant sur une exploitation collective de fait, </a:t>
            </a:r>
            <a:endParaRPr lang="fr-FR" sz="15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reconnus atteints d'une invalidité réduisant d'au moins 2/3 leur capacité à l'exercice de la profession agricole. </a:t>
            </a:r>
          </a:p>
          <a:p>
            <a:pPr algn="just" fontAlgn="t">
              <a:lnSpc>
                <a:spcPct val="115000"/>
              </a:lnSpc>
            </a:pPr>
            <a:endParaRPr lang="fr-FR" sz="600" b="1"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algn="just" fontAlgn="t">
              <a:lnSpc>
                <a:spcPct val="115000"/>
              </a:lnSpc>
            </a:pPr>
            <a:r>
              <a:rPr lang="fr-FR" sz="16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La </a:t>
            </a:r>
            <a:r>
              <a:rPr lang="fr-FR" sz="1600" b="1" u="sng"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pension d'invalidité pour inaptitude totale est destinée aux :</a:t>
            </a:r>
            <a:endParaRPr lang="fr-FR" sz="1600"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marR="276225" lvl="0" indent="-342900" algn="just" fontAlgn="t">
              <a:lnSpc>
                <a:spcPct val="115000"/>
              </a:lnSpc>
              <a:buSzPts val="1000"/>
              <a:buFont typeface="Symbol" panose="05050102010706020507" pitchFamily="18" charset="2"/>
              <a:buChar char=""/>
              <a:tabLst>
                <a:tab pos="457200" algn="l"/>
              </a:tabLst>
            </a:pPr>
            <a:endParaRPr lang="fr-FR" sz="2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marL="342900" marR="276225" lvl="0" indent="-342900" algn="just" fontAlgn="t">
              <a:lnSpc>
                <a:spcPct val="115000"/>
              </a:lnSpc>
              <a:buSzPts val="1000"/>
              <a:buFont typeface="Symbol" panose="05050102010706020507" pitchFamily="18" charset="2"/>
              <a:buChar char=""/>
              <a:tabLst>
                <a:tab pos="457200" algn="l"/>
              </a:tabLst>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chefs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d'exploitation ou d'entreprise agricole</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marR="276225" lvl="0" indent="-342900" algn="just" fontAlgn="t">
              <a:lnSpc>
                <a:spcPct val="115000"/>
              </a:lnSpc>
              <a:buSzPts val="1000"/>
              <a:buFont typeface="Symbol" panose="05050102010706020507" pitchFamily="18" charset="2"/>
              <a:buChar char=""/>
              <a:tabLst>
                <a:tab pos="4572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conjoints collaborateurs, collaborateurs concubins ou pacsés</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marR="276225" lvl="0" indent="-342900" algn="just" fontAlgn="t">
              <a:lnSpc>
                <a:spcPct val="115000"/>
              </a:lnSpc>
              <a:buSzPts val="1000"/>
              <a:buFont typeface="Symbol" panose="05050102010706020507" pitchFamily="18" charset="2"/>
              <a:buChar char=""/>
              <a:tabLst>
                <a:tab pos="4572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aides familiaux non salariés et associés d'exploitation </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marR="276225" lvl="0" indent="-342900" algn="just" fontAlgn="t">
              <a:lnSpc>
                <a:spcPct val="115000"/>
              </a:lnSpc>
              <a:buSzPts val="1000"/>
              <a:buFont typeface="Symbol" panose="05050102010706020507" pitchFamily="18" charset="2"/>
              <a:buChar char=""/>
              <a:tabLst>
                <a:tab pos="4572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membres non salariés des sociétés d'exploitation ou d'entreprise agricole reconnus totalement inaptes à l'exercice de la profession agricole</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fontAlgn="t">
              <a:lnSpc>
                <a:spcPct val="115000"/>
              </a:lnSpc>
              <a:spcAft>
                <a:spcPts val="0"/>
              </a:spcAft>
            </a:pPr>
            <a:endParaRPr lang="fr-FR" sz="4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algn="just" fontAlgn="t">
              <a:lnSpc>
                <a:spcPct val="115000"/>
              </a:lnSpc>
              <a:spcAft>
                <a:spcPts val="0"/>
              </a:spcAft>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Le</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titulaire d'une pension d'invalidité a </a:t>
            </a:r>
            <a:r>
              <a:rPr lang="fr-FR" sz="1500" b="1"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droit aux prestations de l'assurance maladie</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sans limitation de durée et sans participation aux frais (sauf pour les médicaments remboursés à 35% et à 15</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t>
            </a:r>
            <a:endParaRPr lang="fr-FR" sz="15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31936" y="6329821"/>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37</a:t>
            </a:r>
            <a:endParaRPr lang="fr-FR" b="1" dirty="0">
              <a:solidFill>
                <a:schemeClr val="bg1"/>
              </a:solidFill>
            </a:endParaRPr>
          </a:p>
        </p:txBody>
      </p:sp>
    </p:spTree>
    <p:extLst>
      <p:ext uri="{BB962C8B-B14F-4D97-AF65-F5344CB8AC3E}">
        <p14:creationId xmlns:p14="http://schemas.microsoft.com/office/powerpoint/2010/main" val="2344418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Rectangle 2"/>
          <p:cNvSpPr/>
          <p:nvPr>
            <p:custDataLst>
              <p:tags r:id="rId2"/>
            </p:custDataLst>
          </p:nvPr>
        </p:nvSpPr>
        <p:spPr>
          <a:xfrm>
            <a:off x="637450" y="1353622"/>
            <a:ext cx="11955600" cy="5640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187544" y="330118"/>
            <a:ext cx="1493827" cy="736682"/>
          </a:xfrm>
          <a:prstGeom prst="rect">
            <a:avLst/>
          </a:prstGeom>
        </p:spPr>
      </p:pic>
      <p:sp>
        <p:nvSpPr>
          <p:cNvPr id="5" name="Rectangle 4"/>
          <p:cNvSpPr/>
          <p:nvPr>
            <p:custDataLst>
              <p:tags r:id="rId4"/>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hlinkClick r:id="rId12" action="ppaction://hlinksldjump"/>
          </p:cNvPr>
          <p:cNvSpPr/>
          <p:nvPr>
            <p:custDataLst>
              <p:tags r:id="rId5"/>
            </p:custDataLst>
          </p:nvPr>
        </p:nvSpPr>
        <p:spPr>
          <a:xfrm>
            <a:off x="2639417" y="3025451"/>
            <a:ext cx="3132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BENEFICIAIRES</a:t>
            </a:r>
            <a:endParaRPr lang="fr-FR" sz="2000" b="1" dirty="0">
              <a:solidFill>
                <a:schemeClr val="tx2">
                  <a:lumMod val="75000"/>
                </a:schemeClr>
              </a:solidFill>
            </a:endParaRPr>
          </a:p>
        </p:txBody>
      </p:sp>
      <p:sp>
        <p:nvSpPr>
          <p:cNvPr id="8" name="Rectangle 7">
            <a:hlinkClick r:id="rId13" action="ppaction://hlinksldjump"/>
          </p:cNvPr>
          <p:cNvSpPr/>
          <p:nvPr>
            <p:custDataLst>
              <p:tags r:id="rId6"/>
            </p:custDataLst>
          </p:nvPr>
        </p:nvSpPr>
        <p:spPr>
          <a:xfrm>
            <a:off x="7414421" y="3030563"/>
            <a:ext cx="3132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MONTANT</a:t>
            </a:r>
            <a:endParaRPr lang="fr-FR" sz="2000" b="1" dirty="0">
              <a:solidFill>
                <a:schemeClr val="tx2">
                  <a:lumMod val="75000"/>
                </a:schemeClr>
              </a:solidFill>
            </a:endParaRPr>
          </a:p>
        </p:txBody>
      </p:sp>
      <p:sp>
        <p:nvSpPr>
          <p:cNvPr id="10" name="Rectangle 9">
            <a:hlinkClick r:id="rId14" action="ppaction://hlinksldjump"/>
          </p:cNvPr>
          <p:cNvSpPr/>
          <p:nvPr>
            <p:custDataLst>
              <p:tags r:id="rId7"/>
            </p:custDataLst>
          </p:nvPr>
        </p:nvSpPr>
        <p:spPr>
          <a:xfrm>
            <a:off x="4775961" y="4398255"/>
            <a:ext cx="3512459"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DEMARCHE</a:t>
            </a:r>
            <a:endParaRPr lang="fr-FR" sz="2000" b="1" dirty="0">
              <a:solidFill>
                <a:schemeClr val="tx2">
                  <a:lumMod val="75000"/>
                </a:schemeClr>
              </a:solidFill>
            </a:endParaRPr>
          </a:p>
        </p:txBody>
      </p:sp>
      <p:sp>
        <p:nvSpPr>
          <p:cNvPr id="11" name="Rectangle 10"/>
          <p:cNvSpPr/>
          <p:nvPr>
            <p:custDataLst>
              <p:tags r:id="rId8"/>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Allocation Supplémentaire d’Invalidité </a:t>
            </a:r>
            <a:r>
              <a:rPr lang="fr-FR" sz="2200" b="1" dirty="0" smtClean="0">
                <a:solidFill>
                  <a:schemeClr val="tx2">
                    <a:lumMod val="75000"/>
                  </a:schemeClr>
                </a:solidFill>
                <a:latin typeface="Century Gothic" panose="020B0502020202020204" pitchFamily="34" charset="0"/>
              </a:rPr>
              <a:t>(MSA)</a:t>
            </a:r>
          </a:p>
        </p:txBody>
      </p:sp>
      <p:sp>
        <p:nvSpPr>
          <p:cNvPr id="12" name="Arc 11"/>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11331938" y="6329820"/>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02776" y="6341346"/>
            <a:ext cx="442452" cy="369332"/>
          </a:xfrm>
          <a:prstGeom prst="rect">
            <a:avLst/>
          </a:prstGeom>
          <a:noFill/>
        </p:spPr>
        <p:txBody>
          <a:bodyPr wrap="square" rtlCol="0">
            <a:spAutoFit/>
          </a:bodyPr>
          <a:lstStyle/>
          <a:p>
            <a:r>
              <a:rPr lang="fr-FR" b="1" dirty="0" smtClean="0">
                <a:solidFill>
                  <a:schemeClr val="bg1"/>
                </a:solidFill>
              </a:rPr>
              <a:t>38</a:t>
            </a:r>
            <a:endParaRPr lang="fr-FR" b="1" dirty="0">
              <a:solidFill>
                <a:schemeClr val="bg1"/>
              </a:solidFill>
            </a:endParaRPr>
          </a:p>
        </p:txBody>
      </p:sp>
    </p:spTree>
    <p:extLst>
      <p:ext uri="{BB962C8B-B14F-4D97-AF65-F5344CB8AC3E}">
        <p14:creationId xmlns:p14="http://schemas.microsoft.com/office/powerpoint/2010/main" val="411207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0"/>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71753" y="1389144"/>
            <a:ext cx="11955600" cy="56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0216118" y="330118"/>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Bénéficiaires de l’ASI </a:t>
            </a:r>
            <a:r>
              <a:rPr lang="fr-FR" sz="2200" b="1" dirty="0" smtClean="0">
                <a:solidFill>
                  <a:schemeClr val="tx2">
                    <a:lumMod val="75000"/>
                  </a:schemeClr>
                </a:solidFill>
                <a:latin typeface="Century Gothic" panose="020B0502020202020204" pitchFamily="34" charset="0"/>
              </a:rPr>
              <a:t>(MSA)</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custDataLst>
              <p:tags r:id="rId7"/>
            </p:custDataLst>
          </p:nvPr>
        </p:nvSpPr>
        <p:spPr>
          <a:xfrm>
            <a:off x="642937" y="1546057"/>
            <a:ext cx="11087100" cy="4764381"/>
          </a:xfrm>
          <a:prstGeom prst="rect">
            <a:avLst/>
          </a:prstGeom>
        </p:spPr>
        <p:txBody>
          <a:bodyPr wrap="square">
            <a:spAutoFit/>
          </a:bodyPr>
          <a:lstStyle/>
          <a:p>
            <a:pPr algn="just" fontAlgn="t">
              <a:lnSpc>
                <a:spcPct val="115000"/>
              </a:lnSpc>
              <a:spcAft>
                <a:spcPts val="0"/>
              </a:spcAft>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L'allocation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supplémentaire d'invalidité (ASI) est une prestation versée en complément d'un avantage viager attribué au titre de l'assurance vieillesse ou invalidité, jusqu'à ce que le titulaire atteigne l'âge requis pour bénéficier de l'Allocation de solidarité aux personnes âgées (ASPA).</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fontAlgn="t">
              <a:lnSpc>
                <a:spcPct val="115000"/>
              </a:lnSpc>
              <a:spcAft>
                <a:spcPts val="0"/>
              </a:spcAft>
            </a:pPr>
            <a:r>
              <a:rPr lang="fr-FR" sz="7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a:t>
            </a:r>
            <a:endParaRPr lang="fr-FR" sz="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fontAlgn="t">
              <a:lnSpc>
                <a:spcPct val="115000"/>
              </a:lnSpc>
              <a:spcAft>
                <a:spcPts val="0"/>
              </a:spcAft>
            </a:pPr>
            <a:r>
              <a:rPr lang="fr-FR" sz="1600" b="1"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Pour bénéficier de l'ASI, vous devez </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t>
            </a:r>
          </a:p>
          <a:p>
            <a:pPr algn="just" fontAlgn="t">
              <a:lnSpc>
                <a:spcPct val="115000"/>
              </a:lnSpc>
              <a:spcAft>
                <a:spcPts val="0"/>
              </a:spcAft>
            </a:pPr>
            <a:endPar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marR="152400" lvl="0" indent="-342900" algn="just" fontAlgn="t">
              <a:lnSpc>
                <a:spcPct val="115000"/>
              </a:lnSpc>
              <a:spcAft>
                <a:spcPts val="0"/>
              </a:spcAft>
              <a:buSzPts val="1000"/>
              <a:buFont typeface="Symbol" panose="05050102010706020507" pitchFamily="18" charset="2"/>
              <a:buChar char=""/>
              <a:tabLst>
                <a:tab pos="4572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être titulaire d'un avantage </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de</a:t>
            </a:r>
          </a:p>
          <a:p>
            <a:pPr marR="152400" lvl="0" algn="just" fontAlgn="t">
              <a:lnSpc>
                <a:spcPct val="115000"/>
              </a:lnSpc>
              <a:spcAft>
                <a:spcPts val="0"/>
              </a:spcAft>
              <a:buSzPts val="1000"/>
              <a:tabLst>
                <a:tab pos="4572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vieillesse ou d'invalidité, soit : </a:t>
            </a:r>
            <a:endPar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marR="152400" lvl="0" algn="just" fontAlgn="t">
              <a:lnSpc>
                <a:spcPct val="115000"/>
              </a:lnSpc>
              <a:spcAft>
                <a:spcPts val="0"/>
              </a:spcAft>
              <a:buSzPts val="1000"/>
              <a:tabLst>
                <a:tab pos="457200" algn="l"/>
              </a:tabLst>
            </a:pP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marR="152400" lvl="0" algn="just" fontAlgn="t">
              <a:lnSpc>
                <a:spcPct val="115000"/>
              </a:lnSpc>
              <a:spcAft>
                <a:spcPts val="0"/>
              </a:spcAft>
              <a:buSzPts val="1000"/>
              <a:tabLst>
                <a:tab pos="457200" algn="l"/>
              </a:tabLst>
            </a:pPr>
            <a:endPar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marR="152400" lvl="0" algn="just" fontAlgn="t">
              <a:lnSpc>
                <a:spcPct val="115000"/>
              </a:lnSpc>
              <a:spcAft>
                <a:spcPts val="0"/>
              </a:spcAft>
              <a:buSzPts val="1000"/>
              <a:tabLst>
                <a:tab pos="457200" algn="l"/>
              </a:tabLst>
            </a:pP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742950" marR="304800" lvl="1" indent="-285750" algn="just" fontAlgn="t">
              <a:lnSpc>
                <a:spcPct val="115000"/>
              </a:lnSpc>
              <a:spcAft>
                <a:spcPts val="0"/>
              </a:spcAft>
              <a:buSzPts val="1000"/>
              <a:buFont typeface="Courier New" panose="02070309020205020404" pitchFamily="49" charset="0"/>
              <a:buChar char="o"/>
              <a:tabLst>
                <a:tab pos="914400" algn="l"/>
              </a:tabLst>
            </a:pPr>
            <a:endPar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742950" marR="304800" lvl="1" indent="-285750" algn="just" fontAlgn="t">
              <a:lnSpc>
                <a:spcPct val="115000"/>
              </a:lnSpc>
              <a:spcAft>
                <a:spcPts val="0"/>
              </a:spcAft>
              <a:buSzPts val="1000"/>
              <a:buFont typeface="Courier New" panose="02070309020205020404" pitchFamily="49" charset="0"/>
              <a:buChar char="o"/>
              <a:tabLst>
                <a:tab pos="914400" algn="l"/>
              </a:tabLst>
            </a:pPr>
            <a:endParaRPr lang="fr-FR" sz="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marR="152400" lvl="0" indent="-342900" algn="just" fontAlgn="t">
              <a:lnSpc>
                <a:spcPct val="115000"/>
              </a:lnSpc>
              <a:spcAft>
                <a:spcPts val="0"/>
              </a:spcAft>
              <a:buSzPts val="1000"/>
              <a:buFont typeface="Symbol" panose="05050102010706020507" pitchFamily="18" charset="2"/>
              <a:buChar char=""/>
              <a:tabLst>
                <a:tab pos="457200" algn="l"/>
              </a:tabLst>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résider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en France métropolitaine ou dans un département d'outre mer ;</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marR="152400" lvl="0" indent="-342900" algn="just" fontAlgn="t">
              <a:lnSpc>
                <a:spcPct val="115000"/>
              </a:lnSpc>
              <a:spcAft>
                <a:spcPts val="0"/>
              </a:spcAft>
              <a:buSzPts val="1000"/>
              <a:buFont typeface="Symbol" panose="05050102010706020507" pitchFamily="18" charset="2"/>
              <a:buChar char=""/>
              <a:tabLst>
                <a:tab pos="4572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avoir des ressources inférieures à</a:t>
            </a:r>
            <a:r>
              <a:rPr lang="fr-FR" sz="1500" b="1"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697,81 euros par mois pour une personne seule et 1222,27 euros par mois pour un ménage </a:t>
            </a:r>
            <a:r>
              <a:rPr lang="fr-FR" sz="1500" b="1" i="1" spc="5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(au 01/04/2013)</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 Ne sont pas prises en compte dans ces ressources, notamment les prestations familiales et la majoration pour tierce personne</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fontAlgn="t">
              <a:lnSpc>
                <a:spcPct val="115000"/>
              </a:lnSpc>
              <a:spcAft>
                <a:spcPts val="0"/>
              </a:spcAft>
            </a:pPr>
            <a:endParaRPr lang="fr-FR" sz="6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endParaRPr>
          </a:p>
          <a:p>
            <a:pPr algn="just" fontAlgn="t">
              <a:lnSpc>
                <a:spcPct val="115000"/>
              </a:lnSpc>
              <a:spcAft>
                <a:spcPts val="0"/>
              </a:spcAft>
            </a:pP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Les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sommes versées au titre de l'ASI sont récupérables au décès de l'allocataire sur sa succession, si l'actif net de la succession dépasse 39 000 euros</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a:t>
            </a:r>
            <a:endParaRPr lang="fr-FR" sz="15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3" name="Rectangle 12"/>
          <p:cNvSpPr/>
          <p:nvPr>
            <p:custDataLst>
              <p:tags r:id="rId8"/>
            </p:custDataLst>
          </p:nvPr>
        </p:nvSpPr>
        <p:spPr>
          <a:xfrm>
            <a:off x="3736076" y="2781526"/>
            <a:ext cx="8065400" cy="1685077"/>
          </a:xfrm>
          <a:prstGeom prst="rect">
            <a:avLst/>
          </a:prstGeom>
        </p:spPr>
        <p:txBody>
          <a:bodyPr wrap="square">
            <a:spAutoFit/>
          </a:bodyPr>
          <a:lstStyle/>
          <a:p>
            <a:pPr marL="742950" marR="304800" lvl="1" indent="-285750" algn="just" fontAlgn="t">
              <a:lnSpc>
                <a:spcPct val="115000"/>
              </a:lnSpc>
              <a:spcAft>
                <a:spcPts val="0"/>
              </a:spcAft>
              <a:buSzPts val="1000"/>
              <a:buFont typeface="Courier New" panose="02070309020205020404" pitchFamily="49" charset="0"/>
              <a:buChar char="o"/>
              <a:tabLst>
                <a:tab pos="9144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une pension d'invalidité (ASA ou AMEXA) ;</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742950" marR="304800" lvl="1" indent="-285750" algn="just" fontAlgn="t">
              <a:lnSpc>
                <a:spcPct val="115000"/>
              </a:lnSpc>
              <a:spcAft>
                <a:spcPts val="0"/>
              </a:spcAft>
              <a:buSzPts val="1000"/>
              <a:buFont typeface="Courier New" panose="02070309020205020404" pitchFamily="49" charset="0"/>
              <a:buChar char="o"/>
              <a:tabLst>
                <a:tab pos="9144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une pension d'invalidité de veuf ou de veuve ;</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742950" marR="304800" lvl="1" indent="-285750" algn="just" fontAlgn="t">
              <a:lnSpc>
                <a:spcPct val="115000"/>
              </a:lnSpc>
              <a:spcAft>
                <a:spcPts val="0"/>
              </a:spcAft>
              <a:buSzPts val="1000"/>
              <a:buFont typeface="Courier New" panose="02070309020205020404" pitchFamily="49" charset="0"/>
              <a:buChar char="o"/>
              <a:tabLst>
                <a:tab pos="9144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une pension de réversion ;</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742950" marR="304800" lvl="1" indent="-285750" algn="just" fontAlgn="t">
              <a:lnSpc>
                <a:spcPct val="115000"/>
              </a:lnSpc>
              <a:spcAft>
                <a:spcPts val="0"/>
              </a:spcAft>
              <a:buSzPts val="1000"/>
              <a:buFont typeface="Courier New" panose="02070309020205020404" pitchFamily="49" charset="0"/>
              <a:buChar char="o"/>
              <a:tabLst>
                <a:tab pos="9144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une pension de vieillesse de veuf ou de veuve.</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742950" marR="304800" lvl="1" indent="-285750" algn="just" fontAlgn="t">
              <a:lnSpc>
                <a:spcPct val="115000"/>
              </a:lnSpc>
              <a:spcAft>
                <a:spcPts val="0"/>
              </a:spcAft>
              <a:buSzPts val="1000"/>
              <a:buFont typeface="Courier New" panose="02070309020205020404" pitchFamily="49" charset="0"/>
              <a:buChar char="o"/>
              <a:tabLst>
                <a:tab pos="914400" algn="l"/>
              </a:tabLs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Arial" panose="020B0604020202020204" pitchFamily="34" charset="0"/>
              </a:rPr>
              <a:t>une pension de retraite anticipée des assurés handicapés ou ayant effectués une carrière longue.</a:t>
            </a:r>
            <a:endParaRPr lang="fr-FR" sz="1500" dirty="0"/>
          </a:p>
        </p:txBody>
      </p:sp>
      <p:sp>
        <p:nvSpPr>
          <p:cNvPr id="15" name="Bouton d’action : Suivant 14">
            <a:hlinkClick r:id="" action="ppaction://hlinkshowjump?jump=nextslide" highlightClick="1"/>
          </p:cNvPr>
          <p:cNvSpPr/>
          <p:nvPr/>
        </p:nvSpPr>
        <p:spPr>
          <a:xfrm>
            <a:off x="11360513" y="6315533"/>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39</a:t>
            </a:r>
            <a:endParaRPr lang="fr-FR" b="1" dirty="0">
              <a:solidFill>
                <a:schemeClr val="bg1"/>
              </a:solidFill>
            </a:endParaRPr>
          </a:p>
        </p:txBody>
      </p:sp>
    </p:spTree>
    <p:extLst>
      <p:ext uri="{BB962C8B-B14F-4D97-AF65-F5344CB8AC3E}">
        <p14:creationId xmlns:p14="http://schemas.microsoft.com/office/powerpoint/2010/main" val="4285851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1"/>
            <a:ext cx="12501563" cy="685799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34607" y="1445923"/>
            <a:ext cx="11955600" cy="564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6" name="Flèche droite 5"/>
          <p:cNvSpPr/>
          <p:nvPr>
            <p:custDataLst>
              <p:tags r:id="rId3"/>
            </p:custDataLst>
          </p:nvPr>
        </p:nvSpPr>
        <p:spPr>
          <a:xfrm>
            <a:off x="3414712" y="2857500"/>
            <a:ext cx="5014913" cy="1441895"/>
          </a:xfrm>
          <a:prstGeom prst="rightArrow">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custDataLst>
              <p:tags r:id="rId4"/>
            </p:custDataLst>
          </p:nvPr>
        </p:nvSpPr>
        <p:spPr>
          <a:xfrm>
            <a:off x="-128588" y="314325"/>
            <a:ext cx="10644188"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a:spLocks noGrp="1"/>
          </p:cNvSpPr>
          <p:nvPr>
            <p:ph type="title"/>
            <p:custDataLst>
              <p:tags r:id="rId5"/>
            </p:custDataLst>
          </p:nvPr>
        </p:nvSpPr>
        <p:spPr>
          <a:xfrm>
            <a:off x="0" y="333710"/>
            <a:ext cx="10308216" cy="780716"/>
          </a:xfrm>
        </p:spPr>
        <p:txBody>
          <a:bodyPr>
            <a:normAutofit/>
          </a:bodyPr>
          <a:lstStyle/>
          <a:p>
            <a:pPr marL="801688" indent="-704850"/>
            <a:r>
              <a:rPr lang="fr-FR" sz="2600" b="1" cap="none" dirty="0" smtClean="0">
                <a:solidFill>
                  <a:schemeClr val="accent6">
                    <a:lumMod val="50000"/>
                  </a:schemeClr>
                </a:solidFill>
                <a:latin typeface="Century Gothic" panose="020B0502020202020204" pitchFamily="34" charset="0"/>
              </a:rPr>
              <a:t>Pour l’ Assurance Chômage</a:t>
            </a:r>
            <a:endParaRPr lang="fr-FR" sz="2600" cap="none" dirty="0">
              <a:solidFill>
                <a:schemeClr val="accent6">
                  <a:lumMod val="50000"/>
                </a:schemeClr>
              </a:solidFill>
              <a:latin typeface="Century Gothic" panose="020B0502020202020204" pitchFamily="34" charset="0"/>
            </a:endParaRPr>
          </a:p>
        </p:txBody>
      </p:sp>
      <p:pic>
        <p:nvPicPr>
          <p:cNvPr id="9" name="Image 8"/>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10698173" y="344404"/>
            <a:ext cx="1493827" cy="736682"/>
          </a:xfrm>
          <a:prstGeom prst="rect">
            <a:avLst/>
          </a:prstGeom>
        </p:spPr>
      </p:pic>
      <p:sp>
        <p:nvSpPr>
          <p:cNvPr id="12" name="Arc 11"/>
          <p:cNvSpPr/>
          <p:nvPr>
            <p:custDataLst>
              <p:tags r:id="rId7"/>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p:cNvSpPr/>
          <p:nvPr>
            <p:custDataLst>
              <p:tags r:id="rId8"/>
            </p:custDataLst>
          </p:nvPr>
        </p:nvSpPr>
        <p:spPr>
          <a:xfrm>
            <a:off x="811727" y="1612970"/>
            <a:ext cx="11380273" cy="4603824"/>
          </a:xfrm>
          <a:prstGeom prst="rect">
            <a:avLst/>
          </a:prstGeom>
        </p:spPr>
        <p:txBody>
          <a:bodyPr wrap="square">
            <a:spAutoFit/>
          </a:bodyPr>
          <a:lstStyle/>
          <a:p>
            <a:pPr>
              <a:lnSpc>
                <a:spcPts val="1105"/>
              </a:lnSpc>
              <a:spcAft>
                <a:spcPts val="0"/>
              </a:spcAft>
            </a:pPr>
            <a:r>
              <a:rPr lang="fr-FR" sz="16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À QUELLES CONDITIONS ?</a:t>
            </a:r>
            <a:endPar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a:lnSpc>
                <a:spcPts val="1105"/>
              </a:lnSpc>
              <a:spcAft>
                <a:spcPts val="0"/>
              </a:spcAft>
            </a:pPr>
            <a:r>
              <a:rPr lang="fr-FR" sz="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fr-FR" sz="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a:lnSpc>
                <a:spcPts val="1105"/>
              </a:lnSpc>
              <a:spcAft>
                <a:spcPts val="0"/>
              </a:spcAft>
            </a:pPr>
            <a:endPar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endParaRPr>
          </a:p>
          <a:p>
            <a:pPr marL="177800">
              <a:lnSpc>
                <a:spcPts val="1105"/>
              </a:lnSpc>
              <a:spcAft>
                <a:spcPts val="0"/>
              </a:spcAft>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Être inscrit comme demandeur d’emploi.</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marL="177800">
              <a:lnSpc>
                <a:spcPts val="1105"/>
              </a:lnSpc>
              <a:spcAft>
                <a:spcPts val="0"/>
              </a:spcAft>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marL="177800">
              <a:lnSpc>
                <a:spcPts val="1105"/>
              </a:lnSpc>
              <a:spcAft>
                <a:spcPts val="0"/>
              </a:spcAft>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Avoir travaillé au moins 122 jours au cours des 28 derniers mois (36 derniers mois si vous avez 50 ans ou plus).</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marL="177800">
              <a:lnSpc>
                <a:spcPts val="1105"/>
              </a:lnSpc>
              <a:spcAft>
                <a:spcPts val="0"/>
              </a:spcAft>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marL="177800">
              <a:lnSpc>
                <a:spcPts val="1105"/>
              </a:lnSpc>
              <a:spcAft>
                <a:spcPts val="0"/>
              </a:spcAft>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Avoir été privé involontairement de votre emploi.</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a:spcAft>
                <a:spcPts val="0"/>
              </a:spcAft>
            </a:pPr>
            <a:endParaRPr lang="fr-FR" sz="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a:spcAft>
                <a:spcPts val="0"/>
              </a:spcAft>
            </a:pPr>
            <a:endParaRPr lang="fr-FR" sz="11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a:spcAft>
                <a:spcPts val="0"/>
              </a:spcAft>
            </a:pPr>
            <a:r>
              <a:rPr lang="fr-FR" sz="16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QUEL MONTANT ?</a:t>
            </a:r>
            <a:endPar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500"/>
              </a:spcAft>
            </a:pPr>
            <a:endParaRPr lang="fr-FR" sz="4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endParaRPr>
          </a:p>
          <a:p>
            <a:pPr marL="177800">
              <a:spcAft>
                <a:spcPts val="500"/>
              </a:spcAft>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Pour un travail à temps plein, </a:t>
            </a:r>
            <a:r>
              <a:rPr lang="fr-FR" sz="15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57% du salaire journalier de référence</a:t>
            </a: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ou 40,4% de ce salaire auquel s’ajoute une partie fixe révisée chaque 1er juillet (soit 11,76 € au 01/07/2016). Le montant le plus élevé est retenu.</a:t>
            </a:r>
          </a:p>
          <a:p>
            <a:pPr marL="177800">
              <a:spcAft>
                <a:spcPts val="500"/>
              </a:spcAft>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Dans tous les cas, le montant journalier de l’ARE ne peut être inférieur à un montant révisé chaque 1er juillet (soit 28,67 € au 01/07/2016) ni excéder 75% du salaire journalier de référence.</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77800">
              <a:spcAft>
                <a:spcPts val="200"/>
              </a:spcAft>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Le montant du capital des droits notifiés ne peut excéder, sur une période équivalente, 75% du total des salaires ayant servi au calcul des droits d'indemnisation (sauf annexes 8 et 10 - Intermittents du spectacle).</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endParaRPr lang="fr-FR" sz="500" b="1" dirty="0" smtClean="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endParaRPr>
          </a:p>
          <a:p>
            <a:pPr>
              <a:spcAft>
                <a:spcPts val="0"/>
              </a:spcAft>
            </a:pPr>
            <a:endParaRPr lang="fr-FR" sz="800" b="1" dirty="0" smtClean="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endParaRPr>
          </a:p>
          <a:p>
            <a:pPr>
              <a:spcAft>
                <a:spcPts val="0"/>
              </a:spcAft>
            </a:pPr>
            <a:r>
              <a:rPr lang="fr-FR" sz="1600" b="1" dirty="0" smtClean="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COMBIEN </a:t>
            </a:r>
            <a:r>
              <a:rPr 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DE TEMPS ?</a:t>
            </a:r>
            <a:endPar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spcAft>
                <a:spcPts val="200"/>
              </a:spcAft>
            </a:pPr>
            <a:endParaRPr lang="fr-FR" sz="400" dirty="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endParaRPr>
          </a:p>
          <a:p>
            <a:pPr marL="177800">
              <a:spcAft>
                <a:spcPts val="2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La durée du versement est déterminée par la durée d’activité : </a:t>
            </a:r>
            <a:r>
              <a:rPr lang="fr-FR" sz="1500" b="1" dirty="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une journée d’activité salariée ouvre droit à une journée d’indemnisation</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 Cette durée est limitée à 24 mois si vous avez moins de 50 ans, et à 36 mois si vous avez 50 ans ou plus. Cependant, au titre d'un rechargement de droits, la durée minimale d'indemnisation est de 30 jours</a:t>
            </a: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a:t>
            </a:r>
            <a:r>
              <a:rPr lang="fr-FR" sz="15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ZoneTexte 16"/>
          <p:cNvSpPr txBox="1"/>
          <p:nvPr/>
        </p:nvSpPr>
        <p:spPr>
          <a:xfrm>
            <a:off x="162232" y="6327059"/>
            <a:ext cx="250723" cy="369332"/>
          </a:xfrm>
          <a:prstGeom prst="rect">
            <a:avLst/>
          </a:prstGeom>
          <a:noFill/>
        </p:spPr>
        <p:txBody>
          <a:bodyPr wrap="square" rtlCol="0">
            <a:spAutoFit/>
          </a:bodyPr>
          <a:lstStyle/>
          <a:p>
            <a:r>
              <a:rPr lang="fr-FR" b="1" dirty="0" smtClean="0">
                <a:solidFill>
                  <a:schemeClr val="bg1"/>
                </a:solidFill>
              </a:rPr>
              <a:t>4</a:t>
            </a:r>
            <a:endParaRPr lang="fr-FR" b="1" dirty="0">
              <a:solidFill>
                <a:schemeClr val="bg1"/>
              </a:solidFill>
            </a:endParaRPr>
          </a:p>
        </p:txBody>
      </p:sp>
      <p:sp>
        <p:nvSpPr>
          <p:cNvPr id="18" name="Bouton d’action : Suivant 17">
            <a:hlinkClick r:id="" action="ppaction://hlinkshowjump?jump=nextslide" highlightClick="1"/>
          </p:cNvPr>
          <p:cNvSpPr/>
          <p:nvPr/>
        </p:nvSpPr>
        <p:spPr>
          <a:xfrm>
            <a:off x="11403371" y="6344109"/>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récédent 20">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3743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87795" y="1359648"/>
            <a:ext cx="11955600" cy="571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273269" y="330118"/>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Montant de l’ASI </a:t>
            </a:r>
            <a:r>
              <a:rPr lang="fr-FR" sz="2200" b="1" dirty="0" smtClean="0">
                <a:solidFill>
                  <a:schemeClr val="tx2">
                    <a:lumMod val="75000"/>
                  </a:schemeClr>
                </a:solidFill>
                <a:latin typeface="Century Gothic" panose="020B0502020202020204" pitchFamily="34" charset="0"/>
              </a:rPr>
              <a:t>(MSA)</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custDataLst>
              <p:tags r:id="rId7"/>
            </p:custDataLst>
          </p:nvPr>
        </p:nvSpPr>
        <p:spPr>
          <a:xfrm>
            <a:off x="1190171" y="2260323"/>
            <a:ext cx="10425567" cy="2185214"/>
          </a:xfrm>
          <a:prstGeom prst="rect">
            <a:avLst/>
          </a:prstGeom>
        </p:spPr>
        <p:txBody>
          <a:bodyPr wrap="square">
            <a:spAutoFit/>
          </a:bodyPr>
          <a:lstStyle/>
          <a:p>
            <a:pPr fontAlgn="t"/>
            <a:r>
              <a:rPr lang="fr-FR" sz="1700" b="1" dirty="0">
                <a:solidFill>
                  <a:schemeClr val="tx1">
                    <a:lumMod val="75000"/>
                    <a:lumOff val="25000"/>
                  </a:schemeClr>
                </a:solidFill>
                <a:latin typeface="Century Gothic" panose="020B0502020202020204" pitchFamily="34" charset="0"/>
              </a:rPr>
              <a:t>Quel est le montant de l'allocation </a:t>
            </a:r>
            <a:r>
              <a:rPr lang="fr-FR" sz="1700" b="1" dirty="0" smtClean="0">
                <a:solidFill>
                  <a:schemeClr val="tx1">
                    <a:lumMod val="75000"/>
                    <a:lumOff val="25000"/>
                  </a:schemeClr>
                </a:solidFill>
                <a:latin typeface="Century Gothic" panose="020B0502020202020204" pitchFamily="34" charset="0"/>
              </a:rPr>
              <a:t>?</a:t>
            </a:r>
          </a:p>
          <a:p>
            <a:pPr fontAlgn="t"/>
            <a:endParaRPr lang="fr-FR" sz="1700" b="1" dirty="0">
              <a:solidFill>
                <a:schemeClr val="tx1">
                  <a:lumMod val="75000"/>
                  <a:lumOff val="25000"/>
                </a:schemeClr>
              </a:solidFill>
              <a:latin typeface="Century Gothic" panose="020B0502020202020204" pitchFamily="34" charset="0"/>
            </a:endParaRPr>
          </a:p>
          <a:p>
            <a:pPr fontAlgn="t"/>
            <a:r>
              <a:rPr lang="fr-FR" sz="1700" dirty="0">
                <a:solidFill>
                  <a:schemeClr val="tx1">
                    <a:lumMod val="75000"/>
                    <a:lumOff val="25000"/>
                  </a:schemeClr>
                </a:solidFill>
                <a:latin typeface="Century Gothic" panose="020B0502020202020204" pitchFamily="34" charset="0"/>
              </a:rPr>
              <a:t>Le montant de l'allocation supplémentaire d'invalidité varie en fonction de vos ressources et ne peut dépasser un plafond fixé, au 1</a:t>
            </a:r>
            <a:r>
              <a:rPr lang="fr-FR" sz="1700" baseline="30000" dirty="0">
                <a:solidFill>
                  <a:schemeClr val="tx1">
                    <a:lumMod val="75000"/>
                    <a:lumOff val="25000"/>
                  </a:schemeClr>
                </a:solidFill>
                <a:latin typeface="Century Gothic" panose="020B0502020202020204" pitchFamily="34" charset="0"/>
              </a:rPr>
              <a:t>er</a:t>
            </a:r>
            <a:r>
              <a:rPr lang="fr-FR" sz="1700" dirty="0">
                <a:solidFill>
                  <a:schemeClr val="tx1">
                    <a:lumMod val="75000"/>
                    <a:lumOff val="25000"/>
                  </a:schemeClr>
                </a:solidFill>
                <a:latin typeface="Century Gothic" panose="020B0502020202020204" pitchFamily="34" charset="0"/>
              </a:rPr>
              <a:t> avril 2013, à : </a:t>
            </a:r>
            <a:endParaRPr lang="fr-FR" sz="1700" dirty="0" smtClean="0">
              <a:solidFill>
                <a:schemeClr val="tx1">
                  <a:lumMod val="75000"/>
                  <a:lumOff val="25000"/>
                </a:schemeClr>
              </a:solidFill>
              <a:latin typeface="Century Gothic" panose="020B0502020202020204" pitchFamily="34" charset="0"/>
            </a:endParaRPr>
          </a:p>
          <a:p>
            <a:pPr fontAlgn="t"/>
            <a:endParaRPr lang="fr-FR" sz="1700" dirty="0">
              <a:solidFill>
                <a:schemeClr val="tx1">
                  <a:lumMod val="75000"/>
                  <a:lumOff val="25000"/>
                </a:schemeClr>
              </a:solidFill>
              <a:latin typeface="Century Gothic" panose="020B0502020202020204" pitchFamily="34" charset="0"/>
            </a:endParaRPr>
          </a:p>
          <a:p>
            <a:pPr marL="285750" lvl="0" indent="-285750" fontAlgn="t">
              <a:buFont typeface="Arial" panose="020B0604020202020204" pitchFamily="34" charset="0"/>
              <a:buChar char="•"/>
            </a:pPr>
            <a:r>
              <a:rPr lang="fr-FR" sz="1700" dirty="0">
                <a:solidFill>
                  <a:schemeClr val="tx1">
                    <a:lumMod val="75000"/>
                    <a:lumOff val="25000"/>
                  </a:schemeClr>
                </a:solidFill>
                <a:latin typeface="Century Gothic" panose="020B0502020202020204" pitchFamily="34" charset="0"/>
              </a:rPr>
              <a:t>4 816,28 euros par an si vous vivez seul ou lorsque un seul des conjoints en </a:t>
            </a:r>
            <a:r>
              <a:rPr lang="fr-FR" sz="1700" dirty="0" smtClean="0">
                <a:solidFill>
                  <a:schemeClr val="tx1">
                    <a:lumMod val="75000"/>
                    <a:lumOff val="25000"/>
                  </a:schemeClr>
                </a:solidFill>
                <a:latin typeface="Century Gothic" panose="020B0502020202020204" pitchFamily="34" charset="0"/>
              </a:rPr>
              <a:t>bénéficie,</a:t>
            </a:r>
          </a:p>
          <a:p>
            <a:pPr marL="285750" lvl="0" indent="-285750" fontAlgn="t">
              <a:buFont typeface="Arial" panose="020B0604020202020204" pitchFamily="34" charset="0"/>
              <a:buChar char="•"/>
            </a:pPr>
            <a:endParaRPr lang="fr-FR" sz="1700" dirty="0">
              <a:solidFill>
                <a:schemeClr val="tx1">
                  <a:lumMod val="75000"/>
                  <a:lumOff val="25000"/>
                </a:schemeClr>
              </a:solidFill>
              <a:latin typeface="Century Gothic" panose="020B0502020202020204" pitchFamily="34" charset="0"/>
            </a:endParaRPr>
          </a:p>
          <a:p>
            <a:pPr marL="285750" lvl="0" indent="-285750" fontAlgn="t">
              <a:buFont typeface="Arial" panose="020B0604020202020204" pitchFamily="34" charset="0"/>
              <a:buChar char="•"/>
            </a:pPr>
            <a:r>
              <a:rPr lang="fr-FR" sz="1700" dirty="0">
                <a:solidFill>
                  <a:schemeClr val="tx1">
                    <a:lumMod val="75000"/>
                    <a:lumOff val="25000"/>
                  </a:schemeClr>
                </a:solidFill>
                <a:latin typeface="Century Gothic" panose="020B0502020202020204" pitchFamily="34" charset="0"/>
              </a:rPr>
              <a:t>7 947,60 euros par an lorsque les deux conjoints en bénéficient.</a:t>
            </a:r>
          </a:p>
        </p:txBody>
      </p:sp>
      <p:sp>
        <p:nvSpPr>
          <p:cNvPr id="15" name="Bouton d’action : Suivant 14">
            <a:hlinkClick r:id="" action="ppaction://hlinkshowjump?jump=nextslide" highlightClick="1"/>
          </p:cNvPr>
          <p:cNvSpPr/>
          <p:nvPr/>
        </p:nvSpPr>
        <p:spPr>
          <a:xfrm>
            <a:off x="11346225" y="6358395"/>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40</a:t>
            </a:r>
            <a:endParaRPr lang="fr-FR" b="1" dirty="0">
              <a:solidFill>
                <a:schemeClr val="bg1"/>
              </a:solidFill>
            </a:endParaRPr>
          </a:p>
        </p:txBody>
      </p:sp>
    </p:spTree>
    <p:extLst>
      <p:ext uri="{BB962C8B-B14F-4D97-AF65-F5344CB8AC3E}">
        <p14:creationId xmlns:p14="http://schemas.microsoft.com/office/powerpoint/2010/main" val="930521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87795" y="1359648"/>
            <a:ext cx="11955600" cy="5666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244693" y="344406"/>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Démarche pour l’ASI </a:t>
            </a:r>
            <a:r>
              <a:rPr lang="fr-FR" sz="2200" b="1" dirty="0" smtClean="0">
                <a:solidFill>
                  <a:schemeClr val="tx2">
                    <a:lumMod val="75000"/>
                  </a:schemeClr>
                </a:solidFill>
                <a:latin typeface="Century Gothic" panose="020B0502020202020204" pitchFamily="34" charset="0"/>
              </a:rPr>
              <a:t>(MSA)</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custDataLst>
              <p:tags r:id="rId7"/>
            </p:custDataLst>
          </p:nvPr>
        </p:nvSpPr>
        <p:spPr>
          <a:xfrm>
            <a:off x="866274" y="2348454"/>
            <a:ext cx="11117942" cy="2723823"/>
          </a:xfrm>
          <a:prstGeom prst="rect">
            <a:avLst/>
          </a:prstGeom>
        </p:spPr>
        <p:txBody>
          <a:bodyPr wrap="square">
            <a:spAutoFit/>
          </a:bodyPr>
          <a:lstStyle/>
          <a:p>
            <a:pPr fontAlgn="t"/>
            <a:r>
              <a:rPr lang="fr-FR" b="1" dirty="0">
                <a:solidFill>
                  <a:schemeClr val="tx1">
                    <a:lumMod val="75000"/>
                    <a:lumOff val="25000"/>
                  </a:schemeClr>
                </a:solidFill>
                <a:latin typeface="Century Gothic" panose="020B0502020202020204" pitchFamily="34" charset="0"/>
              </a:rPr>
              <a:t>Quelles sont démarches à effectuer ?</a:t>
            </a:r>
          </a:p>
          <a:p>
            <a:pPr fontAlgn="t"/>
            <a:endParaRPr lang="fr-FR" sz="1700" dirty="0">
              <a:solidFill>
                <a:schemeClr val="tx1">
                  <a:lumMod val="75000"/>
                  <a:lumOff val="25000"/>
                </a:schemeClr>
              </a:solidFill>
              <a:latin typeface="Century Gothic" panose="020B0502020202020204" pitchFamily="34" charset="0"/>
            </a:endParaRPr>
          </a:p>
          <a:p>
            <a:pPr fontAlgn="t"/>
            <a:r>
              <a:rPr lang="fr-FR" sz="1700" dirty="0">
                <a:solidFill>
                  <a:schemeClr val="tx1">
                    <a:lumMod val="75000"/>
                    <a:lumOff val="25000"/>
                  </a:schemeClr>
                </a:solidFill>
                <a:latin typeface="Century Gothic" panose="020B0502020202020204" pitchFamily="34" charset="0"/>
              </a:rPr>
              <a:t>Vous devez en faire la demande à votre MSA à l'aide du </a:t>
            </a:r>
            <a:r>
              <a:rPr lang="fr-FR" sz="1700" dirty="0">
                <a:solidFill>
                  <a:schemeClr val="tx1">
                    <a:lumMod val="75000"/>
                    <a:lumOff val="25000"/>
                  </a:schemeClr>
                </a:solidFill>
                <a:latin typeface="Century Gothic" panose="020B0502020202020204" pitchFamily="34" charset="0"/>
                <a:hlinkClick r:id="rId11"/>
              </a:rPr>
              <a:t>formulaire</a:t>
            </a:r>
            <a:r>
              <a:rPr lang="fr-FR" sz="1700" dirty="0">
                <a:solidFill>
                  <a:schemeClr val="tx1">
                    <a:lumMod val="75000"/>
                    <a:lumOff val="25000"/>
                  </a:schemeClr>
                </a:solidFill>
                <a:latin typeface="Century Gothic" panose="020B0502020202020204" pitchFamily="34" charset="0"/>
              </a:rPr>
              <a:t>.</a:t>
            </a:r>
          </a:p>
          <a:p>
            <a:pPr fontAlgn="t"/>
            <a:endParaRPr lang="fr-FR" sz="1700" dirty="0" smtClean="0">
              <a:solidFill>
                <a:schemeClr val="tx1">
                  <a:lumMod val="75000"/>
                  <a:lumOff val="25000"/>
                </a:schemeClr>
              </a:solidFill>
              <a:latin typeface="Century Gothic" panose="020B0502020202020204" pitchFamily="34" charset="0"/>
            </a:endParaRPr>
          </a:p>
          <a:p>
            <a:pPr fontAlgn="t"/>
            <a:r>
              <a:rPr lang="fr-FR" sz="1700" dirty="0" smtClean="0">
                <a:solidFill>
                  <a:schemeClr val="tx1">
                    <a:lumMod val="75000"/>
                    <a:lumOff val="25000"/>
                  </a:schemeClr>
                </a:solidFill>
                <a:latin typeface="Century Gothic" panose="020B0502020202020204" pitchFamily="34" charset="0"/>
              </a:rPr>
              <a:t>Si </a:t>
            </a:r>
            <a:r>
              <a:rPr lang="fr-FR" sz="1700" dirty="0">
                <a:solidFill>
                  <a:schemeClr val="tx1">
                    <a:lumMod val="75000"/>
                    <a:lumOff val="25000"/>
                  </a:schemeClr>
                </a:solidFill>
                <a:latin typeface="Century Gothic" panose="020B0502020202020204" pitchFamily="34" charset="0"/>
              </a:rPr>
              <a:t>vous le faites dans les 3 mois qui suivent l'attribution de votre avantage viager (invalidité ou retraite), l'ASI vous sera attribuée en même temps que cet avantage. </a:t>
            </a:r>
            <a:endParaRPr lang="fr-FR" sz="1700" dirty="0" smtClean="0">
              <a:solidFill>
                <a:schemeClr val="tx1">
                  <a:lumMod val="75000"/>
                  <a:lumOff val="25000"/>
                </a:schemeClr>
              </a:solidFill>
              <a:latin typeface="Century Gothic" panose="020B0502020202020204" pitchFamily="34" charset="0"/>
            </a:endParaRPr>
          </a:p>
          <a:p>
            <a:pPr fontAlgn="t"/>
            <a:endParaRPr lang="fr-FR" sz="1700" dirty="0">
              <a:solidFill>
                <a:schemeClr val="tx1">
                  <a:lumMod val="75000"/>
                  <a:lumOff val="25000"/>
                </a:schemeClr>
              </a:solidFill>
              <a:latin typeface="Century Gothic" panose="020B0502020202020204" pitchFamily="34" charset="0"/>
            </a:endParaRPr>
          </a:p>
          <a:p>
            <a:pPr fontAlgn="t"/>
            <a:r>
              <a:rPr lang="fr-FR" sz="1700" dirty="0" smtClean="0">
                <a:solidFill>
                  <a:schemeClr val="tx1">
                    <a:lumMod val="75000"/>
                    <a:lumOff val="25000"/>
                  </a:schemeClr>
                </a:solidFill>
                <a:latin typeface="Century Gothic" panose="020B0502020202020204" pitchFamily="34" charset="0"/>
              </a:rPr>
              <a:t>L'attribution </a:t>
            </a:r>
            <a:r>
              <a:rPr lang="fr-FR" sz="1700" dirty="0">
                <a:solidFill>
                  <a:schemeClr val="tx1">
                    <a:lumMod val="75000"/>
                    <a:lumOff val="25000"/>
                  </a:schemeClr>
                </a:solidFill>
                <a:latin typeface="Century Gothic" panose="020B0502020202020204" pitchFamily="34" charset="0"/>
              </a:rPr>
              <a:t>de cette allocation varie selon </a:t>
            </a:r>
            <a:r>
              <a:rPr lang="fr-FR" sz="1700" dirty="0" smtClean="0">
                <a:solidFill>
                  <a:schemeClr val="tx1">
                    <a:lumMod val="75000"/>
                    <a:lumOff val="25000"/>
                  </a:schemeClr>
                </a:solidFill>
                <a:latin typeface="Century Gothic" panose="020B0502020202020204" pitchFamily="34" charset="0"/>
              </a:rPr>
              <a:t>votre </a:t>
            </a:r>
            <a:r>
              <a:rPr lang="fr-FR" sz="1700" dirty="0">
                <a:solidFill>
                  <a:schemeClr val="tx1">
                    <a:lumMod val="75000"/>
                    <a:lumOff val="25000"/>
                  </a:schemeClr>
                </a:solidFill>
                <a:latin typeface="Century Gothic" panose="020B0502020202020204" pitchFamily="34" charset="0"/>
              </a:rPr>
              <a:t>situation familiale et le montant de vos ressources. </a:t>
            </a:r>
          </a:p>
          <a:p>
            <a:pPr fontAlgn="t"/>
            <a:endParaRPr lang="fr-FR" sz="1700" dirty="0">
              <a:solidFill>
                <a:schemeClr val="tx1">
                  <a:lumMod val="75000"/>
                  <a:lumOff val="25000"/>
                </a:schemeClr>
              </a:solidFill>
              <a:latin typeface="Century Gothic" panose="020B0502020202020204" pitchFamily="34" charset="0"/>
            </a:endParaRPr>
          </a:p>
          <a:p>
            <a:pPr fontAlgn="t"/>
            <a:r>
              <a:rPr lang="fr-FR" sz="1700" dirty="0">
                <a:solidFill>
                  <a:schemeClr val="tx1">
                    <a:lumMod val="75000"/>
                    <a:lumOff val="25000"/>
                  </a:schemeClr>
                </a:solidFill>
                <a:latin typeface="Century Gothic" panose="020B0502020202020204" pitchFamily="34" charset="0"/>
              </a:rPr>
              <a:t>Cette aide ne vous sera plus versée lorsque vous aurez atteint l'âge légal de départ à la retraite. </a:t>
            </a:r>
          </a:p>
        </p:txBody>
      </p:sp>
      <p:sp>
        <p:nvSpPr>
          <p:cNvPr id="15" name="Bouton d’action : Suivant 14">
            <a:hlinkClick r:id="" action="ppaction://hlinkshowjump?jump=nextslide" highlightClick="1"/>
          </p:cNvPr>
          <p:cNvSpPr/>
          <p:nvPr/>
        </p:nvSpPr>
        <p:spPr>
          <a:xfrm>
            <a:off x="11374800"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41</a:t>
            </a:r>
            <a:endParaRPr lang="fr-FR" b="1" dirty="0">
              <a:solidFill>
                <a:schemeClr val="bg1"/>
              </a:solidFill>
            </a:endParaRPr>
          </a:p>
        </p:txBody>
      </p:sp>
    </p:spTree>
    <p:extLst>
      <p:ext uri="{BB962C8B-B14F-4D97-AF65-F5344CB8AC3E}">
        <p14:creationId xmlns:p14="http://schemas.microsoft.com/office/powerpoint/2010/main" val="1538525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55711" y="1373295"/>
            <a:ext cx="11955600" cy="5733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30393"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Compléments à l’ASI </a:t>
            </a:r>
            <a:r>
              <a:rPr lang="fr-FR" sz="2200" b="1" dirty="0" smtClean="0">
                <a:solidFill>
                  <a:schemeClr val="tx2">
                    <a:lumMod val="75000"/>
                  </a:schemeClr>
                </a:solidFill>
                <a:latin typeface="Century Gothic" panose="020B0502020202020204" pitchFamily="34" charset="0"/>
              </a:rPr>
              <a:t>(MSA)</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custDataLst>
              <p:tags r:id="rId7"/>
            </p:custDataLst>
          </p:nvPr>
        </p:nvSpPr>
        <p:spPr>
          <a:xfrm>
            <a:off x="1098319" y="2256361"/>
            <a:ext cx="10000343" cy="3231654"/>
          </a:xfrm>
          <a:prstGeom prst="rect">
            <a:avLst/>
          </a:prstGeom>
        </p:spPr>
        <p:txBody>
          <a:bodyPr wrap="square">
            <a:spAutoFit/>
          </a:bodyPr>
          <a:lstStyle/>
          <a:p>
            <a:pPr fontAlgn="t"/>
            <a:r>
              <a:rPr lang="fr-FR" sz="1700" b="1" dirty="0">
                <a:solidFill>
                  <a:schemeClr val="tx1">
                    <a:lumMod val="75000"/>
                    <a:lumOff val="25000"/>
                  </a:schemeClr>
                </a:solidFill>
                <a:latin typeface="Century Gothic" panose="020B0502020202020204" pitchFamily="34" charset="0"/>
              </a:rPr>
              <a:t>Si vous remplissez certaines conditions</a:t>
            </a:r>
            <a:r>
              <a:rPr lang="fr-FR" sz="1700" dirty="0">
                <a:solidFill>
                  <a:schemeClr val="tx1">
                    <a:lumMod val="75000"/>
                    <a:lumOff val="25000"/>
                  </a:schemeClr>
                </a:solidFill>
                <a:latin typeface="Century Gothic" panose="020B0502020202020204" pitchFamily="34" charset="0"/>
              </a:rPr>
              <a:t>, il est possible  également de </a:t>
            </a:r>
            <a:r>
              <a:rPr lang="fr-FR" sz="1700" dirty="0" smtClean="0">
                <a:solidFill>
                  <a:schemeClr val="tx1">
                    <a:lumMod val="75000"/>
                    <a:lumOff val="25000"/>
                  </a:schemeClr>
                </a:solidFill>
                <a:latin typeface="Century Gothic" panose="020B0502020202020204" pitchFamily="34" charset="0"/>
              </a:rPr>
              <a:t>bénéficier:</a:t>
            </a:r>
          </a:p>
          <a:p>
            <a:pPr fontAlgn="t"/>
            <a:r>
              <a:rPr lang="fr-FR" sz="1700" dirty="0" smtClean="0">
                <a:solidFill>
                  <a:schemeClr val="tx1">
                    <a:lumMod val="75000"/>
                    <a:lumOff val="25000"/>
                  </a:schemeClr>
                </a:solidFill>
                <a:latin typeface="Century Gothic" panose="020B0502020202020204" pitchFamily="34" charset="0"/>
              </a:rPr>
              <a:t> </a:t>
            </a:r>
            <a:endParaRPr lang="fr-FR" sz="1700" dirty="0">
              <a:solidFill>
                <a:schemeClr val="tx1">
                  <a:lumMod val="75000"/>
                  <a:lumOff val="25000"/>
                </a:schemeClr>
              </a:solidFill>
              <a:latin typeface="Century Gothic" panose="020B0502020202020204" pitchFamily="34" charset="0"/>
            </a:endParaRPr>
          </a:p>
          <a:p>
            <a:pPr marL="449263" lvl="0" indent="-285750" fontAlgn="t">
              <a:buFont typeface="Arial" panose="020B0604020202020204" pitchFamily="34" charset="0"/>
              <a:buChar char="•"/>
            </a:pPr>
            <a:r>
              <a:rPr lang="fr-FR" sz="1700" dirty="0">
                <a:solidFill>
                  <a:schemeClr val="tx1">
                    <a:lumMod val="75000"/>
                    <a:lumOff val="25000"/>
                  </a:schemeClr>
                </a:solidFill>
                <a:latin typeface="Century Gothic" panose="020B0502020202020204" pitchFamily="34" charset="0"/>
              </a:rPr>
              <a:t> soit du </a:t>
            </a:r>
            <a:r>
              <a:rPr lang="fr-FR" sz="1700" dirty="0">
                <a:solidFill>
                  <a:schemeClr val="tx1">
                    <a:lumMod val="75000"/>
                    <a:lumOff val="25000"/>
                  </a:schemeClr>
                </a:solidFill>
                <a:latin typeface="Century Gothic" panose="020B0502020202020204" pitchFamily="34" charset="0"/>
                <a:hlinkClick r:id="rId11" action="ppaction://hlinksldjump"/>
              </a:rPr>
              <a:t>complément de ressources AAH </a:t>
            </a:r>
            <a:endParaRPr lang="fr-FR" sz="1700" dirty="0" smtClean="0">
              <a:solidFill>
                <a:schemeClr val="tx1">
                  <a:lumMod val="75000"/>
                  <a:lumOff val="25000"/>
                </a:schemeClr>
              </a:solidFill>
              <a:latin typeface="Century Gothic" panose="020B0502020202020204" pitchFamily="34" charset="0"/>
            </a:endParaRPr>
          </a:p>
          <a:p>
            <a:pPr marL="449263" lvl="0" indent="-285750" fontAlgn="t">
              <a:buFont typeface="Arial" panose="020B0604020202020204" pitchFamily="34" charset="0"/>
              <a:buChar char="•"/>
            </a:pPr>
            <a:endParaRPr lang="fr-FR" sz="1700" dirty="0">
              <a:solidFill>
                <a:schemeClr val="tx1">
                  <a:lumMod val="75000"/>
                  <a:lumOff val="25000"/>
                </a:schemeClr>
              </a:solidFill>
              <a:latin typeface="Century Gothic" panose="020B0502020202020204" pitchFamily="34" charset="0"/>
            </a:endParaRPr>
          </a:p>
          <a:p>
            <a:pPr marL="449263" lvl="0" indent="-285750" fontAlgn="t">
              <a:buFont typeface="Arial" panose="020B0604020202020204" pitchFamily="34" charset="0"/>
              <a:buChar char="•"/>
            </a:pPr>
            <a:r>
              <a:rPr lang="fr-FR" sz="1700" dirty="0">
                <a:solidFill>
                  <a:schemeClr val="tx1">
                    <a:lumMod val="75000"/>
                    <a:lumOff val="25000"/>
                  </a:schemeClr>
                </a:solidFill>
                <a:latin typeface="Century Gothic" panose="020B0502020202020204" pitchFamily="34" charset="0"/>
              </a:rPr>
              <a:t> soit de la </a:t>
            </a:r>
            <a:r>
              <a:rPr lang="fr-FR" sz="1700" dirty="0">
                <a:solidFill>
                  <a:schemeClr val="tx1">
                    <a:lumMod val="75000"/>
                    <a:lumOff val="25000"/>
                  </a:schemeClr>
                </a:solidFill>
                <a:latin typeface="Century Gothic" panose="020B0502020202020204" pitchFamily="34" charset="0"/>
                <a:hlinkClick r:id="rId12" action="ppaction://hlinksldjump"/>
              </a:rPr>
              <a:t>majoration pour la vie autonome</a:t>
            </a:r>
            <a:r>
              <a:rPr lang="fr-FR" sz="1700" dirty="0">
                <a:solidFill>
                  <a:schemeClr val="tx1">
                    <a:lumMod val="75000"/>
                    <a:lumOff val="25000"/>
                  </a:schemeClr>
                </a:solidFill>
                <a:latin typeface="Century Gothic" panose="020B0502020202020204" pitchFamily="34" charset="0"/>
              </a:rPr>
              <a:t>.</a:t>
            </a:r>
          </a:p>
          <a:p>
            <a:endParaRPr lang="fr-FR" sz="1700" dirty="0" smtClean="0">
              <a:solidFill>
                <a:schemeClr val="tx1">
                  <a:lumMod val="75000"/>
                  <a:lumOff val="25000"/>
                </a:schemeClr>
              </a:solidFill>
              <a:latin typeface="Century Gothic" panose="020B0502020202020204" pitchFamily="34" charset="0"/>
            </a:endParaRPr>
          </a:p>
          <a:p>
            <a:endParaRPr lang="fr-FR" sz="1700" dirty="0">
              <a:solidFill>
                <a:schemeClr val="tx1">
                  <a:lumMod val="75000"/>
                  <a:lumOff val="25000"/>
                </a:schemeClr>
              </a:solidFill>
              <a:latin typeface="Century Gothic" panose="020B0502020202020204" pitchFamily="34" charset="0"/>
            </a:endParaRPr>
          </a:p>
          <a:p>
            <a:r>
              <a:rPr lang="fr-FR" sz="1700" dirty="0">
                <a:solidFill>
                  <a:schemeClr val="tx1">
                    <a:lumMod val="75000"/>
                    <a:lumOff val="25000"/>
                  </a:schemeClr>
                </a:solidFill>
                <a:latin typeface="Century Gothic" panose="020B0502020202020204" pitchFamily="34" charset="0"/>
              </a:rPr>
              <a:t>Pour en savoir plus, n'hésitez pas à </a:t>
            </a:r>
            <a:r>
              <a:rPr lang="fr-FR" sz="1700" dirty="0" smtClean="0">
                <a:solidFill>
                  <a:schemeClr val="tx1">
                    <a:lumMod val="75000"/>
                    <a:lumOff val="25000"/>
                  </a:schemeClr>
                </a:solidFill>
                <a:latin typeface="Century Gothic" panose="020B0502020202020204" pitchFamily="34" charset="0"/>
              </a:rPr>
              <a:t>contacter</a:t>
            </a:r>
          </a:p>
          <a:p>
            <a:endParaRPr lang="fr-FR" sz="1700" dirty="0">
              <a:solidFill>
                <a:schemeClr val="tx1">
                  <a:lumMod val="75000"/>
                  <a:lumOff val="25000"/>
                </a:schemeClr>
              </a:solidFill>
              <a:latin typeface="Century Gothic" panose="020B0502020202020204" pitchFamily="34" charset="0"/>
            </a:endParaRPr>
          </a:p>
          <a:p>
            <a:pPr marL="536575" indent="-361950">
              <a:buFont typeface="Arial" panose="020B0604020202020204" pitchFamily="34" charset="0"/>
              <a:buChar char="•"/>
            </a:pPr>
            <a:r>
              <a:rPr lang="fr-FR" sz="1700" dirty="0" smtClean="0">
                <a:solidFill>
                  <a:schemeClr val="tx1">
                    <a:lumMod val="75000"/>
                    <a:lumOff val="25000"/>
                  </a:schemeClr>
                </a:solidFill>
                <a:latin typeface="Century Gothic" panose="020B0502020202020204" pitchFamily="34" charset="0"/>
              </a:rPr>
              <a:t>votre </a:t>
            </a:r>
            <a:r>
              <a:rPr lang="fr-FR" sz="1700" dirty="0">
                <a:solidFill>
                  <a:schemeClr val="tx1">
                    <a:lumMod val="75000"/>
                    <a:lumOff val="25000"/>
                  </a:schemeClr>
                </a:solidFill>
                <a:latin typeface="Century Gothic" panose="020B0502020202020204" pitchFamily="34" charset="0"/>
                <a:hlinkClick r:id="rId13"/>
              </a:rPr>
              <a:t>MSA</a:t>
            </a:r>
            <a:r>
              <a:rPr lang="fr-FR" sz="1700" dirty="0">
                <a:solidFill>
                  <a:schemeClr val="tx1">
                    <a:lumMod val="75000"/>
                    <a:lumOff val="25000"/>
                  </a:schemeClr>
                </a:solidFill>
                <a:latin typeface="Century Gothic" panose="020B0502020202020204" pitchFamily="34" charset="0"/>
              </a:rPr>
              <a:t> </a:t>
            </a:r>
            <a:r>
              <a:rPr lang="fr-FR" sz="1700" dirty="0" smtClean="0">
                <a:solidFill>
                  <a:schemeClr val="tx1">
                    <a:lumMod val="75000"/>
                    <a:lumOff val="25000"/>
                  </a:schemeClr>
                </a:solidFill>
                <a:latin typeface="Century Gothic" panose="020B0502020202020204" pitchFamily="34" charset="0"/>
              </a:rPr>
              <a:t>ou</a:t>
            </a:r>
          </a:p>
          <a:p>
            <a:pPr marL="536575" indent="-361950">
              <a:buFont typeface="Arial" panose="020B0604020202020204" pitchFamily="34" charset="0"/>
              <a:buChar char="•"/>
            </a:pPr>
            <a:endParaRPr lang="fr-FR" sz="1700" dirty="0" smtClean="0">
              <a:solidFill>
                <a:schemeClr val="tx1">
                  <a:lumMod val="75000"/>
                  <a:lumOff val="25000"/>
                </a:schemeClr>
              </a:solidFill>
              <a:latin typeface="Century Gothic" panose="020B0502020202020204" pitchFamily="34" charset="0"/>
            </a:endParaRPr>
          </a:p>
          <a:p>
            <a:pPr marL="536575" indent="-361950">
              <a:buFont typeface="Arial" panose="020B0604020202020204" pitchFamily="34" charset="0"/>
              <a:buChar char="•"/>
            </a:pPr>
            <a:r>
              <a:rPr lang="fr-FR" sz="1700" dirty="0" smtClean="0">
                <a:solidFill>
                  <a:schemeClr val="tx1">
                    <a:lumMod val="75000"/>
                    <a:lumOff val="25000"/>
                  </a:schemeClr>
                </a:solidFill>
                <a:latin typeface="Century Gothic" panose="020B0502020202020204" pitchFamily="34" charset="0"/>
              </a:rPr>
              <a:t>la </a:t>
            </a:r>
            <a:r>
              <a:rPr lang="fr-FR" sz="1700" dirty="0">
                <a:solidFill>
                  <a:schemeClr val="tx1">
                    <a:lumMod val="75000"/>
                    <a:lumOff val="25000"/>
                  </a:schemeClr>
                </a:solidFill>
                <a:latin typeface="Century Gothic" panose="020B0502020202020204" pitchFamily="34" charset="0"/>
              </a:rPr>
              <a:t>Maison Départementale des Personnes Handicapées (</a:t>
            </a:r>
            <a:r>
              <a:rPr lang="fr-FR" sz="1700" dirty="0">
                <a:solidFill>
                  <a:schemeClr val="tx1">
                    <a:lumMod val="75000"/>
                    <a:lumOff val="25000"/>
                  </a:schemeClr>
                </a:solidFill>
                <a:latin typeface="Century Gothic" panose="020B0502020202020204" pitchFamily="34" charset="0"/>
                <a:hlinkClick r:id="rId14"/>
              </a:rPr>
              <a:t>MDPH</a:t>
            </a:r>
            <a:r>
              <a:rPr lang="fr-FR" sz="1700" dirty="0">
                <a:solidFill>
                  <a:schemeClr val="tx1">
                    <a:lumMod val="75000"/>
                    <a:lumOff val="25000"/>
                  </a:schemeClr>
                </a:solidFill>
                <a:latin typeface="Century Gothic" panose="020B0502020202020204" pitchFamily="34" charset="0"/>
              </a:rPr>
              <a:t>).</a:t>
            </a:r>
          </a:p>
        </p:txBody>
      </p:sp>
      <p:sp>
        <p:nvSpPr>
          <p:cNvPr id="15" name="Bouton d’action : Suivant 14">
            <a:hlinkClick r:id="" action="ppaction://hlinkshowjump?jump=nextslide" highlightClick="1"/>
          </p:cNvPr>
          <p:cNvSpPr/>
          <p:nvPr/>
        </p:nvSpPr>
        <p:spPr>
          <a:xfrm>
            <a:off x="11360512" y="628695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42</a:t>
            </a:r>
            <a:endParaRPr lang="fr-FR" b="1" dirty="0">
              <a:solidFill>
                <a:schemeClr val="bg1"/>
              </a:solidFill>
            </a:endParaRPr>
          </a:p>
        </p:txBody>
      </p:sp>
    </p:spTree>
    <p:extLst>
      <p:ext uri="{BB962C8B-B14F-4D97-AF65-F5344CB8AC3E}">
        <p14:creationId xmlns:p14="http://schemas.microsoft.com/office/powerpoint/2010/main" val="3300809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Rectangle 2"/>
          <p:cNvSpPr/>
          <p:nvPr>
            <p:custDataLst>
              <p:tags r:id="rId2"/>
            </p:custDataLst>
          </p:nvPr>
        </p:nvSpPr>
        <p:spPr>
          <a:xfrm>
            <a:off x="605366" y="1392608"/>
            <a:ext cx="11955600" cy="546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0230406" y="315831"/>
            <a:ext cx="1493827" cy="736682"/>
          </a:xfrm>
          <a:prstGeom prst="rect">
            <a:avLst/>
          </a:prstGeom>
        </p:spPr>
      </p:pic>
      <p:sp>
        <p:nvSpPr>
          <p:cNvPr id="5" name="Rectangle 4"/>
          <p:cNvSpPr/>
          <p:nvPr>
            <p:custDataLst>
              <p:tags r:id="rId4"/>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custDataLst>
              <p:tags r:id="rId5"/>
            </p:custDataLst>
          </p:nvPr>
        </p:nvSpPr>
        <p:spPr>
          <a:xfrm>
            <a:off x="-72571" y="432594"/>
            <a:ext cx="10043887" cy="492443"/>
          </a:xfrm>
          <a:prstGeom prst="rect">
            <a:avLst/>
          </a:prstGeom>
        </p:spPr>
        <p:txBody>
          <a:bodyPr wrap="square">
            <a:spAutoFit/>
          </a:bodyPr>
          <a:lstStyle/>
          <a:p>
            <a:pPr marL="800100" indent="-614363"/>
            <a:r>
              <a:rPr lang="fr-FR" sz="2600" b="1" spc="25" dirty="0" smtClean="0">
                <a:solidFill>
                  <a:schemeClr val="accent1">
                    <a:lumMod val="50000"/>
                  </a:schemeClr>
                </a:solidFill>
                <a:latin typeface="Century Gothic" panose="020B0502020202020204" pitchFamily="34" charset="0"/>
                <a:ea typeface="Times New Roman" panose="02020603050405020304" pitchFamily="18" charset="0"/>
              </a:rPr>
              <a:t>Revenus spécifiques pour les Jeunes</a:t>
            </a:r>
            <a:endParaRPr lang="fr-FR" sz="2600" b="1" spc="25" dirty="0">
              <a:solidFill>
                <a:schemeClr val="accent1">
                  <a:lumMod val="50000"/>
                </a:schemeClr>
              </a:solidFill>
              <a:latin typeface="Century Gothic" panose="020B0502020202020204" pitchFamily="34" charset="0"/>
              <a:ea typeface="Times New Roman" panose="02020603050405020304" pitchFamily="18" charset="0"/>
            </a:endParaRPr>
          </a:p>
        </p:txBody>
      </p:sp>
      <p:sp>
        <p:nvSpPr>
          <p:cNvPr id="7" name="Rectangle 6">
            <a:hlinkClick r:id="rId11" action="ppaction://hlinksldjump"/>
          </p:cNvPr>
          <p:cNvSpPr/>
          <p:nvPr>
            <p:custDataLst>
              <p:tags r:id="rId6"/>
            </p:custDataLst>
          </p:nvPr>
        </p:nvSpPr>
        <p:spPr>
          <a:xfrm>
            <a:off x="2504205" y="3567064"/>
            <a:ext cx="3132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GARANTIE JEUNES</a:t>
            </a:r>
            <a:endParaRPr lang="fr-FR" sz="2000" b="1" dirty="0">
              <a:solidFill>
                <a:schemeClr val="tx2">
                  <a:lumMod val="75000"/>
                </a:schemeClr>
              </a:solidFill>
            </a:endParaRPr>
          </a:p>
        </p:txBody>
      </p:sp>
      <p:sp>
        <p:nvSpPr>
          <p:cNvPr id="8" name="Rectangle 7">
            <a:hlinkClick r:id="rId12" action="ppaction://hlinksldjump"/>
          </p:cNvPr>
          <p:cNvSpPr/>
          <p:nvPr>
            <p:custDataLst>
              <p:tags r:id="rId7"/>
            </p:custDataLst>
          </p:nvPr>
        </p:nvSpPr>
        <p:spPr>
          <a:xfrm>
            <a:off x="7279209" y="3572176"/>
            <a:ext cx="3132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AIDE VERSEE PAR LE DEPARTEMENT</a:t>
            </a:r>
            <a:endParaRPr lang="fr-FR" sz="2000" b="1" dirty="0">
              <a:solidFill>
                <a:schemeClr val="tx2">
                  <a:lumMod val="75000"/>
                </a:schemeClr>
              </a:solidFill>
            </a:endParaRPr>
          </a:p>
        </p:txBody>
      </p:sp>
      <p:sp>
        <p:nvSpPr>
          <p:cNvPr id="10" name="Arc 9"/>
          <p:cNvSpPr/>
          <p:nvPr>
            <p:custDataLst>
              <p:tags r:id="rId8"/>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Bouton d’action : Suivant 17">
            <a:hlinkClick r:id="" action="ppaction://hlinkshowjump?jump=nextslide" highlightClick="1"/>
          </p:cNvPr>
          <p:cNvSpPr/>
          <p:nvPr/>
        </p:nvSpPr>
        <p:spPr>
          <a:xfrm>
            <a:off x="11331937"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récédent 18">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74206" y="6327059"/>
            <a:ext cx="442452" cy="369332"/>
          </a:xfrm>
          <a:prstGeom prst="rect">
            <a:avLst/>
          </a:prstGeom>
          <a:noFill/>
        </p:spPr>
        <p:txBody>
          <a:bodyPr wrap="square" rtlCol="0">
            <a:spAutoFit/>
          </a:bodyPr>
          <a:lstStyle/>
          <a:p>
            <a:r>
              <a:rPr lang="fr-FR" b="1" dirty="0" smtClean="0">
                <a:solidFill>
                  <a:schemeClr val="bg1"/>
                </a:solidFill>
              </a:rPr>
              <a:t>43</a:t>
            </a:r>
            <a:endParaRPr lang="fr-FR" b="1" dirty="0">
              <a:solidFill>
                <a:schemeClr val="bg1"/>
              </a:solidFill>
            </a:endParaRPr>
          </a:p>
        </p:txBody>
      </p:sp>
    </p:spTree>
    <p:extLst>
      <p:ext uri="{BB962C8B-B14F-4D97-AF65-F5344CB8AC3E}">
        <p14:creationId xmlns:p14="http://schemas.microsoft.com/office/powerpoint/2010/main" val="1038584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0"/>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39669" y="1359648"/>
            <a:ext cx="11955600" cy="561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0158969" y="35869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Garantie Jeunes</a:t>
            </a:r>
            <a:endParaRPr lang="fr-FR" sz="22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1" name="Image 10"/>
          <p:cNvPicPr/>
          <p:nvPr>
            <p:custDataLst>
              <p:tags r:id="rId7"/>
            </p:custDataLst>
          </p:nvPr>
        </p:nvPicPr>
        <p:blipFill rotWithShape="1">
          <a:blip r:embed="rId12"/>
          <a:srcRect t="181" b="47643"/>
          <a:stretch/>
        </p:blipFill>
        <p:spPr>
          <a:xfrm>
            <a:off x="478241" y="1475874"/>
            <a:ext cx="6043624" cy="4594105"/>
          </a:xfrm>
          <a:prstGeom prst="rect">
            <a:avLst/>
          </a:prstGeom>
        </p:spPr>
      </p:pic>
      <p:pic>
        <p:nvPicPr>
          <p:cNvPr id="12" name="Image 11"/>
          <p:cNvPicPr/>
          <p:nvPr>
            <p:custDataLst>
              <p:tags r:id="rId8"/>
            </p:custDataLst>
          </p:nvPr>
        </p:nvPicPr>
        <p:blipFill rotWithShape="1">
          <a:blip r:embed="rId12"/>
          <a:srcRect t="52358" b="7195"/>
          <a:stretch/>
        </p:blipFill>
        <p:spPr>
          <a:xfrm>
            <a:off x="6351583" y="2727159"/>
            <a:ext cx="5726113" cy="3395150"/>
          </a:xfrm>
          <a:prstGeom prst="rect">
            <a:avLst/>
          </a:prstGeom>
        </p:spPr>
      </p:pic>
      <p:sp>
        <p:nvSpPr>
          <p:cNvPr id="15" name="Bouton d’action : Suivant 14">
            <a:hlinkClick r:id="" action="ppaction://hlinkshowjump?jump=nextslide" highlightClick="1"/>
          </p:cNvPr>
          <p:cNvSpPr/>
          <p:nvPr/>
        </p:nvSpPr>
        <p:spPr>
          <a:xfrm>
            <a:off x="11331938" y="634410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44</a:t>
            </a:r>
            <a:endParaRPr lang="fr-FR" b="1" dirty="0">
              <a:solidFill>
                <a:schemeClr val="bg1"/>
              </a:solidFill>
            </a:endParaRPr>
          </a:p>
        </p:txBody>
      </p:sp>
    </p:spTree>
    <p:extLst>
      <p:ext uri="{BB962C8B-B14F-4D97-AF65-F5344CB8AC3E}">
        <p14:creationId xmlns:p14="http://schemas.microsoft.com/office/powerpoint/2010/main" val="3613123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
            <a:ext cx="12501563"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Rectangle 2"/>
          <p:cNvSpPr/>
          <p:nvPr>
            <p:custDataLst>
              <p:tags r:id="rId2"/>
            </p:custDataLst>
          </p:nvPr>
        </p:nvSpPr>
        <p:spPr>
          <a:xfrm>
            <a:off x="589324" y="1383116"/>
            <a:ext cx="11955600" cy="5627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216118" y="315831"/>
            <a:ext cx="1493827" cy="736682"/>
          </a:xfrm>
          <a:prstGeom prst="rect">
            <a:avLst/>
          </a:prstGeom>
        </p:spPr>
      </p:pic>
      <p:sp>
        <p:nvSpPr>
          <p:cNvPr id="5" name="Rectangle 4"/>
          <p:cNvSpPr/>
          <p:nvPr>
            <p:custDataLst>
              <p:tags r:id="rId4"/>
            </p:custDataLst>
          </p:nvPr>
        </p:nvSpPr>
        <p:spPr>
          <a:xfrm>
            <a:off x="-114300"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hlinkClick r:id="rId12" action="ppaction://hlinksldjump"/>
          </p:cNvPr>
          <p:cNvSpPr/>
          <p:nvPr>
            <p:custDataLst>
              <p:tags r:id="rId5"/>
            </p:custDataLst>
          </p:nvPr>
        </p:nvSpPr>
        <p:spPr>
          <a:xfrm>
            <a:off x="2623375" y="3041494"/>
            <a:ext cx="3132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PUBLIC VISE</a:t>
            </a:r>
            <a:endParaRPr lang="fr-FR" sz="2000" b="1" dirty="0">
              <a:solidFill>
                <a:schemeClr val="tx2">
                  <a:lumMod val="75000"/>
                </a:schemeClr>
              </a:solidFill>
            </a:endParaRPr>
          </a:p>
        </p:txBody>
      </p:sp>
      <p:sp>
        <p:nvSpPr>
          <p:cNvPr id="8" name="Rectangle 7">
            <a:hlinkClick r:id="rId13" action="ppaction://hlinksldjump"/>
          </p:cNvPr>
          <p:cNvSpPr/>
          <p:nvPr>
            <p:custDataLst>
              <p:tags r:id="rId6"/>
            </p:custDataLst>
          </p:nvPr>
        </p:nvSpPr>
        <p:spPr>
          <a:xfrm>
            <a:off x="7398379" y="3046606"/>
            <a:ext cx="3132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NATURE DE LA PRESTATION</a:t>
            </a:r>
            <a:endParaRPr lang="fr-FR" sz="2000" b="1" dirty="0">
              <a:solidFill>
                <a:schemeClr val="tx2">
                  <a:lumMod val="75000"/>
                </a:schemeClr>
              </a:solidFill>
            </a:endParaRPr>
          </a:p>
        </p:txBody>
      </p:sp>
      <p:sp>
        <p:nvSpPr>
          <p:cNvPr id="10" name="Rectangle 9">
            <a:hlinkClick r:id="rId14" action="ppaction://hlinksldjump"/>
          </p:cNvPr>
          <p:cNvSpPr/>
          <p:nvPr>
            <p:custDataLst>
              <p:tags r:id="rId7"/>
            </p:custDataLst>
          </p:nvPr>
        </p:nvSpPr>
        <p:spPr>
          <a:xfrm>
            <a:off x="4759919" y="4414298"/>
            <a:ext cx="3512459"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MONTANT</a:t>
            </a:r>
            <a:endParaRPr lang="fr-FR" sz="2000" b="1" dirty="0">
              <a:solidFill>
                <a:schemeClr val="tx2">
                  <a:lumMod val="75000"/>
                </a:schemeClr>
              </a:solidFill>
            </a:endParaRPr>
          </a:p>
        </p:txBody>
      </p:sp>
      <p:sp>
        <p:nvSpPr>
          <p:cNvPr id="12" name="Rectangle 11"/>
          <p:cNvSpPr/>
          <p:nvPr>
            <p:custDataLst>
              <p:tags r:id="rId8"/>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Aide versée par le Département : AJIL ou AJHIL</a:t>
            </a:r>
            <a:endParaRPr lang="fr-FR" sz="2200" b="1" dirty="0" smtClean="0">
              <a:solidFill>
                <a:schemeClr val="tx2">
                  <a:lumMod val="75000"/>
                </a:schemeClr>
              </a:solidFill>
              <a:latin typeface="Century Gothic" panose="020B0502020202020204" pitchFamily="34" charset="0"/>
            </a:endParaRPr>
          </a:p>
        </p:txBody>
      </p:sp>
      <p:sp>
        <p:nvSpPr>
          <p:cNvPr id="11" name="Arc 10"/>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11331937" y="634410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74205" y="6327059"/>
            <a:ext cx="442452" cy="369332"/>
          </a:xfrm>
          <a:prstGeom prst="rect">
            <a:avLst/>
          </a:prstGeom>
          <a:noFill/>
        </p:spPr>
        <p:txBody>
          <a:bodyPr wrap="square" rtlCol="0">
            <a:spAutoFit/>
          </a:bodyPr>
          <a:lstStyle/>
          <a:p>
            <a:r>
              <a:rPr lang="fr-FR" b="1" dirty="0" smtClean="0">
                <a:solidFill>
                  <a:schemeClr val="bg1"/>
                </a:solidFill>
              </a:rPr>
              <a:t>45</a:t>
            </a:r>
            <a:endParaRPr lang="fr-FR" b="1" dirty="0">
              <a:solidFill>
                <a:schemeClr val="bg1"/>
              </a:solidFill>
            </a:endParaRPr>
          </a:p>
        </p:txBody>
      </p:sp>
    </p:spTree>
    <p:extLst>
      <p:ext uri="{BB962C8B-B14F-4D97-AF65-F5344CB8AC3E}">
        <p14:creationId xmlns:p14="http://schemas.microsoft.com/office/powerpoint/2010/main" val="445547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42725" y="1374394"/>
            <a:ext cx="11955600" cy="5483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73256" y="35869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Public visé par l’AJIL ou l’AJHIL</a:t>
            </a:r>
            <a:endParaRPr lang="fr-FR" sz="22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custDataLst>
              <p:tags r:id="rId7"/>
            </p:custDataLst>
          </p:nvPr>
        </p:nvSpPr>
        <p:spPr>
          <a:xfrm>
            <a:off x="856797" y="2003990"/>
            <a:ext cx="10873242" cy="3773341"/>
          </a:xfrm>
          <a:prstGeom prst="rect">
            <a:avLst/>
          </a:prstGeom>
        </p:spPr>
        <p:txBody>
          <a:bodyPr wrap="square">
            <a:spAutoFit/>
          </a:bodyPr>
          <a:lstStyle/>
          <a:p>
            <a:pPr algn="just">
              <a:lnSpc>
                <a:spcPct val="115000"/>
              </a:lnSpc>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Ce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dispositif sera ouvert aux jeunes majeurs de moins de 21 ans, français, étrangers en situation régulière ou ressortissants communautaires bénéficiant d’un droit de séjour qui rempliront les critères cumulatifs d’éligibilité suivants </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être en situation de rupture familiale depuis plusieurs années, ou dans l'impossibilité de faire valoir l'obligation alimentaire, (en référence à l’article L132-6 du code de l’action sociale et des familles ) ou dont les aides à domicile apparaissent insuffisantes ou impossibles à mettre en œuvre ;</a:t>
            </a:r>
          </a:p>
          <a:p>
            <a:pPr marL="285750" indent="-285750" algn="just">
              <a:lnSpc>
                <a:spcPct val="115000"/>
              </a:lnSpc>
              <a:spcAft>
                <a:spcPts val="0"/>
              </a:spcAft>
              <a:buFont typeface="Arial" panose="020B0604020202020204" pitchFamily="34" charset="0"/>
              <a:buChar char="•"/>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présenter un projet de vie réaliste inscrit dans un processus d'insertion ;</a:t>
            </a:r>
          </a:p>
          <a:p>
            <a:pPr marL="285750" indent="-285750" algn="just">
              <a:lnSpc>
                <a:spcPct val="115000"/>
              </a:lnSpc>
              <a:spcAft>
                <a:spcPts val="0"/>
              </a:spcAft>
              <a:buFont typeface="Arial" panose="020B0604020202020204" pitchFamily="34" charset="0"/>
              <a:buChar char="•"/>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être engagé de manière sérieuse et assidue dans une scolarité, une formation ou un véritable projet d'insertion professionnelle démontré.</a:t>
            </a:r>
          </a:p>
          <a:p>
            <a:pPr marL="285750" indent="-285750" algn="just">
              <a:lnSpc>
                <a:spcPct val="115000"/>
              </a:lnSpc>
              <a:spcAft>
                <a:spcPts val="0"/>
              </a:spcAft>
              <a:buFont typeface="Arial" panose="020B0604020202020204" pitchFamily="34" charset="0"/>
              <a:buChar char="•"/>
            </a:pPr>
            <a:endPar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Outre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ces critères cumulatifs, le jeune majeur ou le mineur émancipé devra avoir activé les dispositifs de droit commun.</a:t>
            </a:r>
          </a:p>
        </p:txBody>
      </p:sp>
      <p:sp>
        <p:nvSpPr>
          <p:cNvPr id="15" name="Bouton d’action : Suivant 14">
            <a:hlinkClick r:id="" action="ppaction://hlinkshowjump?jump=nextslide" highlightClick="1"/>
          </p:cNvPr>
          <p:cNvSpPr/>
          <p:nvPr/>
        </p:nvSpPr>
        <p:spPr>
          <a:xfrm>
            <a:off x="11346225" y="634410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46</a:t>
            </a:r>
            <a:endParaRPr lang="fr-FR" b="1" dirty="0">
              <a:solidFill>
                <a:schemeClr val="bg1"/>
              </a:solidFill>
            </a:endParaRPr>
          </a:p>
        </p:txBody>
      </p:sp>
    </p:spTree>
    <p:extLst>
      <p:ext uri="{BB962C8B-B14F-4D97-AF65-F5344CB8AC3E}">
        <p14:creationId xmlns:p14="http://schemas.microsoft.com/office/powerpoint/2010/main" val="4081782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519879" y="1389144"/>
            <a:ext cx="11955600" cy="566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16106" y="330118"/>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Nature de la prestation AJIL ou AJHIL</a:t>
            </a:r>
            <a:endParaRPr lang="fr-FR" sz="22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custDataLst>
              <p:tags r:id="rId7"/>
            </p:custDataLst>
          </p:nvPr>
        </p:nvSpPr>
        <p:spPr>
          <a:xfrm>
            <a:off x="634647" y="2178319"/>
            <a:ext cx="10942837" cy="3968009"/>
          </a:xfrm>
          <a:prstGeom prst="rect">
            <a:avLst/>
          </a:prstGeom>
        </p:spPr>
        <p:txBody>
          <a:bodyPr wrap="square">
            <a:spAutoFit/>
          </a:bodyPr>
          <a:lstStyle/>
          <a:p>
            <a:pPr algn="just">
              <a:lnSpc>
                <a:spcPct val="115000"/>
              </a:lnSpc>
              <a:spcAft>
                <a:spcPts val="0"/>
              </a:spcAft>
            </a:pPr>
            <a:endParaRPr lang="fr-FR" sz="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Au-delà de l’accompagnement visant à l’insertion sociale et professionnelle du jeune majeur, une allocation pourra être accordée sur décision du Président du Conseil </a:t>
            </a:r>
            <a:r>
              <a:rPr lang="fr-FR" sz="17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départemental:</a:t>
            </a:r>
          </a:p>
          <a:p>
            <a:pPr algn="just">
              <a:lnSpc>
                <a:spcPct val="115000"/>
              </a:lnSpc>
              <a:spcAft>
                <a:spcPts val="0"/>
              </a:spcAft>
            </a:pPr>
            <a:endParaRPr lang="fr-FR" sz="8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Soit l’Allocation Jeunes Insertion Loiret (AJIL)</a:t>
            </a:r>
          </a:p>
          <a:p>
            <a:pPr marL="285750" indent="-285750" algn="just">
              <a:lnSpc>
                <a:spcPct val="115000"/>
              </a:lnSpc>
              <a:spcAft>
                <a:spcPts val="0"/>
              </a:spcAft>
              <a:buFont typeface="Arial" panose="020B0604020202020204" pitchFamily="34" charset="0"/>
              <a:buChar char="•"/>
            </a:pPr>
            <a:endParaRPr lang="fr-FR" sz="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fr-FR" sz="17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Soit </a:t>
            </a: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l’Allocation  Jeunes Handicap Insertion Loiret (AJHIL). Elle ne sera attribuée qu’aux jeunes ayant une notification MDPH. </a:t>
            </a:r>
            <a:endParaRPr lang="fr-FR" sz="17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LES </a:t>
            </a:r>
            <a:r>
              <a:rPr lang="fr-FR" sz="16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MODALITES:</a:t>
            </a:r>
          </a:p>
          <a:p>
            <a:pPr algn="just">
              <a:lnSpc>
                <a:spcPct val="115000"/>
              </a:lnSpc>
              <a:spcAft>
                <a:spcPts val="0"/>
              </a:spcAft>
            </a:pPr>
            <a:endParaRPr lang="fr-FR" sz="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contrat d’accompagnement qui sera signé entre le jeune et le Département définira les engagements de chacune des parties dans la conduite du projet d’insertion sociale et professionnelle du bénéficiaire.</a:t>
            </a:r>
          </a:p>
          <a:p>
            <a:pPr marL="449580" algn="just">
              <a:lnSpc>
                <a:spcPct val="115000"/>
              </a:lnSpc>
              <a:spcAft>
                <a:spcPts val="0"/>
              </a:spcAft>
            </a:pPr>
            <a:r>
              <a:rPr lang="fr-FR" sz="9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endParaRPr lang="fr-FR" sz="17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Bouton d’action : Suivant 14">
            <a:hlinkClick r:id="" action="ppaction://hlinkshowjump?jump=nextslide" highlightClick="1"/>
          </p:cNvPr>
          <p:cNvSpPr/>
          <p:nvPr/>
        </p:nvSpPr>
        <p:spPr>
          <a:xfrm>
            <a:off x="11317650" y="6301245"/>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47</a:t>
            </a:r>
            <a:endParaRPr lang="fr-FR" b="1" dirty="0">
              <a:solidFill>
                <a:schemeClr val="bg1"/>
              </a:solidFill>
            </a:endParaRPr>
          </a:p>
        </p:txBody>
      </p:sp>
    </p:spTree>
    <p:extLst>
      <p:ext uri="{BB962C8B-B14F-4D97-AF65-F5344CB8AC3E}">
        <p14:creationId xmlns:p14="http://schemas.microsoft.com/office/powerpoint/2010/main" val="2706971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55990" y="-106987"/>
            <a:ext cx="12503980" cy="6964987"/>
          </a:xfrm>
          <a:prstGeom prst="rect">
            <a:avLst/>
          </a:prstGeom>
        </p:spPr>
      </p:pic>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455711" y="1374395"/>
            <a:ext cx="11955600" cy="573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144681" y="315830"/>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chemeClr val="tx2">
                    <a:lumMod val="75000"/>
                  </a:schemeClr>
                </a:solidFill>
                <a:latin typeface="Century Gothic" panose="020B0502020202020204" pitchFamily="34" charset="0"/>
              </a:rPr>
              <a:t>Montant de l’ AJIL ou AJHIL</a:t>
            </a:r>
            <a:endParaRPr lang="fr-FR" sz="2200" b="1" dirty="0" smtClean="0">
              <a:solidFill>
                <a:schemeClr val="tx2">
                  <a:lumMod val="75000"/>
                </a:schemeClr>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custDataLst>
              <p:tags r:id="rId7"/>
            </p:custDataLst>
          </p:nvPr>
        </p:nvSpPr>
        <p:spPr>
          <a:xfrm>
            <a:off x="786235" y="1952101"/>
            <a:ext cx="11029528" cy="4127284"/>
          </a:xfrm>
          <a:prstGeom prst="rect">
            <a:avLst/>
          </a:prstGeom>
        </p:spPr>
        <p:txBody>
          <a:bodyPr wrap="square">
            <a:spAutoFit/>
          </a:bodyPr>
          <a:lstStyle/>
          <a:p>
            <a:pPr algn="just">
              <a:lnSpc>
                <a:spcPct val="115000"/>
              </a:lnSpc>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L’AJIL ou l’ AJHIL est attribuée après évaluation de la situation.</a:t>
            </a:r>
          </a:p>
          <a:p>
            <a:pPr algn="just">
              <a:lnSpc>
                <a:spcPct val="115000"/>
              </a:lnSpc>
              <a:spcAft>
                <a:spcPts val="0"/>
              </a:spcAft>
            </a:pPr>
            <a:endParaRPr lang="fr-FR" sz="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Cette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aide peut être réduite, suspendue ou supprimée si son bénéficiaire retrouve des ressources suffisantes</a:t>
            </a: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L’AJIL est d’un </a:t>
            </a:r>
            <a:r>
              <a:rPr lang="fr-FR" sz="16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montant maximum de 450 €/mois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et ne sera pas cumulable avec le RSA Jeune.</a:t>
            </a:r>
          </a:p>
          <a:p>
            <a:pPr algn="just">
              <a:lnSpc>
                <a:spcPct val="115000"/>
              </a:lnSpc>
              <a:spcAft>
                <a:spcPts val="0"/>
              </a:spcAft>
            </a:pPr>
            <a:endParaRPr lang="fr-FR" sz="6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Pour les jeunes ayant une reconnaissance d’handicap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par la MDPH avec un taux d’incapacité compris entre 50% et 79% et qui n’ont pas de restriction substantielle et durable d’accès à l’emploi, cette allocation dénommée Allocation Jeunes Handicap Insertion Loiret (AJHIL) pourra s’élever à 750€/mois au maximum.</a:t>
            </a:r>
          </a:p>
          <a:p>
            <a:pPr algn="just">
              <a:lnSpc>
                <a:spcPct val="115000"/>
              </a:lnSpc>
              <a:spcAft>
                <a:spcPts val="0"/>
              </a:spcAft>
            </a:pPr>
            <a:endParaRPr lang="fr-FR" sz="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Un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suivi renforcé de la part des travailleurs sociaux sera maintenu avec un soutien particulier de la cellule insertion professionnelle de la MDPH.</a:t>
            </a:r>
          </a:p>
          <a:p>
            <a:pPr algn="just">
              <a:lnSpc>
                <a:spcPct val="115000"/>
              </a:lnSpc>
              <a:spcAft>
                <a:spcPts val="0"/>
              </a:spcAft>
            </a:pPr>
            <a:endParaRPr lang="fr-FR" sz="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Ces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allocations ne seront versées qu’après l’instruction des demandes de prestations légales ou celles relevant des dispositifs de droit commun.</a:t>
            </a:r>
          </a:p>
          <a:p>
            <a:pPr algn="just">
              <a:lnSpc>
                <a:spcPct val="115000"/>
              </a:lnSpc>
              <a:spcAft>
                <a:spcPts val="0"/>
              </a:spcAft>
            </a:pPr>
            <a:endParaRPr lang="fr-FR" sz="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Les </a:t>
            </a:r>
            <a:r>
              <a:rPr lang="fr-FR" sz="1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acteurs locaux seront alertés pour mobiliser les aides afférant à leur mission à l’égard de ces jeunes, comme pour tout autre adulte, notamment pour assurer leur logement.</a:t>
            </a:r>
          </a:p>
        </p:txBody>
      </p:sp>
      <p:sp>
        <p:nvSpPr>
          <p:cNvPr id="15" name="Bouton d’action : Suivant 14">
            <a:hlinkClick r:id="" action="ppaction://hlinkshowjump?jump=nextslide" highlightClick="1"/>
          </p:cNvPr>
          <p:cNvSpPr/>
          <p:nvPr/>
        </p:nvSpPr>
        <p:spPr>
          <a:xfrm>
            <a:off x="11317650" y="6358395"/>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098" y="6327059"/>
            <a:ext cx="442452" cy="369332"/>
          </a:xfrm>
          <a:prstGeom prst="rect">
            <a:avLst/>
          </a:prstGeom>
          <a:noFill/>
        </p:spPr>
        <p:txBody>
          <a:bodyPr wrap="square" rtlCol="0">
            <a:spAutoFit/>
          </a:bodyPr>
          <a:lstStyle/>
          <a:p>
            <a:r>
              <a:rPr lang="fr-FR" b="1" dirty="0" smtClean="0">
                <a:solidFill>
                  <a:schemeClr val="bg1"/>
                </a:solidFill>
              </a:rPr>
              <a:t>48</a:t>
            </a:r>
            <a:endParaRPr lang="fr-FR" b="1" dirty="0">
              <a:solidFill>
                <a:schemeClr val="bg1"/>
              </a:solidFill>
            </a:endParaRPr>
          </a:p>
        </p:txBody>
      </p:sp>
    </p:spTree>
    <p:extLst>
      <p:ext uri="{BB962C8B-B14F-4D97-AF65-F5344CB8AC3E}">
        <p14:creationId xmlns:p14="http://schemas.microsoft.com/office/powerpoint/2010/main" val="756666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9073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6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171117" y="57150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rgbClr val="9E009E"/>
                </a:solidFill>
                <a:latin typeface="Century Gothic" panose="020B0502020202020204" pitchFamily="34" charset="0"/>
              </a:rPr>
              <a:t>Lever les freins des frais médicaux</a:t>
            </a:r>
            <a:endParaRPr lang="fr-FR" sz="3000" b="1" dirty="0">
              <a:solidFill>
                <a:srgbClr val="9E009E"/>
              </a:solidFill>
              <a:latin typeface="Century Gothic" panose="020B0502020202020204" pitchFamily="34" charset="0"/>
            </a:endParaRPr>
          </a:p>
        </p:txBody>
      </p:sp>
      <p:sp>
        <p:nvSpPr>
          <p:cNvPr id="10" name="Rectangle 9">
            <a:hlinkClick r:id="rId13" action="ppaction://hlinksldjump"/>
          </p:cNvPr>
          <p:cNvSpPr/>
          <p:nvPr>
            <p:custDataLst>
              <p:tags r:id="rId6"/>
            </p:custDataLst>
          </p:nvPr>
        </p:nvSpPr>
        <p:spPr>
          <a:xfrm>
            <a:off x="2522964" y="3101010"/>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COUVERTURE MALADIE UNIVERSELLE</a:t>
            </a:r>
          </a:p>
          <a:p>
            <a:pPr algn="ctr"/>
            <a:r>
              <a:rPr lang="fr-FR" sz="2000" b="1" dirty="0" smtClean="0">
                <a:solidFill>
                  <a:srgbClr val="9E009E"/>
                </a:solidFill>
              </a:rPr>
              <a:t> CMU</a:t>
            </a:r>
            <a:endParaRPr lang="fr-FR" sz="2000" b="1" dirty="0">
              <a:solidFill>
                <a:srgbClr val="9E009E"/>
              </a:solidFill>
            </a:endParaRPr>
          </a:p>
        </p:txBody>
      </p:sp>
      <p:sp>
        <p:nvSpPr>
          <p:cNvPr id="11" name="Rectangle 10">
            <a:hlinkClick r:id="rId14" action="ppaction://hlinksldjump"/>
          </p:cNvPr>
          <p:cNvSpPr/>
          <p:nvPr>
            <p:custDataLst>
              <p:tags r:id="rId7"/>
            </p:custDataLst>
          </p:nvPr>
        </p:nvSpPr>
        <p:spPr>
          <a:xfrm>
            <a:off x="6696171" y="3107870"/>
            <a:ext cx="374113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AIDE AU PAIEMENT D’UNE COMPLEMENTAIRE SANTE </a:t>
            </a:r>
          </a:p>
          <a:p>
            <a:pPr algn="ctr"/>
            <a:r>
              <a:rPr lang="fr-FR" sz="2000" b="1" dirty="0" smtClean="0">
                <a:solidFill>
                  <a:srgbClr val="9E009E"/>
                </a:solidFill>
              </a:rPr>
              <a:t>ACS</a:t>
            </a:r>
            <a:endParaRPr lang="fr-FR" sz="2000" b="1" dirty="0">
              <a:solidFill>
                <a:srgbClr val="9E009E"/>
              </a:solidFill>
            </a:endParaRPr>
          </a:p>
        </p:txBody>
      </p:sp>
      <p:sp>
        <p:nvSpPr>
          <p:cNvPr id="12" name="Rectangle 11">
            <a:hlinkClick r:id="rId15" action="ppaction://hlinksldjump"/>
          </p:cNvPr>
          <p:cNvSpPr/>
          <p:nvPr>
            <p:custDataLst>
              <p:tags r:id="rId8"/>
            </p:custDataLst>
          </p:nvPr>
        </p:nvSpPr>
        <p:spPr>
          <a:xfrm>
            <a:off x="4806525" y="4569434"/>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SERVICE SOCIAL DE L’ ASSURANCE MALADIE</a:t>
            </a:r>
            <a:endParaRPr lang="fr-FR" sz="2000" b="1" dirty="0">
              <a:solidFill>
                <a:srgbClr val="9E009E"/>
              </a:solidFill>
            </a:endParaRPr>
          </a:p>
        </p:txBody>
      </p:sp>
      <p:sp>
        <p:nvSpPr>
          <p:cNvPr id="16" name="ZoneTexte 15"/>
          <p:cNvSpPr txBox="1"/>
          <p:nvPr>
            <p:custDataLst>
              <p:tags r:id="rId9"/>
            </p:custDataLst>
          </p:nvPr>
        </p:nvSpPr>
        <p:spPr>
          <a:xfrm>
            <a:off x="844170" y="2022870"/>
            <a:ext cx="2437206" cy="461665"/>
          </a:xfrm>
          <a:prstGeom prst="rect">
            <a:avLst/>
          </a:prstGeom>
          <a:noFill/>
        </p:spPr>
        <p:txBody>
          <a:bodyPr wrap="none" rtlCol="0">
            <a:spAutoFit/>
          </a:bodyPr>
          <a:lstStyle/>
          <a:p>
            <a:r>
              <a:rPr lang="fr-FR" sz="2400" b="1" dirty="0" smtClean="0">
                <a:solidFill>
                  <a:schemeClr val="tx1">
                    <a:lumMod val="75000"/>
                    <a:lumOff val="25000"/>
                  </a:schemeClr>
                </a:solidFill>
              </a:rPr>
              <a:t>Quelle situation ?</a:t>
            </a:r>
            <a:endParaRPr lang="fr-FR" sz="2400" b="1" dirty="0">
              <a:solidFill>
                <a:schemeClr val="tx1">
                  <a:lumMod val="75000"/>
                  <a:lumOff val="25000"/>
                </a:schemeClr>
              </a:solidFill>
            </a:endParaRPr>
          </a:p>
        </p:txBody>
      </p:sp>
      <p:sp>
        <p:nvSpPr>
          <p:cNvPr id="19" name="Arc 18"/>
          <p:cNvSpPr/>
          <p:nvPr>
            <p:custDataLst>
              <p:tags r:id="rId10"/>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Bouton d’action : Suivant 16">
            <a:hlinkClick r:id="" action="ppaction://hlinkshowjump?jump=nextslide" highlightClick="1"/>
          </p:cNvPr>
          <p:cNvSpPr/>
          <p:nvPr/>
        </p:nvSpPr>
        <p:spPr>
          <a:xfrm>
            <a:off x="11346225" y="6301245"/>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6" action="ppaction://hlinksldjump"/>
          </p:cNvPr>
          <p:cNvSpPr/>
          <p:nvPr/>
        </p:nvSpPr>
        <p:spPr>
          <a:xfrm>
            <a:off x="6049606" y="630355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ZoneTexte 24"/>
          <p:cNvSpPr txBox="1"/>
          <p:nvPr/>
        </p:nvSpPr>
        <p:spPr>
          <a:xfrm>
            <a:off x="102777" y="6341346"/>
            <a:ext cx="442452" cy="369332"/>
          </a:xfrm>
          <a:prstGeom prst="rect">
            <a:avLst/>
          </a:prstGeom>
          <a:noFill/>
        </p:spPr>
        <p:txBody>
          <a:bodyPr wrap="square" rtlCol="0">
            <a:spAutoFit/>
          </a:bodyPr>
          <a:lstStyle/>
          <a:p>
            <a:r>
              <a:rPr lang="fr-FR" b="1" dirty="0" smtClean="0">
                <a:solidFill>
                  <a:schemeClr val="bg1"/>
                </a:solidFill>
              </a:rPr>
              <a:t>49</a:t>
            </a:r>
            <a:endParaRPr lang="fr-FR" b="1" dirty="0">
              <a:solidFill>
                <a:schemeClr val="bg1"/>
              </a:solidFill>
            </a:endParaRPr>
          </a:p>
        </p:txBody>
      </p:sp>
    </p:spTree>
    <p:extLst>
      <p:ext uri="{BB962C8B-B14F-4D97-AF65-F5344CB8AC3E}">
        <p14:creationId xmlns:p14="http://schemas.microsoft.com/office/powerpoint/2010/main" val="2931956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1"/>
            <a:ext cx="12501563" cy="685799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05110" y="1447199"/>
            <a:ext cx="11955600" cy="569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pic>
        <p:nvPicPr>
          <p:cNvPr id="6" name="Image 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0844308" y="319980"/>
            <a:ext cx="1493827" cy="736682"/>
          </a:xfrm>
          <a:prstGeom prst="rect">
            <a:avLst/>
          </a:prstGeom>
        </p:spPr>
      </p:pic>
      <p:sp>
        <p:nvSpPr>
          <p:cNvPr id="7" name="Rectangle 6"/>
          <p:cNvSpPr/>
          <p:nvPr>
            <p:custDataLst>
              <p:tags r:id="rId4"/>
            </p:custDataLst>
          </p:nvPr>
        </p:nvSpPr>
        <p:spPr>
          <a:xfrm>
            <a:off x="-129048" y="289903"/>
            <a:ext cx="10616074" cy="800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custDataLst>
              <p:tags r:id="rId5"/>
            </p:custDataLst>
          </p:nvPr>
        </p:nvSpPr>
        <p:spPr>
          <a:xfrm>
            <a:off x="-14748" y="438221"/>
            <a:ext cx="9553576" cy="492443"/>
          </a:xfrm>
          <a:prstGeom prst="rect">
            <a:avLst/>
          </a:prstGeom>
        </p:spPr>
        <p:txBody>
          <a:bodyPr wrap="square">
            <a:spAutoFit/>
          </a:bodyPr>
          <a:lstStyle/>
          <a:p>
            <a:pPr marL="800100" indent="-614363"/>
            <a:r>
              <a:rPr lang="fr-FR" sz="2600" b="1" dirty="0" smtClean="0">
                <a:solidFill>
                  <a:schemeClr val="accent6">
                    <a:lumMod val="50000"/>
                  </a:schemeClr>
                </a:solidFill>
                <a:latin typeface="Century Gothic" panose="020B0502020202020204" pitchFamily="34" charset="0"/>
              </a:rPr>
              <a:t>Pour une allocation dans des situations particulières</a:t>
            </a:r>
            <a:endParaRPr lang="fr-FR" sz="2600" b="1" dirty="0">
              <a:solidFill>
                <a:schemeClr val="accent6">
                  <a:lumMod val="50000"/>
                </a:schemeClr>
              </a:solidFill>
              <a:latin typeface="Century Gothic" panose="020B0502020202020204" pitchFamily="34" charset="0"/>
            </a:endParaRPr>
          </a:p>
        </p:txBody>
      </p:sp>
      <p:sp>
        <p:nvSpPr>
          <p:cNvPr id="11" name="Arc 10"/>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p:custDataLst>
              <p:tags r:id="rId7"/>
            </p:custDataLst>
          </p:nvPr>
        </p:nvSpPr>
        <p:spPr>
          <a:xfrm>
            <a:off x="1102336" y="1999979"/>
            <a:ext cx="10913452" cy="3959802"/>
          </a:xfrm>
          <a:prstGeom prst="rect">
            <a:avLst/>
          </a:prstGeom>
        </p:spPr>
        <p:txBody>
          <a:bodyPr wrap="square">
            <a:spAutoFit/>
          </a:bodyPr>
          <a:lstStyle/>
          <a:p>
            <a:pPr algn="just">
              <a:spcAft>
                <a:spcPts val="0"/>
              </a:spcAft>
            </a:pPr>
            <a:endParaRPr lang="fr-FR" sz="600"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endParaRPr>
          </a:p>
          <a:p>
            <a:pPr algn="just">
              <a:spcAft>
                <a:spcPts val="0"/>
              </a:spcAft>
            </a:pPr>
            <a:r>
              <a:rPr lang="fr-FR" sz="1600"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Vous n’avez plus droit à une allocation de chômage ou vous appartenez à une catégorie professionnelle particulière…</a:t>
            </a:r>
          </a:p>
          <a:p>
            <a:pPr algn="just">
              <a:spcAft>
                <a:spcPts val="0"/>
              </a:spcAft>
            </a:pPr>
            <a:endParaRPr lang="fr-FR" sz="600" b="1" dirty="0">
              <a:solidFill>
                <a:schemeClr val="tx1">
                  <a:lumMod val="85000"/>
                  <a:lumOff val="15000"/>
                </a:schemeClr>
              </a:solidFill>
              <a:latin typeface="Century Gothic" panose="020B0502020202020204" pitchFamily="34" charset="0"/>
              <a:ea typeface="Executive"/>
              <a:cs typeface="Calibri" panose="020F0502020204030204" pitchFamily="34" charset="0"/>
            </a:endParaRPr>
          </a:p>
          <a:p>
            <a:pPr algn="just">
              <a:spcAft>
                <a:spcPts val="0"/>
              </a:spcAft>
            </a:pP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L'État peut vous accorder une allocation de solidarité spécifique (</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hlinkClick r:id="rId10" action="ppaction://hlinksldjump"/>
              </a:rPr>
              <a:t>ASS</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si vous êtes inscrit comme demandeur d’emploi en recherche active d’emploi et si vous percevez des ressources ne dépassant pas un certain montant.</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p>
          <a:p>
            <a:pPr algn="just">
              <a:spcAft>
                <a:spcPts val="0"/>
              </a:spcAft>
            </a:pPr>
            <a:endParaRPr lang="fr-FR" sz="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NOLEE L+ Bliss"/>
            </a:endParaRPr>
          </a:p>
          <a:p>
            <a:pPr algn="just">
              <a:lnSpc>
                <a:spcPct val="115000"/>
              </a:lnSpc>
            </a:pPr>
            <a:r>
              <a:rPr lang="fr-FR" sz="1600"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Vous êtes détenu libéré, salariés expatriés, apatrides et bénéficiaires de la protection subsidiaire.</a:t>
            </a:r>
            <a:r>
              <a:rPr lang="fr-FR" sz="16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L’Etat peut vous accorder une allocation temporaire d’attente sous certaines conditions. Renseignez-vous auprès de votre agence Pôle emploi.</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ts val="1105"/>
              </a:lnSpc>
            </a:pPr>
            <a:endParaRPr lang="fr-FR"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endParaRPr>
          </a:p>
          <a:p>
            <a:pPr algn="just">
              <a:lnSpc>
                <a:spcPts val="1105"/>
              </a:lnSpc>
            </a:pPr>
            <a:endParaRPr lang="fr-FR"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endParaRPr>
          </a:p>
          <a:p>
            <a:pPr algn="just">
              <a:lnSpc>
                <a:spcPts val="1105"/>
              </a:lnSpc>
            </a:pPr>
            <a:endParaRPr lang="fr-FR"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endParaRPr>
          </a:p>
          <a:p>
            <a:pPr algn="just">
              <a:lnSpc>
                <a:spcPts val="1105"/>
              </a:lnSpc>
            </a:pPr>
            <a:r>
              <a:rPr lang="fr-FR"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a:t>
            </a:r>
            <a:endParaRPr lang="fr-FR" sz="14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ts val="1105"/>
              </a:lnSpc>
            </a:pPr>
            <a:r>
              <a:rPr lang="fr-FR"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À QUEL ORGANISME FAUT-IL S’ADRESSER ?</a:t>
            </a:r>
            <a:endParaRPr lang="fr-FR" sz="14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200"/>
              </a:spcAft>
            </a:pPr>
            <a:endParaRPr lang="fr-FR" sz="4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endParaRPr>
          </a:p>
          <a:p>
            <a:pPr algn="just">
              <a:lnSpc>
                <a:spcPct val="115000"/>
              </a:lnSpc>
              <a:spcAft>
                <a:spcPts val="200"/>
              </a:spcAft>
            </a:pP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Si vous êtes </a:t>
            </a:r>
            <a:r>
              <a:rPr lang="fr-FR" sz="1500"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salarié du secteur privé</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renseignez-vous auprès de votre agence Pôle emploi pour connaître précisément le montant de vos droits ou évoquer votre cas particulier.</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200"/>
              </a:spcAft>
            </a:pPr>
            <a:r>
              <a:rPr lang="fr-FR" sz="1500"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Si vous étiez </a:t>
            </a:r>
            <a:r>
              <a:rPr lang="fr-FR" sz="1500"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salarié du secteur public</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renseignez-vous directement auprès de votre ancien employeur.</a:t>
            </a:r>
            <a:endParaRPr lang="fr-FR" sz="15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Bouton d’action : Suivant 2">
            <a:hlinkClick r:id="" action="ppaction://hlinkshowjump?jump=nextslide" highlightClick="1"/>
          </p:cNvPr>
          <p:cNvSpPr/>
          <p:nvPr/>
        </p:nvSpPr>
        <p:spPr>
          <a:xfrm>
            <a:off x="11403371" y="6344109"/>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récédent 8">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15" name="Bouton d'action : Retour 14">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62232" y="6327059"/>
            <a:ext cx="250723" cy="369332"/>
          </a:xfrm>
          <a:prstGeom prst="rect">
            <a:avLst/>
          </a:prstGeom>
          <a:noFill/>
        </p:spPr>
        <p:txBody>
          <a:bodyPr wrap="square" rtlCol="0">
            <a:spAutoFit/>
          </a:bodyPr>
          <a:lstStyle/>
          <a:p>
            <a:r>
              <a:rPr lang="fr-FR" b="1" dirty="0" smtClean="0">
                <a:solidFill>
                  <a:schemeClr val="bg1"/>
                </a:solidFill>
              </a:rPr>
              <a:t>5</a:t>
            </a:r>
            <a:endParaRPr lang="fr-FR" b="1" dirty="0">
              <a:solidFill>
                <a:schemeClr val="bg1"/>
              </a:solidFill>
            </a:endParaRPr>
          </a:p>
        </p:txBody>
      </p:sp>
    </p:spTree>
    <p:extLst>
      <p:ext uri="{BB962C8B-B14F-4D97-AF65-F5344CB8AC3E}">
        <p14:creationId xmlns:p14="http://schemas.microsoft.com/office/powerpoint/2010/main" val="2678866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7598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13608" y="1671637"/>
            <a:ext cx="11955600" cy="541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0242555" y="62865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rgbClr val="9E009E"/>
                </a:solidFill>
                <a:latin typeface="Century Gothic" panose="020B0502020202020204" pitchFamily="34" charset="0"/>
              </a:rPr>
              <a:t>Couverture Maladie Universelle</a:t>
            </a:r>
            <a:endParaRPr lang="fr-FR" sz="3000" b="1" dirty="0">
              <a:solidFill>
                <a:srgbClr val="9E009E"/>
              </a:solidFill>
              <a:latin typeface="Century Gothic" panose="020B0502020202020204" pitchFamily="34" charset="0"/>
            </a:endParaRPr>
          </a:p>
        </p:txBody>
      </p:sp>
      <p:sp>
        <p:nvSpPr>
          <p:cNvPr id="10" name="Rectangle 9">
            <a:hlinkClick r:id="rId12" action="ppaction://hlinksldjump"/>
          </p:cNvPr>
          <p:cNvSpPr/>
          <p:nvPr>
            <p:custDataLst>
              <p:tags r:id="rId6"/>
            </p:custDataLst>
          </p:nvPr>
        </p:nvSpPr>
        <p:spPr>
          <a:xfrm>
            <a:off x="4633644" y="2343211"/>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PRESENTATION GENERALE</a:t>
            </a:r>
            <a:endParaRPr lang="fr-FR" sz="2000" b="1" dirty="0">
              <a:solidFill>
                <a:srgbClr val="9E009E"/>
              </a:solidFill>
            </a:endParaRPr>
          </a:p>
        </p:txBody>
      </p:sp>
      <p:sp>
        <p:nvSpPr>
          <p:cNvPr id="11" name="Rectangle 10">
            <a:hlinkClick r:id="rId13" action="ppaction://hlinksldjump"/>
          </p:cNvPr>
          <p:cNvSpPr/>
          <p:nvPr>
            <p:custDataLst>
              <p:tags r:id="rId7"/>
            </p:custDataLst>
          </p:nvPr>
        </p:nvSpPr>
        <p:spPr>
          <a:xfrm>
            <a:off x="4641251" y="3670871"/>
            <a:ext cx="3610501"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PROTECTION UNIVERSELLE MALADIE - PUMA</a:t>
            </a:r>
            <a:endParaRPr lang="fr-FR" sz="2000" b="1" dirty="0">
              <a:solidFill>
                <a:srgbClr val="9E009E"/>
              </a:solidFill>
            </a:endParaRPr>
          </a:p>
        </p:txBody>
      </p:sp>
      <p:sp>
        <p:nvSpPr>
          <p:cNvPr id="13" name="Rectangle 12">
            <a:hlinkClick r:id="rId14" action="ppaction://hlinksldjump"/>
          </p:cNvPr>
          <p:cNvSpPr/>
          <p:nvPr>
            <p:custDataLst>
              <p:tags r:id="rId8"/>
            </p:custDataLst>
          </p:nvPr>
        </p:nvSpPr>
        <p:spPr>
          <a:xfrm>
            <a:off x="4680780" y="4898010"/>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CMU COMPLEMENTAIRE</a:t>
            </a:r>
            <a:endParaRPr lang="fr-FR" sz="2000" b="1" dirty="0">
              <a:solidFill>
                <a:srgbClr val="9E009E"/>
              </a:solidFill>
            </a:endParaRPr>
          </a:p>
        </p:txBody>
      </p:sp>
      <p:sp>
        <p:nvSpPr>
          <p:cNvPr id="19" name="Arc 18"/>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11303362"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88492" y="6327059"/>
            <a:ext cx="442452" cy="369332"/>
          </a:xfrm>
          <a:prstGeom prst="rect">
            <a:avLst/>
          </a:prstGeom>
          <a:noFill/>
        </p:spPr>
        <p:txBody>
          <a:bodyPr wrap="square" rtlCol="0">
            <a:spAutoFit/>
          </a:bodyPr>
          <a:lstStyle/>
          <a:p>
            <a:r>
              <a:rPr lang="fr-FR" b="1" dirty="0" smtClean="0">
                <a:solidFill>
                  <a:schemeClr val="bg1"/>
                </a:solidFill>
              </a:rPr>
              <a:t>50</a:t>
            </a:r>
            <a:endParaRPr lang="fr-FR" b="1" dirty="0">
              <a:solidFill>
                <a:schemeClr val="bg1"/>
              </a:solidFill>
            </a:endParaRPr>
          </a:p>
        </p:txBody>
      </p:sp>
    </p:spTree>
    <p:extLst>
      <p:ext uri="{BB962C8B-B14F-4D97-AF65-F5344CB8AC3E}">
        <p14:creationId xmlns:p14="http://schemas.microsoft.com/office/powerpoint/2010/main" val="3768101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02379" y="1389144"/>
            <a:ext cx="11955600" cy="5605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230406" y="315831"/>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Présentation générale des dispositifs d’aide</a:t>
            </a:r>
            <a:endParaRPr lang="fr-FR" sz="2200" b="1" dirty="0" smtClean="0">
              <a:solidFill>
                <a:srgbClr val="9E009E"/>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custDataLst>
              <p:tags r:id="rId7"/>
            </p:custDataLst>
          </p:nvPr>
        </p:nvSpPr>
        <p:spPr>
          <a:xfrm>
            <a:off x="831133" y="1912331"/>
            <a:ext cx="6966858" cy="2027478"/>
          </a:xfrm>
          <a:prstGeom prst="rect">
            <a:avLst/>
          </a:prstGeom>
        </p:spPr>
        <p:txBody>
          <a:bodyPr wrap="square">
            <a:spAutoFit/>
          </a:bodyPr>
          <a:lstStyle/>
          <a:p>
            <a:pPr marL="342900" lvl="0" indent="-342900" algn="just">
              <a:lnSpc>
                <a:spcPct val="115000"/>
              </a:lnSpc>
              <a:spcAft>
                <a:spcPts val="275"/>
              </a:spcAft>
              <a:buSzPts val="1000"/>
              <a:buFont typeface="Symbol" panose="05050102010706020507" pitchFamily="18" charset="2"/>
              <a:buChar char=""/>
              <a:tabLst>
                <a:tab pos="457200" algn="l"/>
              </a:tabLst>
            </a:pP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La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part obligatoire. Cette part est remboursée par l’assurance maladie (également appelée « sécurité sociale »)</a:t>
            </a:r>
            <a:endPar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275"/>
              </a:spcAft>
              <a:buSzPts val="1000"/>
              <a:buFont typeface="Symbol" panose="05050102010706020507" pitchFamily="18" charset="2"/>
              <a:buChar char=""/>
              <a:tabLst>
                <a:tab pos="457200" algn="l"/>
              </a:tabLs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La part complémentaire (également appelée «ticket modérateur»). Cette part est soit à votre charge, soit remboursée par une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hlinkClick r:id="rId14" tooltip="L'assurance maladie rembourse partiellement vos dépenses de santé. Une complémentaire santé peut couvrir en partie ou en totalité les frais qui restent à votre charge. Pour souscrire un contrat de complémentaire santé, vous pouvez vous adresser notamment "/>
              </a:rPr>
              <a:t>complémentaire santé</a:t>
            </a:r>
            <a:endPar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75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Au-delà, certaines sommes restent le plus souvent à votre charge :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hlinkClick r:id="rId14" tooltip="Une participation forfaitaire de 1 euro vous est demandée si vous êtes âgé de plus de 18 ans. Elle s'applique pour toutes les consultations ou actes réalisés par un médecin, mais également sur les examens radiologiques et les analyses de biologie médicale"/>
              </a:rPr>
              <a:t>participation forfaitaire</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 de 1 €,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hlinkClick r:id="rId14" tooltip="La franchise médicale est une somme qui est déduite des remboursements effectués par votre caisse d'Assurance Maladie sur les médicaments, les actes paramédicaux et les transports sanitaires. Le montant de la franchise est de 0,50 euro par boîte de médica"/>
              </a:rPr>
              <a:t>franchises médicales</a:t>
            </a: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a:t>
            </a:r>
            <a:endPar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2" name="Image 11" descr="presentation_generale_tarifconsultation"/>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8071527" y="1900108"/>
            <a:ext cx="4020457" cy="2231118"/>
          </a:xfrm>
          <a:prstGeom prst="rect">
            <a:avLst/>
          </a:prstGeom>
          <a:noFill/>
          <a:ln>
            <a:noFill/>
          </a:ln>
        </p:spPr>
      </p:pic>
      <p:sp>
        <p:nvSpPr>
          <p:cNvPr id="13" name="Rectangle 12"/>
          <p:cNvSpPr/>
          <p:nvPr>
            <p:custDataLst>
              <p:tags r:id="rId9"/>
            </p:custDataLst>
          </p:nvPr>
        </p:nvSpPr>
        <p:spPr>
          <a:xfrm>
            <a:off x="725713" y="3992493"/>
            <a:ext cx="11161487" cy="2292935"/>
          </a:xfrm>
          <a:prstGeom prst="rect">
            <a:avLst/>
          </a:prstGeom>
        </p:spPr>
        <p:txBody>
          <a:bodyPr wrap="square">
            <a:spAutoFit/>
          </a:bodyPr>
          <a:lstStyle/>
          <a:p>
            <a:pPr algn="just">
              <a:spcAft>
                <a:spcPts val="600"/>
              </a:spcAft>
            </a:pPr>
            <a:r>
              <a:rPr lang="fr-FR" sz="1500"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Vous </a:t>
            </a:r>
            <a:r>
              <a:rPr lang="fr-FR" sz="15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avez besoin d'une assurance maladie (part obligatoire)?</a:t>
            </a:r>
          </a:p>
          <a:p>
            <a:pPr algn="just">
              <a:spcAft>
                <a:spcPts val="6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Le 1er janvier 2016, la protection universelle maladie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6" action="ppaction://hlinksldjump"/>
              </a:rPr>
              <a:t>PUMA</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entre en </a:t>
            </a: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application.</a:t>
            </a:r>
            <a:endParaRPr lang="fr-FR" sz="500"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Vous </a:t>
            </a:r>
            <a:r>
              <a:rPr 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avez besoin d'une complémentaire santé (part complémentaire)?</a:t>
            </a:r>
          </a:p>
          <a:p>
            <a:pPr algn="just">
              <a:spcAft>
                <a:spcPts val="600"/>
              </a:spcAft>
            </a:pPr>
            <a:endParaRPr lang="fr-FR" sz="2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600"/>
              </a:spcAft>
            </a:pP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Vous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êtes couvert par l’assurance maladie et disposez de faibles ressources, il est possible de bénéficier de la Couverture Maladie Universelle Complémentaire (CMU-C). La CMU-C est une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tooltip="L'assurance maladie rembourse partiellement vos dépenses de santé. Une complémentaire santé peut couvrir en partie ou en totalité les frais qui restent à votre charge. Pour souscrire un contrat de complémentaire santé, vous pouvez vous adresser notamment "/>
              </a:rPr>
              <a:t>complémentaire santé</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gratuite qui prend en charge la part complémentaire. Vous êtes également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tooltip="Vous ne payez pas directement vos dépenses de santé (part obligatoire et part complémentaire), elles sont réglées par votre caisse d'assurance maladie et l'organisme qui gère votre CMU-C."/>
              </a:rPr>
              <a:t>dispensé de faire l'avance des frais</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spcAft>
                <a:spcPts val="6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Si vos ressources dépassent le </a:t>
            </a:r>
            <a:r>
              <a:rPr lang="fr-FR" sz="1500" u="sng"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7" tooltip="Plafonds"/>
              </a:rPr>
              <a:t>plafond</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d’attribution de la CMU-C, il est possible de peut-être bénéficier d’une aide au financement de votre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tooltip="L'assurance maladie rembourse partiellement vos dépenses de santé. Une complémentaire santé peut couvrir en partie ou en totalité les frais qui restent à votre charge. Pour souscrire un contrat de complémentaire santé, vous pouvez vous adresser notamment "/>
              </a:rPr>
              <a:t>complémentaire santé</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l'«Aide au paiement d'une Complémentaire Santé» (ACS)</a:t>
            </a:r>
            <a:endParaRPr lang="fr-FR" sz="15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Rectangle 13"/>
          <p:cNvSpPr/>
          <p:nvPr>
            <p:custDataLst>
              <p:tags r:id="rId10"/>
            </p:custDataLst>
          </p:nvPr>
        </p:nvSpPr>
        <p:spPr>
          <a:xfrm>
            <a:off x="7970838" y="1652128"/>
            <a:ext cx="4064000" cy="287002"/>
          </a:xfrm>
          <a:prstGeom prst="rect">
            <a:avLst/>
          </a:prstGeom>
        </p:spPr>
        <p:txBody>
          <a:bodyPr wrap="square">
            <a:spAutoFit/>
          </a:bodyPr>
          <a:lstStyle/>
          <a:p>
            <a:pPr algn="ctr">
              <a:lnSpc>
                <a:spcPct val="115000"/>
              </a:lnSpc>
              <a:spcAft>
                <a:spcPts val="750"/>
              </a:spcAft>
            </a:pPr>
            <a:r>
              <a:rPr lang="fr-FR" sz="1100" b="1" i="1"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Exemple d'une consultation chez votre médecin traitant</a:t>
            </a:r>
            <a:endParaRPr lang="fr-FR" sz="1100" i="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Rectangle 14"/>
          <p:cNvSpPr/>
          <p:nvPr>
            <p:custDataLst>
              <p:tags r:id="rId11"/>
            </p:custDataLst>
          </p:nvPr>
        </p:nvSpPr>
        <p:spPr>
          <a:xfrm>
            <a:off x="673768" y="1577597"/>
            <a:ext cx="11887200" cy="357790"/>
          </a:xfrm>
          <a:prstGeom prst="rect">
            <a:avLst/>
          </a:prstGeom>
        </p:spPr>
        <p:txBody>
          <a:bodyPr wrap="square">
            <a:spAutoFit/>
          </a:bodyPr>
          <a:lstStyle/>
          <a:p>
            <a:pPr algn="just">
              <a:lnSpc>
                <a:spcPct val="115000"/>
              </a:lnSpc>
              <a:spcAft>
                <a:spcPts val="750"/>
              </a:spcAft>
            </a:pPr>
            <a:r>
              <a:rPr lang="fr-FR" sz="1500" b="1"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Le remboursement de vos dépenses de santé se décompose en </a:t>
            </a:r>
            <a:r>
              <a:rPr lang="fr-FR" sz="1500" b="1" dirty="0" smtClean="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2 niveaux</a:t>
            </a:r>
            <a:endPar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8" name="Bouton d’action : Suivant 17">
            <a:hlinkClick r:id="" action="ppaction://hlinkshowjump?jump=nextslide" highlightClick="1"/>
          </p:cNvPr>
          <p:cNvSpPr/>
          <p:nvPr/>
        </p:nvSpPr>
        <p:spPr>
          <a:xfrm>
            <a:off x="11346225" y="6329820"/>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8"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4" name="Bouton d'action : Retour 23">
            <a:hlinkClick r:id="rId19"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51</a:t>
            </a:r>
            <a:endParaRPr lang="fr-FR" b="1" dirty="0">
              <a:solidFill>
                <a:schemeClr val="bg1"/>
              </a:solidFill>
            </a:endParaRPr>
          </a:p>
        </p:txBody>
      </p:sp>
    </p:spTree>
    <p:extLst>
      <p:ext uri="{BB962C8B-B14F-4D97-AF65-F5344CB8AC3E}">
        <p14:creationId xmlns:p14="http://schemas.microsoft.com/office/powerpoint/2010/main" val="1273392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586337" y="1389144"/>
            <a:ext cx="11955600" cy="5468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273269" y="330118"/>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PROTECTION UNIVERSELLE MALADIE - PUMA</a:t>
            </a:r>
            <a:endParaRPr lang="fr-FR" sz="2200" b="1" dirty="0" smtClean="0">
              <a:solidFill>
                <a:srgbClr val="9E009E"/>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custDataLst>
              <p:tags r:id="rId7"/>
            </p:custDataLst>
          </p:nvPr>
        </p:nvSpPr>
        <p:spPr>
          <a:xfrm>
            <a:off x="679831" y="1593552"/>
            <a:ext cx="11207369" cy="4512133"/>
          </a:xfrm>
          <a:prstGeom prst="rect">
            <a:avLst/>
          </a:prstGeom>
        </p:spPr>
        <p:txBody>
          <a:bodyPr wrap="square">
            <a:spAutoFit/>
          </a:bodyPr>
          <a:lstStyle/>
          <a:p>
            <a:pPr algn="just">
              <a:lnSpc>
                <a:spcPct val="115000"/>
              </a:lnSpc>
              <a:spcAft>
                <a:spcPts val="1000"/>
              </a:spcAft>
            </a:pPr>
            <a:r>
              <a:rPr lang="fr-FR" sz="1700" b="1" dirty="0" smtClean="0">
                <a:latin typeface="Century Gothic" panose="020B0502020202020204" pitchFamily="34" charset="0"/>
                <a:ea typeface="Times New Roman" panose="02020603050405020304" pitchFamily="18" charset="0"/>
                <a:cs typeface="Times New Roman" panose="02020603050405020304" pitchFamily="18" charset="0"/>
              </a:rPr>
              <a:t>Vos droits:</a:t>
            </a:r>
          </a:p>
          <a:p>
            <a:pPr algn="just">
              <a:lnSpc>
                <a:spcPct val="115000"/>
              </a:lnSpc>
            </a:pPr>
            <a:r>
              <a:rPr lang="fr-FR" sz="1500" dirty="0" smtClean="0">
                <a:latin typeface="Century Gothic" panose="020B0502020202020204" pitchFamily="34" charset="0"/>
                <a:ea typeface="Times New Roman" panose="02020603050405020304" pitchFamily="18" charset="0"/>
                <a:cs typeface="Times New Roman" panose="02020603050405020304" pitchFamily="18" charset="0"/>
              </a:rPr>
              <a:t>La </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protection maladie universelle vous permet </a:t>
            </a:r>
            <a:r>
              <a:rPr lang="fr-FR" sz="1500" b="1" dirty="0">
                <a:latin typeface="Century Gothic" panose="020B0502020202020204" pitchFamily="34" charset="0"/>
                <a:ea typeface="Times New Roman" panose="02020603050405020304" pitchFamily="18" charset="0"/>
                <a:cs typeface="Times New Roman" panose="02020603050405020304" pitchFamily="18" charset="0"/>
              </a:rPr>
              <a:t>d’être remboursé de vos frais de santé </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(y compris à l’hôpital) dans les mêmes conditions que les autres assurés. </a:t>
            </a:r>
            <a:endParaRPr lang="fr-FR" sz="15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500" dirty="0" smtClean="0">
                <a:latin typeface="Century Gothic" panose="020B0502020202020204" pitchFamily="34" charset="0"/>
                <a:ea typeface="Times New Roman" panose="02020603050405020304" pitchFamily="18" charset="0"/>
                <a:cs typeface="Times New Roman" panose="02020603050405020304" pitchFamily="18" charset="0"/>
              </a:rPr>
              <a:t>Concrètement</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 vous </a:t>
            </a:r>
            <a:r>
              <a:rPr lang="fr-FR" sz="1500" b="1" dirty="0">
                <a:latin typeface="Century Gothic" panose="020B0502020202020204" pitchFamily="34" charset="0"/>
                <a:ea typeface="Times New Roman" panose="02020603050405020304" pitchFamily="18" charset="0"/>
                <a:cs typeface="Times New Roman" panose="02020603050405020304" pitchFamily="18" charset="0"/>
              </a:rPr>
              <a:t>payez directement vos dépenses de santé </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(consultations médicales, médicaments, examens médicaux …). </a:t>
            </a:r>
            <a:endParaRPr lang="fr-FR" sz="15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500" dirty="0" smtClean="0">
                <a:latin typeface="Century Gothic" panose="020B0502020202020204" pitchFamily="34" charset="0"/>
                <a:ea typeface="Times New Roman" panose="02020603050405020304" pitchFamily="18" charset="0"/>
                <a:cs typeface="Times New Roman" panose="02020603050405020304" pitchFamily="18" charset="0"/>
              </a:rPr>
              <a:t>L’assurance </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maladie </a:t>
            </a:r>
            <a:r>
              <a:rPr lang="fr-FR" sz="1500" b="1" dirty="0">
                <a:latin typeface="Century Gothic" panose="020B0502020202020204" pitchFamily="34" charset="0"/>
                <a:ea typeface="Times New Roman" panose="02020603050405020304" pitchFamily="18" charset="0"/>
                <a:cs typeface="Times New Roman" panose="02020603050405020304" pitchFamily="18" charset="0"/>
              </a:rPr>
              <a:t>vous rembourse</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 la part obligatoire, également appelée « part sécurité sociale ». </a:t>
            </a:r>
            <a:endParaRPr lang="fr-FR" sz="15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r>
              <a:rPr lang="fr-FR" sz="1500" dirty="0" smtClean="0">
                <a:latin typeface="Century Gothic" panose="020B0502020202020204" pitchFamily="34" charset="0"/>
                <a:ea typeface="Times New Roman" panose="02020603050405020304" pitchFamily="18" charset="0"/>
                <a:cs typeface="Times New Roman" panose="02020603050405020304" pitchFamily="18" charset="0"/>
              </a:rPr>
              <a:t>Il </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reste à votre charge la </a:t>
            </a:r>
            <a:r>
              <a:rPr lang="fr-FR" sz="1500" dirty="0">
                <a:latin typeface="Century Gothic" panose="020B0502020202020204" pitchFamily="34" charset="0"/>
                <a:ea typeface="Times New Roman" panose="02020603050405020304" pitchFamily="18" charset="0"/>
                <a:cs typeface="Times New Roman" panose="02020603050405020304" pitchFamily="18" charset="0"/>
                <a:hlinkClick r:id="rId10" tooltip="Également appelée ticket modérateur"/>
              </a:rPr>
              <a:t>part complémentaire</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 et le </a:t>
            </a:r>
            <a:r>
              <a:rPr lang="fr-FR" sz="1500" dirty="0">
                <a:latin typeface="Century Gothic" panose="020B0502020202020204" pitchFamily="34" charset="0"/>
                <a:ea typeface="Times New Roman" panose="02020603050405020304" pitchFamily="18" charset="0"/>
                <a:cs typeface="Times New Roman" panose="02020603050405020304" pitchFamily="18" charset="0"/>
                <a:hlinkClick r:id="rId10" tooltip="Participation à la charge de l'assuré due en cas d'hospitalisation. Il est de 18 € par jour dans la majorité des cas et de 13,50 € par jour dans les services psychiatriques des établissements de santé."/>
              </a:rPr>
              <a:t>forfait journalier</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 en cas d’hospitalisation, la </a:t>
            </a:r>
            <a:r>
              <a:rPr lang="fr-FR" sz="1500" dirty="0">
                <a:latin typeface="Century Gothic" panose="020B0502020202020204" pitchFamily="34" charset="0"/>
                <a:ea typeface="Times New Roman" panose="02020603050405020304" pitchFamily="18" charset="0"/>
                <a:cs typeface="Times New Roman" panose="02020603050405020304" pitchFamily="18" charset="0"/>
                <a:hlinkClick r:id="rId10" tooltip="Une participation forfaitaire de 1 euro vous est demandée si vous êtes âgé de plus de 18 ans. Elle s'applique pour toutes les consultations ou actes réalisés par un médecin, mais également sur les examens radiologiques et les analyses de biologie médicale"/>
              </a:rPr>
              <a:t>participation forfaitaire</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 et les </a:t>
            </a:r>
            <a:r>
              <a:rPr lang="fr-FR" sz="1500" dirty="0">
                <a:latin typeface="Century Gothic" panose="020B0502020202020204" pitchFamily="34" charset="0"/>
                <a:ea typeface="Times New Roman" panose="02020603050405020304" pitchFamily="18" charset="0"/>
                <a:cs typeface="Times New Roman" panose="02020603050405020304" pitchFamily="18" charset="0"/>
                <a:hlinkClick r:id="rId10" tooltip="La franchise médicale est une somme qui est déduite des remboursements effectués par votre caisse d'assurance maladie sur les médicaments, les actes paramédicaux et les transports sanitaires. Le montant de la franchise est de 0,50 euro par boîte de médica"/>
              </a:rPr>
              <a:t>franchises médicales</a:t>
            </a:r>
            <a:r>
              <a:rPr lang="fr-FR" sz="15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pPr>
            <a:endParaRPr lang="fr-FR" sz="8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pPr>
            <a:endParaRPr lang="fr-FR" sz="3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700" b="1" dirty="0" smtClean="0">
                <a:effectLst/>
                <a:latin typeface="Century Gothic" panose="020B0502020202020204" pitchFamily="34" charset="0"/>
                <a:ea typeface="Times New Roman" panose="02020603050405020304" pitchFamily="18" charset="0"/>
                <a:cs typeface="Times New Roman" panose="02020603050405020304" pitchFamily="18" charset="0"/>
              </a:rPr>
              <a:t>Les conditions d’accès</a:t>
            </a:r>
          </a:p>
          <a:p>
            <a:pPr>
              <a:lnSpc>
                <a:spcPct val="114000"/>
              </a:lnSpc>
            </a:pPr>
            <a:r>
              <a:rPr lang="fr-FR" sz="1500" dirty="0" smtClean="0">
                <a:latin typeface="Century Gothic" panose="020B0502020202020204" pitchFamily="34" charset="0"/>
              </a:rPr>
              <a:t>Pour bénéficier de la protection universelle maladie il faut remplir deux conditions :</a:t>
            </a:r>
          </a:p>
          <a:p>
            <a:pPr>
              <a:lnSpc>
                <a:spcPct val="114000"/>
              </a:lnSpc>
            </a:pPr>
            <a:endParaRPr lang="fr-FR" sz="500" dirty="0">
              <a:latin typeface="Century Gothic" panose="020B0502020202020204" pitchFamily="34" charset="0"/>
            </a:endParaRPr>
          </a:p>
          <a:p>
            <a:pPr marL="96838">
              <a:lnSpc>
                <a:spcPct val="114000"/>
              </a:lnSpc>
            </a:pPr>
            <a:r>
              <a:rPr lang="fr-FR" sz="1500" b="1" dirty="0">
                <a:latin typeface="Century Gothic" panose="020B0502020202020204" pitchFamily="34" charset="0"/>
              </a:rPr>
              <a:t>1- Résider en France de manière </a:t>
            </a:r>
            <a:r>
              <a:rPr lang="fr-FR" sz="1500" b="1" dirty="0" smtClean="0">
                <a:latin typeface="Century Gothic" panose="020B0502020202020204" pitchFamily="34" charset="0"/>
              </a:rPr>
              <a:t>régulière: </a:t>
            </a:r>
            <a:r>
              <a:rPr lang="fr-FR" sz="1500" dirty="0" smtClean="0">
                <a:latin typeface="Century Gothic" panose="020B0502020202020204" pitchFamily="34" charset="0"/>
              </a:rPr>
              <a:t>Il </a:t>
            </a:r>
            <a:r>
              <a:rPr lang="fr-FR" sz="1500" dirty="0">
                <a:latin typeface="Century Gothic" panose="020B0502020202020204" pitchFamily="34" charset="0"/>
              </a:rPr>
              <a:t>faut avoir la nationalité française ou être titulaire d’un titre de séjour ou avoir entamé des démarches pour obtenir un titre de </a:t>
            </a:r>
            <a:r>
              <a:rPr lang="fr-FR" sz="1500" dirty="0" smtClean="0">
                <a:latin typeface="Century Gothic" panose="020B0502020202020204" pitchFamily="34" charset="0"/>
              </a:rPr>
              <a:t>séjour.</a:t>
            </a:r>
          </a:p>
          <a:p>
            <a:pPr marL="96838">
              <a:lnSpc>
                <a:spcPct val="114000"/>
              </a:lnSpc>
            </a:pPr>
            <a:endParaRPr lang="fr-FR" sz="600" dirty="0">
              <a:latin typeface="Century Gothic" panose="020B0502020202020204" pitchFamily="34" charset="0"/>
            </a:endParaRPr>
          </a:p>
          <a:p>
            <a:pPr marL="96838">
              <a:lnSpc>
                <a:spcPct val="114000"/>
              </a:lnSpc>
            </a:pPr>
            <a:r>
              <a:rPr lang="fr-FR" sz="1500" b="1" dirty="0">
                <a:latin typeface="Century Gothic" panose="020B0502020202020204" pitchFamily="34" charset="0"/>
              </a:rPr>
              <a:t>2- Résider en France de manière </a:t>
            </a:r>
            <a:r>
              <a:rPr lang="fr-FR" sz="1500" b="1" dirty="0" smtClean="0">
                <a:latin typeface="Century Gothic" panose="020B0502020202020204" pitchFamily="34" charset="0"/>
              </a:rPr>
              <a:t>stable: </a:t>
            </a:r>
            <a:r>
              <a:rPr lang="fr-FR" sz="1500" dirty="0" smtClean="0">
                <a:latin typeface="Century Gothic" panose="020B0502020202020204" pitchFamily="34" charset="0"/>
              </a:rPr>
              <a:t>Il </a:t>
            </a:r>
            <a:r>
              <a:rPr lang="fr-FR" sz="1500" dirty="0">
                <a:latin typeface="Century Gothic" panose="020B0502020202020204" pitchFamily="34" charset="0"/>
              </a:rPr>
              <a:t>faut vivre en France métropolitaine ou dans un </a:t>
            </a:r>
            <a:r>
              <a:rPr lang="fr-FR" sz="1500" dirty="0">
                <a:latin typeface="Century Gothic" panose="020B0502020202020204" pitchFamily="34" charset="0"/>
                <a:hlinkClick r:id="rId10" tooltip="La CMU de base n'est pas applicable à Mayotte."/>
              </a:rPr>
              <a:t>département d'outre-mer</a:t>
            </a:r>
            <a:r>
              <a:rPr lang="fr-FR" sz="1500" dirty="0">
                <a:latin typeface="Century Gothic" panose="020B0502020202020204" pitchFamily="34" charset="0"/>
              </a:rPr>
              <a:t> de manière ininterrompue depuis au moins trois mois</a:t>
            </a:r>
            <a:r>
              <a:rPr lang="fr-FR" sz="1500" dirty="0" smtClean="0">
                <a:latin typeface="Century Gothic" panose="020B0502020202020204" pitchFamily="34" charset="0"/>
              </a:rPr>
              <a:t>.</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60513" y="6358395"/>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52</a:t>
            </a:r>
            <a:endParaRPr lang="fr-FR" b="1" dirty="0">
              <a:solidFill>
                <a:schemeClr val="bg1"/>
              </a:solidFill>
            </a:endParaRPr>
          </a:p>
        </p:txBody>
      </p:sp>
    </p:spTree>
    <p:extLst>
      <p:ext uri="{BB962C8B-B14F-4D97-AF65-F5344CB8AC3E}">
        <p14:creationId xmlns:p14="http://schemas.microsoft.com/office/powerpoint/2010/main" val="2085207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18421" y="1389144"/>
            <a:ext cx="11955600" cy="558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4" name="Image 3"/>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130394" y="344406"/>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CMU Complémentaire</a:t>
            </a:r>
            <a:endParaRPr lang="fr-FR" sz="2200" b="1" dirty="0" smtClean="0">
              <a:solidFill>
                <a:srgbClr val="9E009E"/>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a:hlinkClick r:id="rId13" action="ppaction://hlinksldjump"/>
          </p:cNvPr>
          <p:cNvSpPr/>
          <p:nvPr>
            <p:custDataLst>
              <p:tags r:id="rId7"/>
            </p:custDataLst>
          </p:nvPr>
        </p:nvSpPr>
        <p:spPr>
          <a:xfrm>
            <a:off x="1302998" y="3444003"/>
            <a:ext cx="2297308"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VOS DROITS</a:t>
            </a:r>
            <a:endParaRPr lang="fr-FR" sz="2000" b="1" dirty="0">
              <a:solidFill>
                <a:srgbClr val="9E009E"/>
              </a:solidFill>
            </a:endParaRPr>
          </a:p>
        </p:txBody>
      </p:sp>
      <p:sp>
        <p:nvSpPr>
          <p:cNvPr id="13" name="Rectangle 12">
            <a:hlinkClick r:id="rId14" action="ppaction://hlinksldjump"/>
          </p:cNvPr>
          <p:cNvSpPr/>
          <p:nvPr>
            <p:custDataLst>
              <p:tags r:id="rId8"/>
            </p:custDataLst>
          </p:nvPr>
        </p:nvSpPr>
        <p:spPr>
          <a:xfrm>
            <a:off x="4010263" y="3465377"/>
            <a:ext cx="2275187"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PRESTATIONS</a:t>
            </a:r>
            <a:endParaRPr lang="fr-FR" sz="2000" b="1" dirty="0">
              <a:solidFill>
                <a:srgbClr val="9E009E"/>
              </a:solidFill>
            </a:endParaRPr>
          </a:p>
        </p:txBody>
      </p:sp>
      <p:sp>
        <p:nvSpPr>
          <p:cNvPr id="14" name="Rectangle 13">
            <a:hlinkClick r:id="rId15" action="ppaction://hlinksldjump"/>
          </p:cNvPr>
          <p:cNvSpPr/>
          <p:nvPr>
            <p:custDataLst>
              <p:tags r:id="rId9"/>
            </p:custDataLst>
          </p:nvPr>
        </p:nvSpPr>
        <p:spPr>
          <a:xfrm>
            <a:off x="6676879" y="3473316"/>
            <a:ext cx="2250172"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ACCES</a:t>
            </a:r>
            <a:endParaRPr lang="fr-FR" sz="2000" b="1" dirty="0">
              <a:solidFill>
                <a:srgbClr val="9E009E"/>
              </a:solidFill>
            </a:endParaRPr>
          </a:p>
        </p:txBody>
      </p:sp>
      <p:sp>
        <p:nvSpPr>
          <p:cNvPr id="15" name="Rectangle 14">
            <a:hlinkClick r:id="rId16" action="ppaction://hlinksldjump"/>
          </p:cNvPr>
          <p:cNvSpPr/>
          <p:nvPr>
            <p:custDataLst>
              <p:tags r:id="rId10"/>
            </p:custDataLst>
          </p:nvPr>
        </p:nvSpPr>
        <p:spPr>
          <a:xfrm>
            <a:off x="9224136" y="3466059"/>
            <a:ext cx="2250172"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ET APRES ?</a:t>
            </a:r>
            <a:endParaRPr lang="fr-FR" sz="2000" b="1" dirty="0">
              <a:solidFill>
                <a:srgbClr val="9E009E"/>
              </a:solidFill>
            </a:endParaRPr>
          </a:p>
        </p:txBody>
      </p:sp>
      <p:sp>
        <p:nvSpPr>
          <p:cNvPr id="17" name="Bouton d’action : Suivant 16">
            <a:hlinkClick r:id="" action="ppaction://hlinkshowjump?jump=nextslide" highlightClick="1"/>
          </p:cNvPr>
          <p:cNvSpPr/>
          <p:nvPr/>
        </p:nvSpPr>
        <p:spPr>
          <a:xfrm>
            <a:off x="11303362" y="634410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53</a:t>
            </a:r>
            <a:endParaRPr lang="fr-FR" b="1" dirty="0">
              <a:solidFill>
                <a:schemeClr val="bg1"/>
              </a:solidFill>
            </a:endParaRPr>
          </a:p>
        </p:txBody>
      </p:sp>
    </p:spTree>
    <p:extLst>
      <p:ext uri="{BB962C8B-B14F-4D97-AF65-F5344CB8AC3E}">
        <p14:creationId xmlns:p14="http://schemas.microsoft.com/office/powerpoint/2010/main" val="2015926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81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073243"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Vos droits  - CMU Complémentaire</a:t>
            </a:r>
            <a:endParaRPr lang="fr-FR" sz="2200" b="1" dirty="0" smtClean="0">
              <a:solidFill>
                <a:srgbClr val="9E009E"/>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custDataLst>
              <p:tags r:id="rId7"/>
            </p:custDataLst>
          </p:nvPr>
        </p:nvSpPr>
        <p:spPr>
          <a:xfrm>
            <a:off x="909815" y="1957815"/>
            <a:ext cx="10705924" cy="1353191"/>
          </a:xfrm>
          <a:prstGeom prst="rect">
            <a:avLst/>
          </a:prstGeom>
        </p:spPr>
        <p:txBody>
          <a:bodyPr wrap="square">
            <a:spAutoFit/>
          </a:bodyPr>
          <a:lstStyle/>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La CMU-C vous donne droit à la prise en charge gratuite de la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tooltip="Également appelée ticket modérateur"/>
              </a:rPr>
              <a:t>part complémentaire</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de vos dépenses de santé (y compris à l’hôpital). Vos dépenses de santé sont donc prises en charge à hauteur de 100 % des tarifs de la sécurité sociale.</a:t>
            </a:r>
          </a:p>
          <a:p>
            <a:pPr algn="just">
              <a:lnSpc>
                <a:spcPct val="115000"/>
              </a:lnSpc>
              <a:spcAft>
                <a:spcPts val="1000"/>
              </a:spcAft>
            </a:pPr>
            <a:endParaRPr lang="fr-FR" sz="16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Rectangle 8"/>
          <p:cNvSpPr/>
          <p:nvPr>
            <p:custDataLst>
              <p:tags r:id="rId8"/>
            </p:custDataLst>
          </p:nvPr>
        </p:nvSpPr>
        <p:spPr>
          <a:xfrm>
            <a:off x="6564440" y="2814330"/>
            <a:ext cx="4697120" cy="322396"/>
          </a:xfrm>
          <a:prstGeom prst="rect">
            <a:avLst/>
          </a:prstGeom>
        </p:spPr>
        <p:txBody>
          <a:bodyPr wrap="none">
            <a:spAutoFit/>
          </a:bodyPr>
          <a:lstStyle/>
          <a:p>
            <a:pPr algn="just">
              <a:lnSpc>
                <a:spcPct val="115000"/>
              </a:lnSpc>
              <a:spcAft>
                <a:spcPts val="375"/>
              </a:spcAft>
            </a:pPr>
            <a:r>
              <a:rPr lang="fr-FR" sz="1300" b="1" dirty="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Exemple d'une consultation chez votre médecin </a:t>
            </a:r>
            <a:r>
              <a:rPr lang="fr-FR" sz="1300" b="1" dirty="0" smtClean="0">
                <a:solidFill>
                  <a:schemeClr val="tx1">
                    <a:lumMod val="85000"/>
                    <a:lumOff val="15000"/>
                  </a:schemeClr>
                </a:solidFill>
                <a:latin typeface="Century Gothic" panose="020B0502020202020204" pitchFamily="34" charset="0"/>
                <a:ea typeface="Times New Roman" panose="02020603050405020304" pitchFamily="18" charset="0"/>
                <a:cs typeface="Tahoma" panose="020B0604030504040204" pitchFamily="34" charset="0"/>
              </a:rPr>
              <a:t>traitant</a:t>
            </a:r>
            <a:endParaRPr lang="fr-FR" sz="13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2" name="Image 11"/>
          <p:cNvPicPr>
            <a:picLocks noChangeAspect="1"/>
          </p:cNvPicPr>
          <p:nvPr>
            <p:custDataLst>
              <p:tags r:id="rId9"/>
            </p:custDataLst>
          </p:nvPr>
        </p:nvPicPr>
        <p:blipFill>
          <a:blip r:embed="rId15"/>
          <a:stretch>
            <a:fillRect/>
          </a:stretch>
        </p:blipFill>
        <p:spPr>
          <a:xfrm>
            <a:off x="6833701" y="3131266"/>
            <a:ext cx="4474921" cy="2173533"/>
          </a:xfrm>
          <a:prstGeom prst="rect">
            <a:avLst/>
          </a:prstGeom>
        </p:spPr>
      </p:pic>
      <p:sp>
        <p:nvSpPr>
          <p:cNvPr id="13" name="Rectangle 12"/>
          <p:cNvSpPr/>
          <p:nvPr>
            <p:custDataLst>
              <p:tags r:id="rId10"/>
            </p:custDataLst>
          </p:nvPr>
        </p:nvSpPr>
        <p:spPr>
          <a:xfrm>
            <a:off x="6562451" y="5448917"/>
            <a:ext cx="4753250" cy="517065"/>
          </a:xfrm>
          <a:prstGeom prst="rect">
            <a:avLst/>
          </a:prstGeom>
        </p:spPr>
        <p:txBody>
          <a:bodyPr wrap="square">
            <a:spAutoFit/>
          </a:bodyPr>
          <a:lstStyle/>
          <a:p>
            <a:pPr algn="just">
              <a:lnSpc>
                <a:spcPct val="115000"/>
              </a:lnSpc>
              <a:spcAft>
                <a:spcPts val="750"/>
              </a:spcAft>
            </a:pPr>
            <a:r>
              <a:rPr lang="fr-FR" sz="1200" b="1" dirty="0">
                <a:solidFill>
                  <a:schemeClr val="tx1">
                    <a:lumMod val="85000"/>
                    <a:lumOff val="15000"/>
                  </a:schemeClr>
                </a:solidFill>
                <a:latin typeface="Calibri" panose="020F0502020204030204" pitchFamily="34" charset="0"/>
                <a:ea typeface="Times New Roman" panose="02020603050405020304" pitchFamily="18" charset="0"/>
                <a:cs typeface="Tahoma" panose="020B0604030504040204" pitchFamily="34" charset="0"/>
              </a:rPr>
              <a:t>La consultation est directement réglée par l’assurance maladie et l’organisme qui gère votre CMU-C.</a:t>
            </a:r>
            <a:endParaRPr lang="fr-FR" sz="12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p:cNvSpPr/>
          <p:nvPr>
            <p:custDataLst>
              <p:tags r:id="rId11"/>
            </p:custDataLst>
          </p:nvPr>
        </p:nvSpPr>
        <p:spPr>
          <a:xfrm>
            <a:off x="943429" y="3321093"/>
            <a:ext cx="5355771" cy="2320251"/>
          </a:xfrm>
          <a:prstGeom prst="rect">
            <a:avLst/>
          </a:prstGeom>
        </p:spPr>
        <p:txBody>
          <a:bodyPr wrap="square">
            <a:spAutoFit/>
          </a:bodyPr>
          <a:lstStyle/>
          <a:p>
            <a:pPr>
              <a:lnSpc>
                <a:spcPct val="114000"/>
              </a:lnSpc>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De plus, la CMU-C inclut des forfaits de prise en charge pour vos soins dentaires, vos lunettes, vos prothèses auditives… </a:t>
            </a:r>
            <a:endPar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4000"/>
              </a:lnSpc>
            </a:pPr>
            <a:endPar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4000"/>
              </a:lnSpc>
            </a:pPr>
            <a:endPar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4000"/>
              </a:lnSpc>
            </a:pP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Concrètement</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pour faciliter votre accès aux soins, vous ne payez pas directement vos dépenses de santé. Il s’agit de la dispense d’avance des frais.</a:t>
            </a:r>
            <a:endParaRPr lang="fr-FR" sz="1600" dirty="0">
              <a:solidFill>
                <a:schemeClr val="tx1">
                  <a:lumMod val="85000"/>
                  <a:lumOff val="15000"/>
                </a:schemeClr>
              </a:solidFill>
            </a:endParaRPr>
          </a:p>
        </p:txBody>
      </p:sp>
      <p:sp>
        <p:nvSpPr>
          <p:cNvPr id="19" name="Bouton d’action : Suivant 18">
            <a:hlinkClick r:id="" action="ppaction://hlinkshowjump?jump=nextslide" highlightClick="1"/>
          </p:cNvPr>
          <p:cNvSpPr/>
          <p:nvPr/>
        </p:nvSpPr>
        <p:spPr>
          <a:xfrm>
            <a:off x="11346225"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outon d'action : Précédent 21">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6"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4" name="Bouton d'action : Retour 23">
            <a:hlinkClick r:id="rId17"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54</a:t>
            </a:r>
            <a:endParaRPr lang="fr-FR" b="1" dirty="0">
              <a:solidFill>
                <a:schemeClr val="bg1"/>
              </a:solidFill>
            </a:endParaRPr>
          </a:p>
        </p:txBody>
      </p:sp>
    </p:spTree>
    <p:extLst>
      <p:ext uri="{BB962C8B-B14F-4D97-AF65-F5344CB8AC3E}">
        <p14:creationId xmlns:p14="http://schemas.microsoft.com/office/powerpoint/2010/main" val="734588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0"/>
            <a:ext cx="12501563" cy="6961239"/>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18421" y="1389143"/>
            <a:ext cx="11955600" cy="5717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101818" y="372981"/>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a:solidFill>
                  <a:srgbClr val="9E009E"/>
                </a:solidFill>
                <a:latin typeface="Century Gothic" panose="020B0502020202020204" pitchFamily="34" charset="0"/>
              </a:rPr>
              <a:t>P</a:t>
            </a:r>
            <a:r>
              <a:rPr lang="fr-FR" sz="2400" b="1" dirty="0" smtClean="0">
                <a:solidFill>
                  <a:srgbClr val="9E009E"/>
                </a:solidFill>
                <a:latin typeface="Century Gothic" panose="020B0502020202020204" pitchFamily="34" charset="0"/>
              </a:rPr>
              <a:t>restations prises en charge - CMU Complémentaire</a:t>
            </a:r>
            <a:endParaRPr lang="fr-FR" sz="2200" b="1" dirty="0" smtClean="0">
              <a:solidFill>
                <a:srgbClr val="9E009E"/>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custDataLst>
              <p:tags r:id="rId7"/>
            </p:custDataLst>
          </p:nvPr>
        </p:nvSpPr>
        <p:spPr>
          <a:xfrm>
            <a:off x="1001484" y="2222610"/>
            <a:ext cx="10798630" cy="3259867"/>
          </a:xfrm>
          <a:prstGeom prst="rect">
            <a:avLst/>
          </a:prstGeom>
        </p:spPr>
        <p:txBody>
          <a:bodyPr wrap="square">
            <a:spAutoFit/>
          </a:bodyPr>
          <a:lstStyle/>
          <a:p>
            <a:pPr algn="just">
              <a:lnSpc>
                <a:spcPct val="115000"/>
              </a:lnSpc>
              <a:spcAft>
                <a:spcPts val="1000"/>
              </a:spcAft>
            </a:pPr>
            <a:r>
              <a:rPr lang="fr-FR"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Les prestations prises en charge</a:t>
            </a:r>
            <a:endParaRPr lang="fr-FR"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Il est possible de consulter tout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0" tooltip="La CMU-C prend en charge toutes vos consultations : médecin généraliste, dentiste, médecin spécialiste (secteur 1 ou 2), en cabinet ou à l'hôpital. Elle prend également en charge tous vos soins : infirmier, masseur-kinésithérapeute, orthophoniste… prescri"/>
              </a:rPr>
              <a:t>professionnel de santé</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(en cabinet, à l’hôpital, en clinique). Aucun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0" tooltip="Il s'agit de la différence entre le montant facturé par votre médecin et le montant maximum reconnu par l'assurance maladie et sur la base duquel sont fixés les remboursements. Ces dépassements sont à la charge du patient ou de sa complémentaire santé."/>
              </a:rPr>
              <a:t>dépassement d'honoraires</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ne peut vous être facturé sauf en cas d’</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0" tooltip="Il peut s'agir par exemple d'une demande de visite à domicile injustifiée, d'une consultation en dehors des heures d'ouverture du cabinet..."/>
              </a:rPr>
              <a:t>exigence particulière</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de votre part. En cas d’hospitalisation, le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0" tooltip="Participation à la charge de l'assuré due en cas d'hospitalisation. Il est de 18 € par jour dans la majorité des cas et de 13,50 € par jour dans les services psychiatriques des établissements de santé."/>
              </a:rPr>
              <a:t>forfait journalier</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est pris en charge sans limitation de </a:t>
            </a:r>
            <a:r>
              <a:rPr lang="fr-FR" sz="1600" dirty="0" err="1">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durée.La</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CMU-C prend également en charge vos prescriptions : médicaments, analyses médicales…</a:t>
            </a:r>
          </a:p>
          <a:p>
            <a:pPr algn="just">
              <a:lnSpc>
                <a:spcPct val="115000"/>
              </a:lnSpc>
              <a:spcAft>
                <a:spcPts val="1000"/>
              </a:spcAft>
            </a:pPr>
            <a:endParaRPr lang="fr-FR"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Les </a:t>
            </a:r>
            <a:r>
              <a:rPr lang="fr-FR"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tarifs sociaux</a:t>
            </a:r>
            <a:endParaRPr lang="fr-FR"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Grâce à la CMU-C, il est possible </a:t>
            </a: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également de bénéficier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de réductions sur votre facture de gaz et d’électricité et sur votre carte de transport.</a:t>
            </a:r>
            <a:endParaRPr lang="fr-FR" sz="16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17650" y="6301245"/>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55</a:t>
            </a:r>
            <a:endParaRPr lang="fr-FR" b="1" dirty="0">
              <a:solidFill>
                <a:schemeClr val="bg1"/>
              </a:solidFill>
            </a:endParaRPr>
          </a:p>
        </p:txBody>
      </p:sp>
    </p:spTree>
    <p:extLst>
      <p:ext uri="{BB962C8B-B14F-4D97-AF65-F5344CB8AC3E}">
        <p14:creationId xmlns:p14="http://schemas.microsoft.com/office/powerpoint/2010/main" val="30041835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9612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18421" y="1389144"/>
            <a:ext cx="11955600" cy="574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273269" y="35869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Conditions d’accès - CMU Complémentaire</a:t>
            </a:r>
            <a:endParaRPr lang="fr-FR" sz="2200" b="1" dirty="0" smtClean="0">
              <a:solidFill>
                <a:srgbClr val="9E009E"/>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custDataLst>
              <p:tags r:id="rId7"/>
            </p:custDataLst>
          </p:nvPr>
        </p:nvSpPr>
        <p:spPr>
          <a:xfrm>
            <a:off x="896829" y="1612775"/>
            <a:ext cx="11030859" cy="3543021"/>
          </a:xfrm>
          <a:prstGeom prst="rect">
            <a:avLst/>
          </a:prstGeom>
        </p:spPr>
        <p:txBody>
          <a:bodyPr wrap="square">
            <a:spAutoFit/>
          </a:bodyPr>
          <a:lstStyle/>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Pour bénéficier de la CMU-C, il faut remplir trois conditions</a:t>
            </a: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600"/>
              </a:spcAft>
            </a:pPr>
            <a:r>
              <a:rPr lang="fr-FR"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1- </a:t>
            </a:r>
            <a:r>
              <a:rPr lang="fr-FR"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Résider en France de manière régulière</a:t>
            </a:r>
          </a:p>
          <a:p>
            <a:pPr algn="just">
              <a:lnSpc>
                <a:spcPct val="115000"/>
              </a:lnSpc>
              <a:spcAft>
                <a:spcPts val="6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Il faut avoir la nationalité française ou être titulaire d’un titre de séjour ou bien avoir entamé des démarches pour obtenir un titre de séjour.</a:t>
            </a:r>
            <a:endParaRPr 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fr-FR"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2- Résider en France de manière stable</a:t>
            </a:r>
          </a:p>
          <a:p>
            <a:pPr algn="just">
              <a:lnSpc>
                <a:spcPct val="115000"/>
              </a:lnSpc>
              <a:spcAft>
                <a:spcPts val="6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Il faut vivre en France métropolitaine ou dans un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1" tooltip="La CMU-C n'est pas applicable à Mayotte."/>
              </a:rPr>
              <a:t>département d'outre-mer</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de manière ininterrompue depuis au moins trois mois. Il existe des cas particuliers.</a:t>
            </a:r>
          </a:p>
          <a:p>
            <a:pPr algn="just">
              <a:lnSpc>
                <a:spcPct val="115000"/>
              </a:lnSpc>
              <a:spcAft>
                <a:spcPts val="600"/>
              </a:spcAft>
            </a:pPr>
            <a:r>
              <a:rPr lang="fr-FR"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3- Avoir des ressources inférieures à un plafond</a:t>
            </a:r>
          </a:p>
          <a:p>
            <a:pPr algn="just">
              <a:lnSpc>
                <a:spcPct val="115000"/>
              </a:lnSpc>
              <a:spcAft>
                <a:spcPts val="6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Les ressources prises en compte sont celles des douze derniers mois. Le plafond de ressources varie selon le lieu de résidence et la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2" tooltip="Composition du foyer"/>
              </a:rPr>
              <a:t>composition du foyer</a:t>
            </a:r>
            <a:endParaRPr lang="fr-FR" sz="16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Rectangle 8"/>
          <p:cNvSpPr/>
          <p:nvPr>
            <p:custDataLst>
              <p:tags r:id="rId8"/>
            </p:custDataLst>
          </p:nvPr>
        </p:nvSpPr>
        <p:spPr>
          <a:xfrm>
            <a:off x="955712" y="5237259"/>
            <a:ext cx="10624457" cy="747128"/>
          </a:xfrm>
          <a:prstGeom prst="rect">
            <a:avLst/>
          </a:prstGeom>
        </p:spPr>
        <p:txBody>
          <a:bodyPr wrap="square">
            <a:spAutoFit/>
          </a:bodyPr>
          <a:lstStyle/>
          <a:p>
            <a:pPr algn="just">
              <a:lnSpc>
                <a:spcPct val="115000"/>
              </a:lnSpc>
            </a:pPr>
            <a:r>
              <a:rPr lang="fr-FR"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renouvellement</a:t>
            </a:r>
          </a:p>
          <a:p>
            <a:pPr algn="just">
              <a:lnSpc>
                <a:spcPct val="115000"/>
              </a:lnSpc>
            </a:pPr>
            <a:endParaRPr lang="fr-FR" sz="3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La CMU-C est accordée pour un an et doit être renouvelée chaque année.</a:t>
            </a:r>
          </a:p>
        </p:txBody>
      </p:sp>
      <p:sp>
        <p:nvSpPr>
          <p:cNvPr id="16" name="Bouton d’action : Suivant 15">
            <a:hlinkClick r:id="" action="ppaction://hlinkshowjump?jump=nextslide" highlightClick="1"/>
          </p:cNvPr>
          <p:cNvSpPr/>
          <p:nvPr/>
        </p:nvSpPr>
        <p:spPr>
          <a:xfrm>
            <a:off x="11360512" y="6315532"/>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Bouton d'action : Précédent 18">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56</a:t>
            </a:r>
            <a:endParaRPr lang="fr-FR" b="1" dirty="0">
              <a:solidFill>
                <a:schemeClr val="bg1"/>
              </a:solidFill>
            </a:endParaRPr>
          </a:p>
        </p:txBody>
      </p:sp>
    </p:spTree>
    <p:extLst>
      <p:ext uri="{BB962C8B-B14F-4D97-AF65-F5344CB8AC3E}">
        <p14:creationId xmlns:p14="http://schemas.microsoft.com/office/powerpoint/2010/main" val="2422314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02379" y="1389144"/>
            <a:ext cx="11955600" cy="568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158968" y="344405"/>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CMU Complémentaire … </a:t>
            </a:r>
            <a:r>
              <a:rPr lang="fr-FR" sz="2400" b="1" dirty="0">
                <a:solidFill>
                  <a:srgbClr val="9E009E"/>
                </a:solidFill>
                <a:latin typeface="Century Gothic" panose="020B0502020202020204" pitchFamily="34" charset="0"/>
              </a:rPr>
              <a:t>Et après ? </a:t>
            </a:r>
            <a:endParaRPr lang="fr-FR" sz="2400" b="1" dirty="0" smtClean="0">
              <a:solidFill>
                <a:srgbClr val="9E009E"/>
              </a:solidFill>
              <a:latin typeface="Century Gothic" panose="020B0502020202020204" pitchFamily="34" charset="0"/>
            </a:endParaRP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custDataLst>
              <p:tags r:id="rId7"/>
            </p:custDataLst>
          </p:nvPr>
        </p:nvSpPr>
        <p:spPr>
          <a:xfrm>
            <a:off x="1134404" y="1890391"/>
            <a:ext cx="10798629" cy="3573799"/>
          </a:xfrm>
          <a:prstGeom prst="rect">
            <a:avLst/>
          </a:prstGeom>
        </p:spPr>
        <p:txBody>
          <a:bodyPr wrap="square">
            <a:spAutoFit/>
          </a:bodyPr>
          <a:lstStyle/>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fr-FR"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renouvellement de votre CMU-C a été refusé ? </a:t>
            </a:r>
            <a:endParaRPr lang="fr-FR"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Vous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avez droit durant un an à une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0" tooltip="Pour faciliter votre accès aux soins, vous ne payez que la part complémentaire et la participation forfaitaire de 1 €. Le reste est payé directement au professionnel de santé par votre caisse d'assurance maladie."/>
              </a:rPr>
              <a:t>dispense d'avance des frais sur la part obligatoire</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1000"/>
              </a:spcAft>
            </a:pPr>
            <a:endPar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De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plus, si votre CMU-C était gérée par un organisme complémentaire (mutuelle, assurance, institution de prévoyance), vous avez droit à un contrat de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0" tooltip="L'assurance maladie rembourse partiellement vos dépenses de santé. Une complémentaire santé peut couvrir en partie ou en totalité les frais qui restent à votre charge. Pour souscrire un contrat de complémentaire santé, vous pouvez vous adresser notamment "/>
              </a:rPr>
              <a:t>complémentaire santé</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à tarif avantageux durant un an. </a:t>
            </a:r>
            <a:endPar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C’est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le « </a:t>
            </a:r>
            <a:r>
              <a:rPr 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contrat de sortie CMU-C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N’hésitez pas à en parler à votre organisme complémentaire.</a:t>
            </a:r>
            <a:endParaRPr lang="fr-FR" sz="16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17650"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57</a:t>
            </a:r>
            <a:endParaRPr lang="fr-FR" b="1" dirty="0">
              <a:solidFill>
                <a:schemeClr val="bg1"/>
              </a:solidFill>
            </a:endParaRPr>
          </a:p>
        </p:txBody>
      </p:sp>
    </p:spTree>
    <p:extLst>
      <p:ext uri="{BB962C8B-B14F-4D97-AF65-F5344CB8AC3E}">
        <p14:creationId xmlns:p14="http://schemas.microsoft.com/office/powerpoint/2010/main" val="469539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1"/>
            <a:ext cx="12501563" cy="6990734"/>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04941" y="1651818"/>
            <a:ext cx="11956026" cy="5567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099676" y="600078"/>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rgbClr val="9E009E"/>
                </a:solidFill>
                <a:latin typeface="Century Gothic" panose="020B0502020202020204" pitchFamily="34" charset="0"/>
              </a:rPr>
              <a:t>Aide au paiement d’une Complémentaire Santé</a:t>
            </a:r>
            <a:endParaRPr lang="fr-FR" sz="3000" b="1" dirty="0">
              <a:solidFill>
                <a:srgbClr val="9E009E"/>
              </a:solidFill>
              <a:latin typeface="Century Gothic" panose="020B0502020202020204" pitchFamily="34" charset="0"/>
            </a:endParaRPr>
          </a:p>
        </p:txBody>
      </p:sp>
      <p:sp>
        <p:nvSpPr>
          <p:cNvPr id="10" name="Rectangle 9">
            <a:hlinkClick r:id="rId11" action="ppaction://hlinksldjump"/>
          </p:cNvPr>
          <p:cNvSpPr/>
          <p:nvPr>
            <p:custDataLst>
              <p:tags r:id="rId6"/>
            </p:custDataLst>
          </p:nvPr>
        </p:nvSpPr>
        <p:spPr>
          <a:xfrm>
            <a:off x="2243370" y="3524980"/>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VOS DROITS</a:t>
            </a:r>
            <a:endParaRPr lang="fr-FR" sz="2000" b="1" dirty="0">
              <a:solidFill>
                <a:srgbClr val="9E009E"/>
              </a:solidFill>
            </a:endParaRPr>
          </a:p>
        </p:txBody>
      </p:sp>
      <p:sp>
        <p:nvSpPr>
          <p:cNvPr id="11" name="Rectangle 10">
            <a:hlinkClick r:id="rId12" action="ppaction://hlinksldjump"/>
          </p:cNvPr>
          <p:cNvSpPr/>
          <p:nvPr>
            <p:custDataLst>
              <p:tags r:id="rId7"/>
            </p:custDataLst>
          </p:nvPr>
        </p:nvSpPr>
        <p:spPr>
          <a:xfrm>
            <a:off x="7084235" y="3531841"/>
            <a:ext cx="3610501"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MONTANT DE L’AIDE</a:t>
            </a:r>
            <a:endParaRPr lang="fr-FR" sz="2000" b="1" dirty="0">
              <a:solidFill>
                <a:srgbClr val="9E009E"/>
              </a:solidFill>
            </a:endParaRPr>
          </a:p>
        </p:txBody>
      </p:sp>
      <p:sp>
        <p:nvSpPr>
          <p:cNvPr id="19" name="Arc 18"/>
          <p:cNvSpPr/>
          <p:nvPr>
            <p:custDataLst>
              <p:tags r:id="rId8"/>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Bouton d’action : Suivant 16">
            <a:hlinkClick r:id="" action="ppaction://hlinkshowjump?jump=nextslide" highlightClick="1"/>
          </p:cNvPr>
          <p:cNvSpPr/>
          <p:nvPr/>
        </p:nvSpPr>
        <p:spPr>
          <a:xfrm>
            <a:off x="11303362" y="6358396"/>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récédent 20">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58</a:t>
            </a:r>
            <a:endParaRPr lang="fr-FR" b="1" dirty="0">
              <a:solidFill>
                <a:schemeClr val="bg1"/>
              </a:solidFill>
            </a:endParaRPr>
          </a:p>
        </p:txBody>
      </p:sp>
    </p:spTree>
    <p:extLst>
      <p:ext uri="{BB962C8B-B14F-4D97-AF65-F5344CB8AC3E}">
        <p14:creationId xmlns:p14="http://schemas.microsoft.com/office/powerpoint/2010/main" val="19832665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02379" y="1389143"/>
            <a:ext cx="11955600" cy="573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244693"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Vos droits - ACS </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custDataLst>
              <p:tags r:id="rId7"/>
            </p:custDataLst>
          </p:nvPr>
        </p:nvSpPr>
        <p:spPr>
          <a:xfrm>
            <a:off x="826767" y="1638753"/>
            <a:ext cx="10988996" cy="4246740"/>
          </a:xfrm>
          <a:prstGeom prst="rect">
            <a:avLst/>
          </a:prstGeom>
        </p:spPr>
        <p:txBody>
          <a:bodyPr wrap="square">
            <a:spAutoFit/>
          </a:bodyPr>
          <a:lstStyle/>
          <a:p>
            <a:pPr algn="just">
              <a:lnSpc>
                <a:spcPct val="115000"/>
              </a:lnSpc>
              <a:spcAft>
                <a:spcPts val="600"/>
              </a:spcAft>
            </a:pPr>
            <a:r>
              <a:rPr lang="fr-FR" sz="15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L’ACS est réservé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aux personnes dont les ressources sont légèrement supérieures au plafond d’attribution </a:t>
            </a: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de</a:t>
            </a:r>
            <a:b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b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la </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CMU-C.</a:t>
            </a:r>
          </a:p>
          <a:p>
            <a:pPr algn="just">
              <a:lnSpc>
                <a:spcPct val="115000"/>
              </a:lnSpc>
              <a:spcAft>
                <a:spcPts val="6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Elle vous donne droit, durant un an, à une aide financière pour payer votre contrat de complémentaire santé.</a:t>
            </a:r>
          </a:p>
          <a:p>
            <a:pPr algn="just">
              <a:lnSpc>
                <a:spcPct val="115000"/>
              </a:lnSpc>
              <a:spcAft>
                <a:spcPts val="6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Une complémentaire santé facilite </a:t>
            </a:r>
            <a:r>
              <a:rPr lang="fr-FR" sz="15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votre accès aux soins en prenant en charge</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la part complémentaire de vos dépenses de santé.</a:t>
            </a:r>
          </a:p>
          <a:p>
            <a:pPr algn="just">
              <a:lnSpc>
                <a:spcPct val="115000"/>
              </a:lnSpc>
              <a:spcAft>
                <a:spcPts val="6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Concrètement, cette aide vous permet de réduire, et dans certains cas de prendre en charge totalement, le montant de votre </a:t>
            </a:r>
            <a:r>
              <a:rPr lang="fr-FR" sz="15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cotisation annuelle</a:t>
            </a: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6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Lors de vos visites chez le médecin, l’ACS vous permet également de bénéficier </a:t>
            </a:r>
            <a:r>
              <a:rPr lang="fr-FR" sz="15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d'une dispense totale d'avance des frais.</a:t>
            </a:r>
          </a:p>
          <a:p>
            <a:pPr algn="just">
              <a:lnSpc>
                <a:spcPct val="115000"/>
              </a:lnSpc>
              <a:spcAft>
                <a:spcPts val="6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De plus, vous bénéficiez des tarifs médicaux sans dépassement d'honoraires dans le cadre d'un parcours de soins coordonnés, quel que soit le médecin, même s'il pratique des honoraires libres (professionnels en "secteur 2"), sauf en cas d'exigences particulières de votre part (visite en dehors des heures habituelles de consultation, visite à domicile non </a:t>
            </a:r>
            <a:r>
              <a:rPr lang="fr-FR" sz="15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justifiée...).</a:t>
            </a:r>
          </a:p>
          <a:p>
            <a:pPr algn="just">
              <a:lnSpc>
                <a:spcPct val="115000"/>
              </a:lnSpc>
              <a:spcAft>
                <a:spcPts val="600"/>
              </a:spcAft>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Et vous êtes dispensé des franchises médicales et de la participation forfaitaire de 1 €.</a:t>
            </a:r>
            <a:endParaRPr lang="fr-FR" sz="15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60512"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59</a:t>
            </a:r>
            <a:endParaRPr lang="fr-FR" b="1" dirty="0">
              <a:solidFill>
                <a:schemeClr val="bg1"/>
              </a:solidFill>
            </a:endParaRPr>
          </a:p>
        </p:txBody>
      </p:sp>
    </p:spTree>
    <p:extLst>
      <p:ext uri="{BB962C8B-B14F-4D97-AF65-F5344CB8AC3E}">
        <p14:creationId xmlns:p14="http://schemas.microsoft.com/office/powerpoint/2010/main" val="3681633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1"/>
            <a:ext cx="12501563" cy="685799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 name="Rectangle 4"/>
          <p:cNvSpPr/>
          <p:nvPr>
            <p:custDataLst>
              <p:tags r:id="rId2"/>
            </p:custDataLst>
          </p:nvPr>
        </p:nvSpPr>
        <p:spPr>
          <a:xfrm>
            <a:off x="605110" y="1417703"/>
            <a:ext cx="11955600" cy="5769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6" name="Image 5"/>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0355272" y="314910"/>
            <a:ext cx="1562200" cy="770400"/>
          </a:xfrm>
          <a:prstGeom prst="rect">
            <a:avLst/>
          </a:prstGeom>
        </p:spPr>
      </p:pic>
      <p:sp>
        <p:nvSpPr>
          <p:cNvPr id="7" name="Rectangle 6"/>
          <p:cNvSpPr/>
          <p:nvPr>
            <p:custDataLst>
              <p:tags r:id="rId4"/>
            </p:custDataLst>
          </p:nvPr>
        </p:nvSpPr>
        <p:spPr>
          <a:xfrm>
            <a:off x="-157163" y="285752"/>
            <a:ext cx="10272714"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custDataLst>
              <p:tags r:id="rId5"/>
            </p:custDataLst>
          </p:nvPr>
        </p:nvSpPr>
        <p:spPr>
          <a:xfrm>
            <a:off x="0" y="448360"/>
            <a:ext cx="9553576" cy="492443"/>
          </a:xfrm>
          <a:prstGeom prst="rect">
            <a:avLst/>
          </a:prstGeom>
        </p:spPr>
        <p:txBody>
          <a:bodyPr wrap="square">
            <a:spAutoFit/>
          </a:bodyPr>
          <a:lstStyle/>
          <a:p>
            <a:pPr marL="800100" indent="-614363"/>
            <a:r>
              <a:rPr lang="fr-FR" sz="2600" b="1" dirty="0" smtClean="0">
                <a:solidFill>
                  <a:schemeClr val="accent6">
                    <a:lumMod val="50000"/>
                  </a:schemeClr>
                </a:solidFill>
                <a:latin typeface="Century Gothic" panose="020B0502020202020204" pitchFamily="34" charset="0"/>
              </a:rPr>
              <a:t>Pour l’Allocation Spécifique de Solidarité (ASS)</a:t>
            </a:r>
            <a:endParaRPr lang="fr-FR" sz="2600" b="1" dirty="0">
              <a:solidFill>
                <a:schemeClr val="accent6">
                  <a:lumMod val="50000"/>
                </a:schemeClr>
              </a:solidFill>
              <a:latin typeface="Century Gothic" panose="020B0502020202020204" pitchFamily="34" charset="0"/>
            </a:endParaRPr>
          </a:p>
        </p:txBody>
      </p:sp>
      <p:pic>
        <p:nvPicPr>
          <p:cNvPr id="9" name="Image 8"/>
          <p:cNvPicPr/>
          <p:nvPr>
            <p:custDataLst>
              <p:tags r:id="rId6"/>
            </p:custDataLst>
          </p:nvPr>
        </p:nvPicPr>
        <p:blipFill rotWithShape="1">
          <a:blip r:embed="rId11">
            <a:extLst>
              <a:ext uri="{28A0092B-C50C-407E-A947-70E740481C1C}">
                <a14:useLocalDpi xmlns:a14="http://schemas.microsoft.com/office/drawing/2010/main" val="0"/>
              </a:ext>
            </a:extLst>
          </a:blip>
          <a:srcRect l="3953" t="16765" r="67407" b="19998"/>
          <a:stretch/>
        </p:blipFill>
        <p:spPr bwMode="auto">
          <a:xfrm>
            <a:off x="7256206" y="1209371"/>
            <a:ext cx="4409768" cy="5073442"/>
          </a:xfrm>
          <a:prstGeom prst="rect">
            <a:avLst/>
          </a:prstGeom>
          <a:ln>
            <a:noFill/>
          </a:ln>
          <a:extLst>
            <a:ext uri="{53640926-AAD7-44D8-BBD7-CCE9431645EC}">
              <a14:shadowObscured xmlns:a14="http://schemas.microsoft.com/office/drawing/2010/main"/>
            </a:ext>
          </a:extLst>
        </p:spPr>
      </p:pic>
      <p:sp>
        <p:nvSpPr>
          <p:cNvPr id="10" name="Rectangle 9"/>
          <p:cNvSpPr/>
          <p:nvPr>
            <p:custDataLst>
              <p:tags r:id="rId7"/>
            </p:custDataLst>
          </p:nvPr>
        </p:nvSpPr>
        <p:spPr>
          <a:xfrm>
            <a:off x="851250" y="2488578"/>
            <a:ext cx="5520054" cy="3083152"/>
          </a:xfrm>
          <a:prstGeom prst="rect">
            <a:avLst/>
          </a:prstGeom>
        </p:spPr>
        <p:txBody>
          <a:bodyPr wrap="square">
            <a:spAutoFit/>
          </a:bodyPr>
          <a:lstStyle/>
          <a:p>
            <a:pPr algn="just">
              <a:lnSpc>
                <a:spcPct val="115000"/>
              </a:lnSpc>
            </a:pPr>
            <a:r>
              <a:rPr lang="fr-FR" sz="16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Le complément de revenus</a:t>
            </a:r>
            <a:r>
              <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quel qu’il soit, ne peut excéder les 12 premiers mois d’activité professionnelle sauf si au terme des 12 mois, vous n’avez pas effectué 750 heures de travail. </a:t>
            </a:r>
          </a:p>
          <a:p>
            <a:pPr algn="just">
              <a:lnSpc>
                <a:spcPct val="115000"/>
              </a:lnSpc>
            </a:pPr>
            <a:endPar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endParaRPr>
          </a:p>
          <a:p>
            <a:pPr algn="just">
              <a:lnSpc>
                <a:spcPct val="115000"/>
              </a:lnSpc>
            </a:pPr>
            <a:r>
              <a:rPr lang="fr-FR" sz="16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Dans ce cas, vous pourrez continuer à percevoir le complément</a:t>
            </a:r>
            <a:r>
              <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jusqu’à ce que cette limite soit atteinte (la durée maximale de 12 mois ou 750 heures tient compte aussi bien des mois au cours desquels l’horaire de travail est supérieur ou égal à 78 heures que des mois au cours desquels l’horaire de travail est inférieur à 78 heures).</a:t>
            </a:r>
            <a:endParaRPr lang="fr-FR" sz="15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Arc 11"/>
          <p:cNvSpPr/>
          <p:nvPr>
            <p:custDataLst>
              <p:tags r:id="rId8"/>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Bouton d’action : Suivant 14">
            <a:hlinkClick r:id="" action="ppaction://hlinkshowjump?jump=nextslide" highlightClick="1"/>
          </p:cNvPr>
          <p:cNvSpPr/>
          <p:nvPr/>
        </p:nvSpPr>
        <p:spPr>
          <a:xfrm>
            <a:off x="11446237" y="6315533"/>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62232" y="6327059"/>
            <a:ext cx="250723" cy="369332"/>
          </a:xfrm>
          <a:prstGeom prst="rect">
            <a:avLst/>
          </a:prstGeom>
          <a:noFill/>
        </p:spPr>
        <p:txBody>
          <a:bodyPr wrap="square" rtlCol="0">
            <a:spAutoFit/>
          </a:bodyPr>
          <a:lstStyle/>
          <a:p>
            <a:r>
              <a:rPr lang="fr-FR" b="1" dirty="0">
                <a:solidFill>
                  <a:schemeClr val="bg1"/>
                </a:solidFill>
              </a:rPr>
              <a:t>6</a:t>
            </a:r>
          </a:p>
        </p:txBody>
      </p:sp>
    </p:spTree>
    <p:extLst>
      <p:ext uri="{BB962C8B-B14F-4D97-AF65-F5344CB8AC3E}">
        <p14:creationId xmlns:p14="http://schemas.microsoft.com/office/powerpoint/2010/main" val="3544965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3649"/>
            <a:ext cx="12501563" cy="6844352"/>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02379" y="1389144"/>
            <a:ext cx="11955600" cy="558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0144681" y="315830"/>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Montant de l’aide - ACS </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8" name="Tableau 7"/>
          <p:cNvGraphicFramePr>
            <a:graphicFrameLocks noGrp="1"/>
          </p:cNvGraphicFramePr>
          <p:nvPr>
            <p:custDataLst>
              <p:tags r:id="rId7"/>
            </p:custDataLst>
            <p:extLst>
              <p:ext uri="{D42A27DB-BD31-4B8C-83A1-F6EECF244321}">
                <p14:modId xmlns:p14="http://schemas.microsoft.com/office/powerpoint/2010/main" val="454489729"/>
              </p:ext>
            </p:extLst>
          </p:nvPr>
        </p:nvGraphicFramePr>
        <p:xfrm>
          <a:off x="7951221" y="2109018"/>
          <a:ext cx="3820770" cy="1814625"/>
        </p:xfrm>
        <a:graphic>
          <a:graphicData uri="http://schemas.openxmlformats.org/drawingml/2006/table">
            <a:tbl>
              <a:tblPr firstRow="1" firstCol="1" bandRow="1">
                <a:tableStyleId>{C083E6E3-FA7D-4D7B-A595-EF9225AFEA82}</a:tableStyleId>
              </a:tblPr>
              <a:tblGrid>
                <a:gridCol w="1910385"/>
                <a:gridCol w="1910385"/>
              </a:tblGrid>
              <a:tr h="362925">
                <a:tc>
                  <a:txBody>
                    <a:bodyPr/>
                    <a:lstStyle/>
                    <a:p>
                      <a:pPr algn="ctr">
                        <a:lnSpc>
                          <a:spcPct val="115000"/>
                        </a:lnSpc>
                      </a:pPr>
                      <a:r>
                        <a:rPr lang="fr-FR" sz="1400" dirty="0">
                          <a:effectLst/>
                          <a:latin typeface="Century Gothic" panose="020B0502020202020204" pitchFamily="34" charset="0"/>
                        </a:rPr>
                        <a:t> Age du bénéficiaire</a:t>
                      </a:r>
                      <a:endParaRPr lang="fr-FR"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fr-FR" sz="1400">
                          <a:effectLst/>
                          <a:latin typeface="Century Gothic" panose="020B0502020202020204" pitchFamily="34" charset="0"/>
                        </a:rPr>
                        <a:t>Montant de l'aide</a:t>
                      </a:r>
                      <a:endParaRPr lang="fr-FR"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r>
              <a:tr h="362925">
                <a:tc>
                  <a:txBody>
                    <a:bodyPr/>
                    <a:lstStyle/>
                    <a:p>
                      <a:pPr algn="ctr">
                        <a:lnSpc>
                          <a:spcPct val="115000"/>
                        </a:lnSpc>
                      </a:pPr>
                      <a:r>
                        <a:rPr lang="fr-FR" sz="1400" b="0" dirty="0">
                          <a:effectLst/>
                          <a:latin typeface="Century Gothic" panose="020B0502020202020204" pitchFamily="34" charset="0"/>
                        </a:rPr>
                        <a:t>Moins de 16 ans</a:t>
                      </a:r>
                      <a:endParaRPr lang="fr-FR"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fr-FR" sz="1400">
                          <a:effectLst/>
                          <a:latin typeface="Century Gothic" panose="020B0502020202020204" pitchFamily="34" charset="0"/>
                        </a:rPr>
                        <a:t>100 €</a:t>
                      </a:r>
                      <a:endParaRPr lang="fr-FR"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r>
              <a:tr h="362925">
                <a:tc>
                  <a:txBody>
                    <a:bodyPr/>
                    <a:lstStyle/>
                    <a:p>
                      <a:pPr algn="ctr">
                        <a:lnSpc>
                          <a:spcPct val="115000"/>
                        </a:lnSpc>
                      </a:pPr>
                      <a:r>
                        <a:rPr lang="fr-FR" sz="1400" b="0" dirty="0">
                          <a:effectLst/>
                          <a:latin typeface="Century Gothic" panose="020B0502020202020204" pitchFamily="34" charset="0"/>
                        </a:rPr>
                        <a:t>De 16 à 49 ans</a:t>
                      </a:r>
                      <a:endParaRPr lang="fr-FR"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fr-FR" sz="1400">
                          <a:effectLst/>
                          <a:latin typeface="Century Gothic" panose="020B0502020202020204" pitchFamily="34" charset="0"/>
                        </a:rPr>
                        <a:t>200 €</a:t>
                      </a:r>
                      <a:endParaRPr lang="fr-FR"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r>
              <a:tr h="362925">
                <a:tc>
                  <a:txBody>
                    <a:bodyPr/>
                    <a:lstStyle/>
                    <a:p>
                      <a:pPr algn="ctr">
                        <a:lnSpc>
                          <a:spcPct val="115000"/>
                        </a:lnSpc>
                      </a:pPr>
                      <a:r>
                        <a:rPr lang="fr-FR" sz="1400" b="0" dirty="0">
                          <a:effectLst/>
                          <a:latin typeface="Century Gothic" panose="020B0502020202020204" pitchFamily="34" charset="0"/>
                        </a:rPr>
                        <a:t>De 50 à 59 ans</a:t>
                      </a:r>
                      <a:endParaRPr lang="fr-FR"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fr-FR" sz="1400">
                          <a:effectLst/>
                          <a:latin typeface="Century Gothic" panose="020B0502020202020204" pitchFamily="34" charset="0"/>
                        </a:rPr>
                        <a:t>350 €</a:t>
                      </a:r>
                      <a:endParaRPr lang="fr-FR"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r>
              <a:tr h="362925">
                <a:tc>
                  <a:txBody>
                    <a:bodyPr/>
                    <a:lstStyle/>
                    <a:p>
                      <a:pPr algn="ctr">
                        <a:lnSpc>
                          <a:spcPct val="115000"/>
                        </a:lnSpc>
                      </a:pPr>
                      <a:r>
                        <a:rPr lang="fr-FR" sz="1400" b="0" dirty="0">
                          <a:effectLst/>
                          <a:latin typeface="Century Gothic" panose="020B0502020202020204" pitchFamily="34" charset="0"/>
                        </a:rPr>
                        <a:t>60 ans et plus</a:t>
                      </a:r>
                      <a:endParaRPr lang="fr-FR"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fr-FR" sz="1400" dirty="0">
                          <a:effectLst/>
                          <a:latin typeface="Century Gothic" panose="020B0502020202020204" pitchFamily="34" charset="0"/>
                        </a:rPr>
                        <a:t>550 €</a:t>
                      </a:r>
                      <a:endParaRPr lang="fr-FR"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625" marR="47625" marT="47625" marB="47625"/>
                </a:tc>
              </a:tr>
            </a:tbl>
          </a:graphicData>
        </a:graphic>
      </p:graphicFrame>
      <p:sp>
        <p:nvSpPr>
          <p:cNvPr id="9" name="Rectangle 1"/>
          <p:cNvSpPr>
            <a:spLocks noChangeArrowheads="1"/>
          </p:cNvSpPr>
          <p:nvPr>
            <p:custDataLst>
              <p:tags r:id="rId8"/>
            </p:custDataLst>
          </p:nvPr>
        </p:nvSpPr>
        <p:spPr bwMode="auto">
          <a:xfrm>
            <a:off x="811237" y="1923695"/>
            <a:ext cx="7231969"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Une aide est accordée à chaque membre de votre famille</a:t>
            </a:r>
            <a:r>
              <a:rPr kumimoji="0" lang="fr-FR" altLang="fr-FR" sz="17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montant accordé varie en fonction de l’âge du bénéficiaire.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Arial" panose="020B0604020202020204" pitchFamily="34" charset="0"/>
              </a:rPr>
              <a:t/>
            </a:r>
            <a:br>
              <a:rPr kumimoji="0" lang="fr-FR" altLang="fr-FR" sz="17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Arial" panose="020B0604020202020204" pitchFamily="34" charset="0"/>
              </a:rPr>
            </a:br>
            <a: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Arial" panose="020B0604020202020204" pitchFamily="34" charset="0"/>
              </a:rPr>
              <a:t>Afin de réduire le montant restant à votre à charge sur le prix du contrat, des aides supplémentaires peuvent être accordées par les caisses d’assurance maladie.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700"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Arial" panose="020B0604020202020204" pitchFamily="34" charset="0"/>
              </a:rPr>
              <a:t>N’hésitez pas à vous adresser à votre caisse d’assurance maladie.</a:t>
            </a:r>
            <a: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a:r>
            <a:b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endPar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ndParaRPr>
          </a:p>
        </p:txBody>
      </p:sp>
      <p:sp>
        <p:nvSpPr>
          <p:cNvPr id="12" name="Rectangle 11"/>
          <p:cNvSpPr/>
          <p:nvPr>
            <p:custDataLst>
              <p:tags r:id="rId9"/>
            </p:custDataLst>
          </p:nvPr>
        </p:nvSpPr>
        <p:spPr>
          <a:xfrm>
            <a:off x="844118" y="4463278"/>
            <a:ext cx="10971645" cy="1585049"/>
          </a:xfrm>
          <a:prstGeom prst="rect">
            <a:avLst/>
          </a:prstGeom>
        </p:spPr>
        <p:txBody>
          <a:bodyPr wrap="square">
            <a:spAutoFit/>
          </a:bodyPr>
          <a:lstStyle/>
          <a:p>
            <a:pPr lvl="0" eaLnBrk="0" fontAlgn="base" hangingPunct="0">
              <a:spcBef>
                <a:spcPct val="0"/>
              </a:spcBef>
              <a:spcAft>
                <a:spcPct val="0"/>
              </a:spcAft>
            </a:pPr>
            <a:r>
              <a:rPr lang="fr-FR" altLang="fr-FR" sz="1600" b="1" dirty="0" smtClean="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Les </a:t>
            </a:r>
            <a:r>
              <a:rPr lang="fr-FR" alt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contrats concernés par l’aide</a:t>
            </a:r>
            <a:endParaRPr lang="fr-FR" alt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altLang="fr-FR" sz="1600"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Votre aide est utilisable sur l’un des contrats de complémentaire santé spécialement sélectionnés pour leur bon </a:t>
            </a:r>
            <a:r>
              <a:rPr lang="fr-FR" altLang="fr-FR" sz="1700"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rapport</a:t>
            </a:r>
            <a:r>
              <a:rPr lang="fr-FR" altLang="fr-FR" sz="1600"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 qualité-prix.</a:t>
            </a:r>
            <a:endParaRPr lang="fr-FR" alt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fr-FR" alt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fr-FR" alt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Des réductions sur votre facture de gaz et d’électricité :</a:t>
            </a:r>
            <a:r>
              <a:rPr lang="fr-FR" altLang="fr-FR" sz="1600"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Grâce à l'ACS, il est possible </a:t>
            </a:r>
            <a:r>
              <a:rPr lang="fr-FR" alt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également de </a:t>
            </a:r>
            <a:r>
              <a:rPr lang="fr-FR" altLang="fr-FR" sz="1600" dirty="0">
                <a:solidFill>
                  <a:schemeClr val="tx1">
                    <a:lumMod val="85000"/>
                    <a:lumOff val="15000"/>
                  </a:schemeClr>
                </a:solidFill>
                <a:latin typeface="Century Gothic" panose="020B0502020202020204" pitchFamily="34" charset="0"/>
                <a:ea typeface="Times New Roman" panose="02020603050405020304" pitchFamily="18" charset="0"/>
                <a:cs typeface="Arial" panose="020B0604020202020204" pitchFamily="34" charset="0"/>
              </a:rPr>
              <a:t>bénéficier de réductions sur votre facture de gaz et d’électricité</a:t>
            </a:r>
            <a:endParaRPr lang="fr-FR" sz="1600" dirty="0">
              <a:solidFill>
                <a:schemeClr val="tx1">
                  <a:lumMod val="85000"/>
                  <a:lumOff val="15000"/>
                </a:schemeClr>
              </a:solidFill>
            </a:endParaRPr>
          </a:p>
        </p:txBody>
      </p:sp>
      <p:sp>
        <p:nvSpPr>
          <p:cNvPr id="17" name="Bouton d’action : Suivant 16">
            <a:hlinkClick r:id="" action="ppaction://hlinkshowjump?jump=nextslide" highlightClick="1"/>
          </p:cNvPr>
          <p:cNvSpPr/>
          <p:nvPr/>
        </p:nvSpPr>
        <p:spPr>
          <a:xfrm>
            <a:off x="11374798"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2"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3"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60</a:t>
            </a:r>
            <a:endParaRPr lang="fr-FR" b="1" dirty="0">
              <a:solidFill>
                <a:schemeClr val="bg1"/>
              </a:solidFill>
            </a:endParaRPr>
          </a:p>
        </p:txBody>
      </p:sp>
    </p:spTree>
    <p:extLst>
      <p:ext uri="{BB962C8B-B14F-4D97-AF65-F5344CB8AC3E}">
        <p14:creationId xmlns:p14="http://schemas.microsoft.com/office/powerpoint/2010/main" val="21431189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1"/>
            <a:ext cx="12501563" cy="69612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47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228265" y="57150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rgbClr val="9E009E"/>
                </a:solidFill>
                <a:latin typeface="Century Gothic" panose="020B0502020202020204" pitchFamily="34" charset="0"/>
              </a:rPr>
              <a:t>Service social de l’Assurance Maladie</a:t>
            </a:r>
            <a:endParaRPr lang="fr-FR" sz="3000" b="1" dirty="0">
              <a:solidFill>
                <a:srgbClr val="9E009E"/>
              </a:solidFill>
              <a:latin typeface="Century Gothic" panose="020B0502020202020204" pitchFamily="34" charset="0"/>
            </a:endParaRPr>
          </a:p>
        </p:txBody>
      </p:sp>
      <p:sp>
        <p:nvSpPr>
          <p:cNvPr id="10" name="Rectangle 9">
            <a:hlinkClick r:id="rId13" action="ppaction://hlinksldjump"/>
          </p:cNvPr>
          <p:cNvSpPr/>
          <p:nvPr>
            <p:custDataLst>
              <p:tags r:id="rId6"/>
            </p:custDataLst>
          </p:nvPr>
        </p:nvSpPr>
        <p:spPr>
          <a:xfrm>
            <a:off x="2550461" y="2893227"/>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ACCES AUX DROITS ET AUX SOINS</a:t>
            </a:r>
            <a:endParaRPr lang="fr-FR" sz="2000" b="1" dirty="0">
              <a:solidFill>
                <a:srgbClr val="9E009E"/>
              </a:solidFill>
            </a:endParaRPr>
          </a:p>
        </p:txBody>
      </p:sp>
      <p:sp>
        <p:nvSpPr>
          <p:cNvPr id="11" name="Rectangle 10">
            <a:hlinkClick r:id="rId14" action="ppaction://hlinksldjump"/>
          </p:cNvPr>
          <p:cNvSpPr/>
          <p:nvPr>
            <p:custDataLst>
              <p:tags r:id="rId7"/>
            </p:custDataLst>
          </p:nvPr>
        </p:nvSpPr>
        <p:spPr>
          <a:xfrm>
            <a:off x="6941384" y="2885573"/>
            <a:ext cx="3610501"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RETOUR A L’EMPLOI APRES UN ARRET DE TRAVAIL</a:t>
            </a:r>
            <a:endParaRPr lang="fr-FR" sz="2000" b="1" dirty="0">
              <a:solidFill>
                <a:srgbClr val="9E009E"/>
              </a:solidFill>
            </a:endParaRPr>
          </a:p>
        </p:txBody>
      </p:sp>
      <p:sp>
        <p:nvSpPr>
          <p:cNvPr id="19" name="Arc 18"/>
          <p:cNvSpPr/>
          <p:nvPr>
            <p:custDataLst>
              <p:tags r:id="rId8"/>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a:hlinkClick r:id="rId15" action="ppaction://hlinksldjump"/>
          </p:cNvPr>
          <p:cNvSpPr/>
          <p:nvPr>
            <p:custDataLst>
              <p:tags r:id="rId9"/>
            </p:custDataLst>
          </p:nvPr>
        </p:nvSpPr>
        <p:spPr>
          <a:xfrm>
            <a:off x="2507269" y="4300717"/>
            <a:ext cx="3610501"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SORTIE D’</a:t>
            </a:r>
            <a:br>
              <a:rPr lang="fr-FR" sz="2000" b="1" dirty="0" smtClean="0">
                <a:solidFill>
                  <a:srgbClr val="9E009E"/>
                </a:solidFill>
              </a:rPr>
            </a:br>
            <a:r>
              <a:rPr lang="fr-FR" sz="2000" b="1" dirty="0" smtClean="0">
                <a:solidFill>
                  <a:srgbClr val="9E009E"/>
                </a:solidFill>
              </a:rPr>
              <a:t>HOSPITALISATION</a:t>
            </a:r>
            <a:endParaRPr lang="fr-FR" sz="2000" b="1" dirty="0">
              <a:solidFill>
                <a:srgbClr val="9E009E"/>
              </a:solidFill>
            </a:endParaRPr>
          </a:p>
        </p:txBody>
      </p:sp>
      <p:sp>
        <p:nvSpPr>
          <p:cNvPr id="13" name="Rectangle 12">
            <a:hlinkClick r:id="rId16" action="ppaction://hlinksldjump"/>
          </p:cNvPr>
          <p:cNvSpPr/>
          <p:nvPr>
            <p:custDataLst>
              <p:tags r:id="rId10"/>
            </p:custDataLst>
          </p:nvPr>
        </p:nvSpPr>
        <p:spPr>
          <a:xfrm>
            <a:off x="6941384" y="4307974"/>
            <a:ext cx="3610501"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CONTACTER LE </a:t>
            </a:r>
            <a:br>
              <a:rPr lang="fr-FR" sz="2000" b="1" dirty="0" smtClean="0">
                <a:solidFill>
                  <a:srgbClr val="9E009E"/>
                </a:solidFill>
              </a:rPr>
            </a:br>
            <a:r>
              <a:rPr lang="fr-FR" sz="2000" b="1" dirty="0" smtClean="0">
                <a:solidFill>
                  <a:srgbClr val="9E009E"/>
                </a:solidFill>
              </a:rPr>
              <a:t>SERVICE SOCIAL</a:t>
            </a:r>
            <a:endParaRPr lang="fr-FR" sz="2000" b="1" dirty="0">
              <a:solidFill>
                <a:srgbClr val="9E009E"/>
              </a:solidFill>
            </a:endParaRPr>
          </a:p>
        </p:txBody>
      </p:sp>
      <p:sp>
        <p:nvSpPr>
          <p:cNvPr id="17" name="Bouton d’action : Suivant 16">
            <a:hlinkClick r:id="" action="ppaction://hlinkshowjump?jump=nextslide" highlightClick="1"/>
          </p:cNvPr>
          <p:cNvSpPr/>
          <p:nvPr/>
        </p:nvSpPr>
        <p:spPr>
          <a:xfrm>
            <a:off x="11374798" y="6358399"/>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4" name="Bouton d'action : Retour 23">
            <a:hlinkClick r:id="rId1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61</a:t>
            </a:r>
            <a:endParaRPr lang="fr-FR" b="1" dirty="0">
              <a:solidFill>
                <a:schemeClr val="bg1"/>
              </a:solidFill>
            </a:endParaRPr>
          </a:p>
        </p:txBody>
      </p:sp>
    </p:spTree>
    <p:extLst>
      <p:ext uri="{BB962C8B-B14F-4D97-AF65-F5344CB8AC3E}">
        <p14:creationId xmlns:p14="http://schemas.microsoft.com/office/powerpoint/2010/main" val="345815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18421" y="1389143"/>
            <a:ext cx="11955600" cy="576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accent6">
                  <a:lumMod val="50000"/>
                </a:schemeClr>
              </a:solidFill>
            </a:endParaRPr>
          </a:p>
        </p:txBody>
      </p:sp>
      <p:pic>
        <p:nvPicPr>
          <p:cNvPr id="4" name="Imag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187540"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Accès aux droits et aux soins – Service social</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1"/>
          <p:cNvSpPr>
            <a:spLocks noChangeArrowheads="1"/>
          </p:cNvSpPr>
          <p:nvPr>
            <p:custDataLst>
              <p:tags r:id="rId7"/>
            </p:custDataLst>
          </p:nvPr>
        </p:nvSpPr>
        <p:spPr bwMode="auto">
          <a:xfrm>
            <a:off x="885372" y="2346268"/>
            <a:ext cx="11306628"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Votre santé vous préoccupe et vous avez des difficultés pour vous soigner, financer vos soins, faire valoir vos droits, acquérir une complémentaire santé ? </a:t>
            </a:r>
            <a:endPar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sz="8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1"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Un(e)assistant(e) social(e) peut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sz="400" b="0" i="0" u="none" strike="noStrike" cap="none" normalizeH="0" baseline="0" dirty="0" smtClean="0">
              <a:ln>
                <a:noFill/>
              </a:ln>
              <a:solidFill>
                <a:schemeClr val="tx1">
                  <a:lumMod val="85000"/>
                  <a:lumOff val="15000"/>
                </a:schemeClr>
              </a:solidFill>
              <a:effectLst/>
              <a:latin typeface="Century Gothic" panose="020B0502020202020204" pitchFamily="34" charset="0"/>
            </a:endParaRPr>
          </a:p>
          <a:p>
            <a:pPr marL="536575" marR="0" lvl="0" indent="-274638" algn="l" defTabSz="914400" rtl="0" eaLnBrk="0" fontAlgn="base" latinLnBrk="0" hangingPunct="0">
              <a:lnSpc>
                <a:spcPct val="150000"/>
              </a:lnSpc>
              <a:spcBef>
                <a:spcPct val="0"/>
              </a:spcBef>
              <a:spcAft>
                <a:spcPct val="0"/>
              </a:spcAft>
              <a:buClrTx/>
              <a:buSzTx/>
              <a:buFontTx/>
              <a:buChar char="•"/>
              <a:tabLst/>
            </a:pPr>
            <a: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informer sur vos droits et sur le parcours de soins coordonnés (médecin traitant) pour faciliter votre accès aux soins,</a:t>
            </a:r>
            <a:endPar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ndParaRPr>
          </a:p>
          <a:p>
            <a:pPr marL="536575" marR="0" lvl="0" indent="-274638" algn="l" defTabSz="914400" rtl="0" eaLnBrk="0" fontAlgn="base" latinLnBrk="0" hangingPunct="0">
              <a:lnSpc>
                <a:spcPct val="150000"/>
              </a:lnSpc>
              <a:spcBef>
                <a:spcPct val="0"/>
              </a:spcBef>
              <a:spcAft>
                <a:spcPct val="0"/>
              </a:spcAft>
              <a:buClrTx/>
              <a:buSzTx/>
              <a:buFontTx/>
              <a:buChar char="•"/>
              <a:tabLst/>
            </a:pPr>
            <a: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guider dans vos démarches et vous aider à rechercher des solutions adaptées à votre situation, </a:t>
            </a:r>
            <a:endPar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ndParaRPr>
          </a:p>
          <a:p>
            <a:pPr marL="536575" marR="0" lvl="0" indent="-274638" algn="l" defTabSz="914400" rtl="0" eaLnBrk="0" fontAlgn="base" latinLnBrk="0" hangingPunct="0">
              <a:lnSpc>
                <a:spcPct val="150000"/>
              </a:lnSpc>
              <a:spcBef>
                <a:spcPct val="0"/>
              </a:spcBef>
              <a:spcAft>
                <a:spcPct val="0"/>
              </a:spcAft>
              <a:buClrTx/>
              <a:buSzTx/>
              <a:buFontTx/>
              <a:buChar char="•"/>
              <a:tabLst/>
            </a:pPr>
            <a:r>
              <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vous accompagner en matière de prévention pour mieux préserver votre capital santé (bilan de santé, dépistage...).</a:t>
            </a:r>
            <a:endParaRPr kumimoji="0" lang="fr-FR" altLang="fr-FR" sz="1600" b="0" i="0" u="none" strike="noStrike" cap="none" normalizeH="0" baseline="0" dirty="0" smtClean="0">
              <a:ln>
                <a:noFill/>
              </a:ln>
              <a:solidFill>
                <a:schemeClr val="tx1">
                  <a:lumMod val="85000"/>
                  <a:lumOff val="15000"/>
                </a:schemeClr>
              </a:solidFill>
              <a:effectLst/>
              <a:latin typeface="Century Gothic" panose="020B0502020202020204" pitchFamily="34" charset="0"/>
            </a:endParaRPr>
          </a:p>
        </p:txBody>
      </p:sp>
      <p:sp>
        <p:nvSpPr>
          <p:cNvPr id="14" name="Bouton d’action : Suivant 13">
            <a:hlinkClick r:id="" action="ppaction://hlinkshowjump?jump=nextslide" highlightClick="1"/>
          </p:cNvPr>
          <p:cNvSpPr/>
          <p:nvPr/>
        </p:nvSpPr>
        <p:spPr>
          <a:xfrm>
            <a:off x="11374798"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62</a:t>
            </a:r>
            <a:endParaRPr lang="fr-FR" b="1" dirty="0">
              <a:solidFill>
                <a:schemeClr val="bg1"/>
              </a:solidFill>
            </a:endParaRPr>
          </a:p>
        </p:txBody>
      </p:sp>
    </p:spTree>
    <p:extLst>
      <p:ext uri="{BB962C8B-B14F-4D97-AF65-F5344CB8AC3E}">
        <p14:creationId xmlns:p14="http://schemas.microsoft.com/office/powerpoint/2010/main" val="4773657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18421" y="1389144"/>
            <a:ext cx="11955600" cy="5605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187540"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Retour à l’emploi après un arrêt de travail – Service social</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custDataLst>
              <p:tags r:id="rId7"/>
            </p:custDataLst>
          </p:nvPr>
        </p:nvSpPr>
        <p:spPr>
          <a:xfrm>
            <a:off x="899884" y="2046433"/>
            <a:ext cx="10915879" cy="3854901"/>
          </a:xfrm>
          <a:prstGeom prst="rect">
            <a:avLst/>
          </a:prstGeom>
        </p:spPr>
        <p:txBody>
          <a:bodyPr wrap="square">
            <a:spAutoFit/>
          </a:bodyPr>
          <a:lstStyle/>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Vous êtes en arrêt de travail et votre état de santé rend difficile votre retour au travail ? </a:t>
            </a:r>
            <a:b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br>
            <a:endPar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b="1"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Un(e</a:t>
            </a:r>
            <a:r>
              <a:rPr lang="fr-FR"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assistant(e) social(e) peut : </a:t>
            </a:r>
          </a:p>
          <a:p>
            <a:pPr marL="342900" lvl="0" indent="-342900" algn="just">
              <a:lnSpc>
                <a:spcPct val="150000"/>
              </a:lnSpc>
              <a:spcAft>
                <a:spcPts val="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vous informer sur vos droits et les démarches à effectuer, </a:t>
            </a:r>
            <a:endParaRPr lang="fr-FR" sz="16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endParaRPr lang="fr-FR" sz="4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vous conseiller sur les actions </a:t>
            </a:r>
            <a:r>
              <a:rPr lang="fr-FR" sz="16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qu’il </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est possible </a:t>
            </a:r>
            <a:r>
              <a:rPr lang="fr-FR" sz="16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d’engager </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pendant votre arrêt de travail (visite de pré-reprise, bilan de compétences, aménagement du poste de travail...),</a:t>
            </a:r>
          </a:p>
          <a:p>
            <a:pPr marL="342900" lvl="0" indent="-342900" algn="just">
              <a:lnSpc>
                <a:spcPct val="150000"/>
              </a:lnSpc>
              <a:spcAft>
                <a:spcPts val="0"/>
              </a:spcAft>
              <a:buFont typeface="Arial" panose="020B0604020202020204" pitchFamily="34" charset="0"/>
              <a:buChar char="•"/>
            </a:pPr>
            <a:endParaRPr lang="fr-FR" sz="4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fr-FR" sz="16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vous </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orienter ou vous mettre en relation avec le bon interlocuteur (médecin du travail, service d'appui au maintien dans l'emploi des travailleurs handicapés [</a:t>
            </a:r>
            <a:r>
              <a:rPr lang="fr-FR" sz="1600" dirty="0" err="1">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Sameth</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a:t>
            </a:r>
          </a:p>
          <a:p>
            <a:pPr lvl="0" algn="just">
              <a:lnSpc>
                <a:spcPct val="150000"/>
              </a:lnSpc>
              <a:spcAft>
                <a:spcPts val="1000"/>
              </a:spcAft>
            </a:pPr>
            <a:endParaRPr lang="fr-FR" sz="4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Arial" panose="020B0604020202020204" pitchFamily="34" charset="0"/>
              <a:buChar char="•"/>
            </a:pPr>
            <a:r>
              <a:rPr lang="fr-FR" sz="16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évaluer </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avec vous votre situation et vous aider à construire un projet professionnel adapté.</a:t>
            </a:r>
            <a:endParaRPr lang="fr-FR" sz="1600" dirty="0">
              <a:solidFill>
                <a:schemeClr val="tx1">
                  <a:lumMod val="85000"/>
                  <a:lumOff val="1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46222"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63</a:t>
            </a:r>
            <a:endParaRPr lang="fr-FR" b="1" dirty="0">
              <a:solidFill>
                <a:schemeClr val="bg1"/>
              </a:solidFill>
            </a:endParaRPr>
          </a:p>
        </p:txBody>
      </p:sp>
    </p:spTree>
    <p:extLst>
      <p:ext uri="{BB962C8B-B14F-4D97-AF65-F5344CB8AC3E}">
        <p14:creationId xmlns:p14="http://schemas.microsoft.com/office/powerpoint/2010/main" val="9582505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214313"/>
            <a:ext cx="12501563" cy="7072313"/>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18421" y="1389144"/>
            <a:ext cx="11955600" cy="566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30184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Sortie d’hospitalisation – Service social</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custDataLst>
              <p:tags r:id="rId7"/>
            </p:custDataLst>
          </p:nvPr>
        </p:nvSpPr>
        <p:spPr>
          <a:xfrm>
            <a:off x="1054960" y="2051547"/>
            <a:ext cx="10889390" cy="3848233"/>
          </a:xfrm>
          <a:prstGeom prst="rect">
            <a:avLst/>
          </a:prstGeom>
        </p:spPr>
        <p:txBody>
          <a:bodyPr wrap="square">
            <a:spAutoFit/>
          </a:bodyPr>
          <a:lstStyle/>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Vous êtes hospitalisé(e) et votre retour à domicile vous inquiète </a:t>
            </a: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Faites-en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part au personnel de l'établissement qui contactera, avec votre accord, le service social de l'Assurance Maladie. </a:t>
            </a:r>
          </a:p>
          <a:p>
            <a:pPr algn="just">
              <a:lnSpc>
                <a:spcPct val="115000"/>
              </a:lnSpc>
              <a:spcAft>
                <a:spcPts val="1000"/>
              </a:spcAft>
            </a:pPr>
            <a:r>
              <a:rPr 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Un(e) assistant(e) social(e) vous contactera pour</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s'assurer de la mise en place et de l'adaptation des aides proposées par l'établissement de santé,</a:t>
            </a:r>
          </a:p>
          <a:p>
            <a:pPr marL="342900" lvl="0" indent="-342900" algn="just">
              <a:lnSpc>
                <a:spcPct val="115000"/>
              </a:lnSpc>
              <a:spcAft>
                <a:spcPts val="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vous informer sur les aides facilitant votre maintien à domicile (aide humaine, aide technique, adaptation du logement...),</a:t>
            </a:r>
          </a:p>
          <a:p>
            <a:pPr marL="342900" lvl="0" indent="-342900" algn="just">
              <a:lnSpc>
                <a:spcPct val="115000"/>
              </a:lnSpc>
              <a:spcAft>
                <a:spcPts val="100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vous guider dans vos démarches et vous aider à rechercher des solutions adaptées à votre situation. </a:t>
            </a:r>
          </a:p>
          <a:p>
            <a:pPr algn="just">
              <a:lnSpc>
                <a:spcPct val="115000"/>
              </a:lnSpc>
              <a:spcAft>
                <a:spcPts val="1000"/>
              </a:spcAft>
            </a:pP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L'assistant(e) social(e) est </a:t>
            </a:r>
            <a:r>
              <a:rPr 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votre interlocuteur privilégié</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il peut vous proposer :</a:t>
            </a:r>
          </a:p>
          <a:p>
            <a:pPr marL="342900" lvl="0" indent="-342900" algn="just">
              <a:lnSpc>
                <a:spcPct val="115000"/>
              </a:lnSpc>
              <a:spcAft>
                <a:spcPts val="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des rendez-vous individuels pour rechercher ensemble des solutions adaptées à votre situation,</a:t>
            </a:r>
          </a:p>
          <a:p>
            <a:pPr marL="342900" lvl="0" indent="-342900" algn="just">
              <a:lnSpc>
                <a:spcPct val="115000"/>
              </a:lnSpc>
              <a:spcAft>
                <a:spcPts val="100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des réunions d'information et des groupes d'échange et de soutien.</a:t>
            </a:r>
            <a:endParaRPr lang="fr-FR" sz="1600" dirty="0">
              <a:solidFill>
                <a:schemeClr val="tx1">
                  <a:lumMod val="85000"/>
                  <a:lumOff val="1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74798"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64</a:t>
            </a:r>
            <a:endParaRPr lang="fr-FR" b="1" dirty="0">
              <a:solidFill>
                <a:schemeClr val="bg1"/>
              </a:solidFill>
            </a:endParaRPr>
          </a:p>
        </p:txBody>
      </p:sp>
    </p:spTree>
    <p:extLst>
      <p:ext uri="{BB962C8B-B14F-4D97-AF65-F5344CB8AC3E}">
        <p14:creationId xmlns:p14="http://schemas.microsoft.com/office/powerpoint/2010/main" val="1230739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287553"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Prendre contact avec le service social</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custDataLst>
              <p:tags r:id="rId7"/>
            </p:custDataLst>
          </p:nvPr>
        </p:nvSpPr>
        <p:spPr>
          <a:xfrm>
            <a:off x="1083223" y="2146504"/>
            <a:ext cx="10746828" cy="3649717"/>
          </a:xfrm>
          <a:prstGeom prst="rect">
            <a:avLst/>
          </a:prstGeom>
        </p:spPr>
        <p:txBody>
          <a:bodyPr wrap="square">
            <a:spAutoFit/>
          </a:bodyPr>
          <a:lstStyle/>
          <a:p>
            <a:pPr algn="just">
              <a:lnSpc>
                <a:spcPct val="150000"/>
              </a:lnSpc>
              <a:spcAft>
                <a:spcPts val="1000"/>
              </a:spcAft>
            </a:pPr>
            <a:r>
              <a:rPr lang="fr-FR" sz="1600" b="1"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En pratique, il est possible de contacter le service social : </a:t>
            </a:r>
            <a:endPar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par mail : connectez-vous sur </a:t>
            </a:r>
            <a:r>
              <a:rPr lang="fr-FR" sz="1600" u="sng"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hlinkClick r:id="rId10" tooltip="votre compte ameli (nouvelle fenêtre)"/>
              </a:rPr>
              <a:t>votre compte </a:t>
            </a:r>
            <a:r>
              <a:rPr lang="fr-FR" sz="1600" u="sng" dirty="0" err="1">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hlinkClick r:id="rId10" tooltip="votre compte ameli (nouvelle fenêtre)"/>
              </a:rPr>
              <a:t>ameli</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 rubrique « Ma messagerie </a:t>
            </a:r>
            <a:r>
              <a:rPr lang="fr-FR" sz="16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a:t>
            </a:r>
          </a:p>
          <a:p>
            <a:pPr marL="285750" lvl="0" indent="-285750" algn="just">
              <a:lnSpc>
                <a:spcPct val="150000"/>
              </a:lnSpc>
              <a:spcAft>
                <a:spcPts val="0"/>
              </a:spcAft>
              <a:buFont typeface="Arial" panose="020B0604020202020204" pitchFamily="34" charset="0"/>
              <a:buChar char="•"/>
            </a:pPr>
            <a:endParaRPr lang="fr-FR" sz="5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par téléphone : appelez le </a:t>
            </a:r>
            <a:r>
              <a:rPr lang="fr-FR" sz="1600" b="1"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36 46 </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(prix d'un appel local sauf surcoût imposé par certains opérateurs), votre caisse d'Assurance Maladie vous mettra en relation avec le service social,</a:t>
            </a:r>
          </a:p>
          <a:p>
            <a:pPr marL="285750" lvl="0" indent="-285750" algn="just">
              <a:lnSpc>
                <a:spcPct val="150000"/>
              </a:lnSpc>
              <a:spcAft>
                <a:spcPts val="0"/>
              </a:spcAft>
              <a:buFont typeface="Arial" panose="020B0604020202020204" pitchFamily="34" charset="0"/>
              <a:buChar char="•"/>
            </a:pPr>
            <a:endParaRPr lang="fr-FR" sz="5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fr-FR" sz="16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à </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l'accueil de votre caisse d'Assurance Maladie,</a:t>
            </a:r>
          </a:p>
          <a:p>
            <a:pPr marL="285750" lvl="0" indent="-285750" algn="just">
              <a:lnSpc>
                <a:spcPct val="150000"/>
              </a:lnSpc>
              <a:spcAft>
                <a:spcPts val="1000"/>
              </a:spcAft>
              <a:buFont typeface="Arial" panose="020B0604020202020204" pitchFamily="34" charset="0"/>
              <a:buChar char="•"/>
            </a:pPr>
            <a:endParaRPr lang="fr-FR" sz="5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Arial" panose="020B0604020202020204" pitchFamily="34" charset="0"/>
              <a:buChar char="•"/>
            </a:pPr>
            <a:r>
              <a:rPr lang="fr-FR" sz="1600" dirty="0" smtClean="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Il </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est possible de aussi vous renseigner en consultant le site de la Caisse d'assurance retraite et de la santé au travail (</a:t>
            </a:r>
            <a:r>
              <a:rPr lang="fr-FR" sz="1600" dirty="0" err="1">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Carsat</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 de votre région, ou le site de la caisse régionale d'assurance maladie d'Île-de-France (</a:t>
            </a:r>
            <a:r>
              <a:rPr lang="fr-FR" sz="1600" dirty="0" err="1">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Cramif</a:t>
            </a:r>
            <a:r>
              <a:rPr lang="fr-FR" sz="1600" dirty="0">
                <a:solidFill>
                  <a:schemeClr val="tx1">
                    <a:lumMod val="85000"/>
                    <a:lumOff val="15000"/>
                  </a:schemeClr>
                </a:solidFill>
                <a:latin typeface="Century Gothic" panose="020B0502020202020204" pitchFamily="34" charset="0"/>
                <a:ea typeface="Calibri" panose="020F0502020204030204" pitchFamily="34" charset="0"/>
                <a:cs typeface="Times New Roman" panose="02020603050405020304" pitchFamily="18" charset="0"/>
              </a:rPr>
              <a:t>) pour la région Île-de-France.</a:t>
            </a:r>
            <a:endParaRPr lang="fr-FR" sz="1600" dirty="0">
              <a:solidFill>
                <a:schemeClr val="tx1">
                  <a:lumMod val="85000"/>
                  <a:lumOff val="1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346223"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65</a:t>
            </a:r>
            <a:endParaRPr lang="fr-FR" b="1" dirty="0">
              <a:solidFill>
                <a:schemeClr val="bg1"/>
              </a:solidFill>
            </a:endParaRPr>
          </a:p>
        </p:txBody>
      </p:sp>
    </p:spTree>
    <p:extLst>
      <p:ext uri="{BB962C8B-B14F-4D97-AF65-F5344CB8AC3E}">
        <p14:creationId xmlns:p14="http://schemas.microsoft.com/office/powerpoint/2010/main" val="21680478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90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6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256840" y="600078"/>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rgbClr val="C00000"/>
                </a:solidFill>
                <a:latin typeface="Century Gothic" panose="020B0502020202020204" pitchFamily="34" charset="0"/>
              </a:rPr>
              <a:t>Lever les freins bancaires</a:t>
            </a:r>
            <a:endParaRPr lang="fr-FR" sz="3000" b="1" dirty="0">
              <a:solidFill>
                <a:srgbClr val="C00000"/>
              </a:solidFill>
              <a:latin typeface="Century Gothic" panose="020B0502020202020204" pitchFamily="34" charset="0"/>
            </a:endParaRPr>
          </a:p>
        </p:txBody>
      </p:sp>
      <p:sp>
        <p:nvSpPr>
          <p:cNvPr id="10" name="Rectangle 9">
            <a:hlinkClick r:id="rId14" action="ppaction://hlinksldjump"/>
          </p:cNvPr>
          <p:cNvSpPr/>
          <p:nvPr>
            <p:custDataLst>
              <p:tags r:id="rId6"/>
            </p:custDataLst>
          </p:nvPr>
        </p:nvSpPr>
        <p:spPr>
          <a:xfrm>
            <a:off x="2522964" y="3101010"/>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DROIT AU COMPTE </a:t>
            </a:r>
            <a:br>
              <a:rPr lang="fr-FR" sz="2000" b="1" dirty="0" smtClean="0">
                <a:solidFill>
                  <a:srgbClr val="C00000"/>
                </a:solidFill>
              </a:rPr>
            </a:br>
            <a:r>
              <a:rPr lang="fr-FR" sz="2000" b="1" dirty="0" smtClean="0">
                <a:solidFill>
                  <a:srgbClr val="C00000"/>
                </a:solidFill>
              </a:rPr>
              <a:t>BANCAIRE</a:t>
            </a:r>
            <a:endParaRPr lang="fr-FR" sz="2000" b="1" dirty="0">
              <a:solidFill>
                <a:srgbClr val="C00000"/>
              </a:solidFill>
            </a:endParaRPr>
          </a:p>
        </p:txBody>
      </p:sp>
      <p:sp>
        <p:nvSpPr>
          <p:cNvPr id="11" name="Rectangle 10">
            <a:hlinkClick r:id="rId15" action="ppaction://hlinksldjump"/>
          </p:cNvPr>
          <p:cNvSpPr/>
          <p:nvPr>
            <p:custDataLst>
              <p:tags r:id="rId7"/>
            </p:custDataLst>
          </p:nvPr>
        </p:nvSpPr>
        <p:spPr>
          <a:xfrm>
            <a:off x="6696171" y="3107870"/>
            <a:ext cx="374113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FACE AUX DIFFICULTES FINANCIERES</a:t>
            </a:r>
            <a:endParaRPr lang="fr-FR" sz="2000" b="1" dirty="0">
              <a:solidFill>
                <a:srgbClr val="C00000"/>
              </a:solidFill>
            </a:endParaRPr>
          </a:p>
        </p:txBody>
      </p:sp>
      <p:sp>
        <p:nvSpPr>
          <p:cNvPr id="12" name="Rectangle 11">
            <a:hlinkClick r:id="rId16" action="ppaction://hlinksldjump"/>
          </p:cNvPr>
          <p:cNvSpPr/>
          <p:nvPr>
            <p:custDataLst>
              <p:tags r:id="rId8"/>
            </p:custDataLst>
          </p:nvPr>
        </p:nvSpPr>
        <p:spPr>
          <a:xfrm>
            <a:off x="6735338" y="4755171"/>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DOSSIER DE </a:t>
            </a:r>
            <a:br>
              <a:rPr lang="fr-FR" sz="2000" b="1" dirty="0" smtClean="0">
                <a:solidFill>
                  <a:srgbClr val="C00000"/>
                </a:solidFill>
              </a:rPr>
            </a:br>
            <a:r>
              <a:rPr lang="fr-FR" sz="2000" b="1" dirty="0" smtClean="0">
                <a:solidFill>
                  <a:srgbClr val="C00000"/>
                </a:solidFill>
              </a:rPr>
              <a:t>SURENDETTEMENT</a:t>
            </a:r>
            <a:endParaRPr lang="fr-FR" sz="2000" b="1" dirty="0">
              <a:solidFill>
                <a:srgbClr val="C00000"/>
              </a:solidFill>
            </a:endParaRPr>
          </a:p>
        </p:txBody>
      </p:sp>
      <p:sp>
        <p:nvSpPr>
          <p:cNvPr id="13" name="Rectangle 12">
            <a:hlinkClick r:id="rId17" action="ppaction://hlinksldjump"/>
          </p:cNvPr>
          <p:cNvSpPr/>
          <p:nvPr>
            <p:custDataLst>
              <p:tags r:id="rId9"/>
            </p:custDataLst>
          </p:nvPr>
        </p:nvSpPr>
        <p:spPr>
          <a:xfrm>
            <a:off x="2574163" y="4784950"/>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POUR LES PERSONNES </a:t>
            </a:r>
            <a:br>
              <a:rPr lang="fr-FR" sz="2000" b="1" dirty="0" smtClean="0">
                <a:solidFill>
                  <a:srgbClr val="C00000"/>
                </a:solidFill>
              </a:rPr>
            </a:br>
            <a:r>
              <a:rPr lang="fr-FR" sz="2000" b="1" dirty="0" smtClean="0">
                <a:solidFill>
                  <a:srgbClr val="C00000"/>
                </a:solidFill>
              </a:rPr>
              <a:t>FRAGILES</a:t>
            </a:r>
            <a:endParaRPr lang="fr-FR" sz="2000" b="1" dirty="0">
              <a:solidFill>
                <a:srgbClr val="C00000"/>
              </a:solidFill>
            </a:endParaRPr>
          </a:p>
        </p:txBody>
      </p:sp>
      <p:sp>
        <p:nvSpPr>
          <p:cNvPr id="16" name="ZoneTexte 15"/>
          <p:cNvSpPr txBox="1"/>
          <p:nvPr>
            <p:custDataLst>
              <p:tags r:id="rId10"/>
            </p:custDataLst>
          </p:nvPr>
        </p:nvSpPr>
        <p:spPr>
          <a:xfrm>
            <a:off x="844170" y="2022870"/>
            <a:ext cx="2437206" cy="461665"/>
          </a:xfrm>
          <a:prstGeom prst="rect">
            <a:avLst/>
          </a:prstGeom>
          <a:noFill/>
        </p:spPr>
        <p:txBody>
          <a:bodyPr wrap="none" rtlCol="0">
            <a:spAutoFit/>
          </a:bodyPr>
          <a:lstStyle/>
          <a:p>
            <a:r>
              <a:rPr lang="fr-FR" sz="2400" b="1" dirty="0" smtClean="0">
                <a:solidFill>
                  <a:schemeClr val="tx1">
                    <a:lumMod val="75000"/>
                    <a:lumOff val="25000"/>
                  </a:schemeClr>
                </a:solidFill>
              </a:rPr>
              <a:t>Quelle situation ?</a:t>
            </a:r>
            <a:endParaRPr lang="fr-FR" sz="2400" b="1" dirty="0">
              <a:solidFill>
                <a:schemeClr val="tx1">
                  <a:lumMod val="75000"/>
                  <a:lumOff val="25000"/>
                </a:schemeClr>
              </a:solidFill>
            </a:endParaRPr>
          </a:p>
        </p:txBody>
      </p:sp>
      <p:sp>
        <p:nvSpPr>
          <p:cNvPr id="19" name="Arc 18"/>
          <p:cNvSpPr/>
          <p:nvPr>
            <p:custDataLst>
              <p:tags r:id="rId11"/>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Bouton d’action : Suivant 17">
            <a:hlinkClick r:id="" action="ppaction://hlinkshowjump?jump=nextslide" highlightClick="1"/>
          </p:cNvPr>
          <p:cNvSpPr/>
          <p:nvPr/>
        </p:nvSpPr>
        <p:spPr>
          <a:xfrm>
            <a:off x="11374798"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hlinkClick r:id="rId18" action="ppaction://hlinksldjump"/>
          </p:cNvPr>
          <p:cNvSpPr/>
          <p:nvPr/>
        </p:nvSpPr>
        <p:spPr>
          <a:xfrm>
            <a:off x="5949593" y="630355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6" name="ZoneTexte 25"/>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66</a:t>
            </a:r>
            <a:endParaRPr lang="fr-FR" b="1" dirty="0">
              <a:solidFill>
                <a:schemeClr val="bg1"/>
              </a:solidFill>
            </a:endParaRPr>
          </a:p>
        </p:txBody>
      </p:sp>
    </p:spTree>
    <p:extLst>
      <p:ext uri="{BB962C8B-B14F-4D97-AF65-F5344CB8AC3E}">
        <p14:creationId xmlns:p14="http://schemas.microsoft.com/office/powerpoint/2010/main" val="42791677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C00000"/>
                </a:solidFill>
                <a:latin typeface="Century Gothic" panose="020B0502020202020204" pitchFamily="34" charset="0"/>
              </a:rPr>
              <a:t>Droit au compte bancaire</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957263" y="1897482"/>
            <a:ext cx="10858500" cy="3994940"/>
          </a:xfrm>
          <a:prstGeom prst="rect">
            <a:avLst/>
          </a:prstGeom>
        </p:spPr>
        <p:txBody>
          <a:bodyPr wrap="square">
            <a:spAutoFit/>
          </a:bodyPr>
          <a:lstStyle/>
          <a:p>
            <a:pPr algn="just">
              <a:spcBef>
                <a:spcPts val="600"/>
              </a:spcBef>
              <a:spcAft>
                <a:spcPts val="60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Une banque a le droit de refuser l'ouverture d'un compte bancaire. Elle peut le faire sans avoir à vous donner les raisons de sa décision. </a:t>
            </a: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En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revanche, la banque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qui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a refusé l'ouverture d'un compte remet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systématiquement,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et sans délai au demandeur une attestation de refus d'ouverture de compte et informe le demandeur que celui-ci peut </a:t>
            </a:r>
            <a:r>
              <a:rPr lang="fr-FR" sz="1600" b="1" dirty="0">
                <a:latin typeface="Century Gothic" panose="020B0502020202020204" pitchFamily="34" charset="0"/>
                <a:ea typeface="Times New Roman" panose="02020603050405020304" pitchFamily="18" charset="0"/>
                <a:cs typeface="Times New Roman" panose="02020603050405020304" pitchFamily="18" charset="0"/>
              </a:rPr>
              <a:t>demander à la Banque de France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de lui désigner une banque pour l’ouverture d’un compte.</a:t>
            </a:r>
          </a:p>
          <a:p>
            <a:pPr algn="just">
              <a:lnSpc>
                <a:spcPts val="1275"/>
              </a:lnSpc>
              <a:spcAft>
                <a:spcPts val="0"/>
              </a:spcAft>
            </a:pPr>
            <a:r>
              <a:rPr lang="fr-FR" dirty="0">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fr-FR" b="1" dirty="0">
                <a:latin typeface="Century Gothic" panose="020B0502020202020204" pitchFamily="34" charset="0"/>
                <a:ea typeface="Times New Roman" panose="02020603050405020304" pitchFamily="18" charset="0"/>
                <a:cs typeface="Times New Roman" panose="02020603050405020304" pitchFamily="18" charset="0"/>
              </a:rPr>
              <a:t>2 possibilités pour bénéficier du droit au compte :</a:t>
            </a:r>
            <a:endParaRPr lang="fr-FR" sz="12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1600" dirty="0">
                <a:latin typeface="Century Gothic" panose="020B0502020202020204" pitchFamily="34" charset="0"/>
                <a:ea typeface="Calibri" panose="020F0502020204030204" pitchFamily="34" charset="0"/>
                <a:cs typeface="Times New Roman" panose="02020603050405020304" pitchFamily="18" charset="0"/>
              </a:rPr>
              <a:t>La banque qui a refusé l'ouverture d'un compte peut, sur demande de la personne concernée, transmettre une demande de droit au compte à la Banque de France. </a:t>
            </a:r>
          </a:p>
          <a:p>
            <a:pPr marL="342900" lvl="0" indent="-342900" algn="just">
              <a:lnSpc>
                <a:spcPct val="115000"/>
              </a:lnSpc>
              <a:spcAft>
                <a:spcPts val="1000"/>
              </a:spcAft>
              <a:buFont typeface="Symbol" panose="05050102010706020507" pitchFamily="18" charset="2"/>
              <a:buChar char=""/>
            </a:pPr>
            <a:r>
              <a:rPr lang="fr-FR" sz="1600" dirty="0">
                <a:latin typeface="Century Gothic" panose="020B0502020202020204" pitchFamily="34" charset="0"/>
                <a:ea typeface="Calibri" panose="020F0502020204030204" pitchFamily="34" charset="0"/>
                <a:cs typeface="Times New Roman" panose="02020603050405020304" pitchFamily="18" charset="0"/>
              </a:rPr>
              <a:t>La personne peut se rendre directement au guichet d'une succursale de la Banque de France pour remplir la demande ou la lui adresser par courrier.</a:t>
            </a:r>
          </a:p>
          <a:p>
            <a:pPr algn="just">
              <a:lnSpc>
                <a:spcPct val="115000"/>
              </a:lnSpc>
              <a:spcAft>
                <a:spcPts val="1000"/>
              </a:spcAft>
            </a:pPr>
            <a:r>
              <a:rPr lang="fr-FR" sz="1600" b="1" dirty="0">
                <a:latin typeface="Century Gothic" panose="020B0502020202020204" pitchFamily="34" charset="0"/>
                <a:ea typeface="Times New Roman" panose="02020603050405020304" pitchFamily="18" charset="0"/>
                <a:cs typeface="Times New Roman" panose="02020603050405020304" pitchFamily="18" charset="0"/>
              </a:rPr>
              <a:t>La banque, qui sera désignée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par la Banque de France pour ouvrir le compte, pourra limiter l'utilisation de ce compte aux services bancaires de base. Ceux-ci sont </a:t>
            </a:r>
            <a:r>
              <a:rPr lang="fr-FR" sz="1600" b="1" dirty="0">
                <a:latin typeface="Century Gothic" panose="020B0502020202020204" pitchFamily="34" charset="0"/>
                <a:ea typeface="Times New Roman" panose="02020603050405020304" pitchFamily="18" charset="0"/>
                <a:cs typeface="Times New Roman" panose="02020603050405020304" pitchFamily="18" charset="0"/>
              </a:rPr>
              <a:t>gratuits</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67</a:t>
            </a:r>
            <a:endParaRPr lang="fr-FR" b="1" dirty="0">
              <a:solidFill>
                <a:schemeClr val="bg1"/>
              </a:solidFill>
            </a:endParaRPr>
          </a:p>
        </p:txBody>
      </p:sp>
    </p:spTree>
    <p:extLst>
      <p:ext uri="{BB962C8B-B14F-4D97-AF65-F5344CB8AC3E}">
        <p14:creationId xmlns:p14="http://schemas.microsoft.com/office/powerpoint/2010/main" val="1200004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44705" y="330119"/>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C00000"/>
                </a:solidFill>
                <a:latin typeface="Century Gothic" panose="020B0502020202020204" pitchFamily="34" charset="0"/>
              </a:rPr>
              <a:t>Face aux difficultés financières</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2"/>
          <p:cNvSpPr>
            <a:spLocks noChangeArrowheads="1"/>
          </p:cNvSpPr>
          <p:nvPr/>
        </p:nvSpPr>
        <p:spPr bwMode="auto">
          <a:xfrm>
            <a:off x="1034231" y="2347196"/>
            <a:ext cx="1064833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En cas de difficultés financières, </a:t>
            </a:r>
            <a:r>
              <a:rPr kumimoji="0" lang="fr-FR" altLang="fr-FR" sz="1700" b="1"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le 1</a:t>
            </a:r>
            <a:r>
              <a:rPr kumimoji="0" lang="fr-FR" altLang="fr-FR" sz="1700" b="1" i="0" u="none" strike="noStrike" cap="none" normalizeH="0" baseline="3000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er</a:t>
            </a:r>
            <a:r>
              <a:rPr kumimoji="0" lang="fr-FR" altLang="fr-FR" sz="1700" b="1"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réflexe </a:t>
            </a:r>
            <a:r>
              <a:rPr kumimoji="0" lang="fr-FR" altLang="fr-FR" sz="17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à avoir est bien de changer ses habitudes (pas d’achat « impulsion »), renégocier le paiement de ses charges, renégocier ses crédits…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700" dirty="0">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Pour ce faire, ne pas hésiter à rencontrer son banquier ou un travailleur social. </a:t>
            </a:r>
            <a:endParaRPr kumimoji="0" lang="fr-FR" altLang="fr-FR" sz="1700" b="0" i="0" u="none" strike="noStrike" cap="none" normalizeH="0" baseline="0" dirty="0" smtClean="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700" b="0" i="0" u="none" strike="noStrike" cap="none" normalizeH="0" baseline="0" dirty="0" smtClean="0">
              <a:ln>
                <a:noFill/>
              </a:ln>
              <a:solidFill>
                <a:schemeClr val="tx1"/>
              </a:solidFill>
              <a:effectLst/>
              <a:latin typeface="Century Gothic" panose="020B0502020202020204" pitchFamily="34" charset="0"/>
            </a:endParaRPr>
          </a:p>
        </p:txBody>
      </p:sp>
      <p:pic>
        <p:nvPicPr>
          <p:cNvPr id="1025" name="Image 7" descr="j029323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1702" y="4029996"/>
            <a:ext cx="333375" cy="247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017638" y="3806758"/>
            <a:ext cx="108267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800100" marR="0" lvl="0" algn="just"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Aujourd’hui, dans le cadre des démarches R.S.E, de nombreuses banques disposent d’équipes dédiées au conseil de personnes en difficultés.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700" b="0" i="0" u="none" strike="noStrike" cap="none" normalizeH="0" baseline="0" dirty="0" smtClean="0">
              <a:ln>
                <a:noFill/>
              </a:ln>
              <a:solidFill>
                <a:schemeClr val="tx1"/>
              </a:solidFill>
              <a:effectLst/>
              <a:latin typeface="Century Gothic" panose="020B0502020202020204" pitchFamily="34" charset="0"/>
            </a:endParaRPr>
          </a:p>
          <a:p>
            <a:pPr marL="0" marR="0" lvl="0" indent="0" algn="just" defTabSz="914400" rtl="0" eaLnBrk="0" fontAlgn="base" latinLnBrk="0" hangingPunct="0">
              <a:spcBef>
                <a:spcPts val="600"/>
              </a:spcBef>
              <a:spcAft>
                <a:spcPts val="600"/>
              </a:spcAft>
              <a:buClrTx/>
              <a:buSzTx/>
              <a:buFontTx/>
              <a:buNone/>
              <a:tabLst/>
            </a:pPr>
            <a:r>
              <a:rPr kumimoji="0" lang="fr-FR" altLang="fr-FR" sz="17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Il existe également un site internet avec des outils pédagogiques (quizz, outils </a:t>
            </a:r>
            <a:r>
              <a:rPr kumimoji="0" lang="fr-FR" altLang="fr-FR" sz="1700" b="0" i="0" u="none" strike="noStrike" cap="none" normalizeH="0" baseline="0" dirty="0" err="1"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excel</a:t>
            </a:r>
            <a:r>
              <a:rPr kumimoji="0" lang="fr-FR" altLang="fr-FR" sz="17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brochures thématiques…) : </a:t>
            </a:r>
            <a:r>
              <a:rPr kumimoji="0" lang="fr-FR" altLang="fr-FR" sz="17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hlinkClick r:id="rId10"/>
              </a:rPr>
              <a:t>http://www.lafinancepourtous.com/</a:t>
            </a:r>
            <a:endParaRPr kumimoji="0" lang="fr-FR" altLang="fr-FR" sz="1700" b="0" i="0" u="none" strike="noStrike" cap="none" normalizeH="0" baseline="0" dirty="0" smtClean="0">
              <a:ln>
                <a:noFill/>
              </a:ln>
              <a:solidFill>
                <a:schemeClr val="tx1"/>
              </a:solidFill>
              <a:effectLst/>
              <a:latin typeface="Century Gothic" panose="020B0502020202020204" pitchFamily="34" charset="0"/>
            </a:endParaRPr>
          </a:p>
        </p:txBody>
      </p:sp>
      <p:sp>
        <p:nvSpPr>
          <p:cNvPr id="16" name="Bouton d’action : Suivant 15">
            <a:hlinkClick r:id="" action="ppaction://hlinkshowjump?jump=nextslide" highlightClick="1"/>
          </p:cNvPr>
          <p:cNvSpPr/>
          <p:nvPr/>
        </p:nvSpPr>
        <p:spPr>
          <a:xfrm>
            <a:off x="11374798"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68</a:t>
            </a:r>
            <a:endParaRPr lang="fr-FR" b="1" dirty="0">
              <a:solidFill>
                <a:schemeClr val="bg1"/>
              </a:solidFill>
            </a:endParaRPr>
          </a:p>
        </p:txBody>
      </p:sp>
    </p:spTree>
    <p:extLst>
      <p:ext uri="{BB962C8B-B14F-4D97-AF65-F5344CB8AC3E}">
        <p14:creationId xmlns:p14="http://schemas.microsoft.com/office/powerpoint/2010/main" val="10064480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287553" y="344407"/>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C00000"/>
                </a:solidFill>
                <a:latin typeface="Century Gothic" panose="020B0502020202020204" pitchFamily="34" charset="0"/>
              </a:rPr>
              <a:t>Pour les personnes fragiles</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866775" y="1859912"/>
            <a:ext cx="11082338" cy="658642"/>
          </a:xfrm>
          <a:prstGeom prst="rect">
            <a:avLst/>
          </a:prstGeom>
        </p:spPr>
        <p:txBody>
          <a:bodyPr wrap="square">
            <a:spAutoFit/>
          </a:bodyPr>
          <a:lstStyle/>
          <a:p>
            <a:pPr algn="just">
              <a:lnSpc>
                <a:spcPct val="115000"/>
              </a:lnSpc>
              <a:spcAft>
                <a:spcPts val="100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Différents outils peuvent être mobilisés pour les personnes « fragiles » par leur banque : une offre commerciale spécifique, la gamme de paiement alternatif ou encore les microcrédits ou prêts d’honneur personnels.</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Rectangle 16">
            <a:hlinkClick r:id="rId13" action="ppaction://hlinksldjump"/>
          </p:cNvPr>
          <p:cNvSpPr/>
          <p:nvPr>
            <p:custDataLst>
              <p:tags r:id="rId7"/>
            </p:custDataLst>
          </p:nvPr>
        </p:nvSpPr>
        <p:spPr>
          <a:xfrm>
            <a:off x="3251627" y="3315323"/>
            <a:ext cx="2834848"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OFFRE BANCAIRE </a:t>
            </a:r>
            <a:br>
              <a:rPr lang="fr-FR" sz="2000" b="1" dirty="0" smtClean="0">
                <a:solidFill>
                  <a:srgbClr val="C00000"/>
                </a:solidFill>
              </a:rPr>
            </a:br>
            <a:r>
              <a:rPr lang="fr-FR" sz="2000" b="1" dirty="0" smtClean="0">
                <a:solidFill>
                  <a:srgbClr val="C00000"/>
                </a:solidFill>
              </a:rPr>
              <a:t>SPECIFIQUE</a:t>
            </a:r>
            <a:endParaRPr lang="fr-FR" sz="2000" b="1" dirty="0">
              <a:solidFill>
                <a:srgbClr val="C00000"/>
              </a:solidFill>
            </a:endParaRPr>
          </a:p>
        </p:txBody>
      </p:sp>
      <p:sp>
        <p:nvSpPr>
          <p:cNvPr id="21" name="Rectangle 20">
            <a:hlinkClick r:id="rId14" action="ppaction://hlinksldjump"/>
          </p:cNvPr>
          <p:cNvSpPr/>
          <p:nvPr>
            <p:custDataLst>
              <p:tags r:id="rId8"/>
            </p:custDataLst>
          </p:nvPr>
        </p:nvSpPr>
        <p:spPr>
          <a:xfrm>
            <a:off x="6775876" y="3296272"/>
            <a:ext cx="2834848"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GAMME DE PAIEMENT ALTERNATIF GPA</a:t>
            </a:r>
            <a:endParaRPr lang="fr-FR" sz="2000" b="1" dirty="0">
              <a:solidFill>
                <a:srgbClr val="C00000"/>
              </a:solidFill>
            </a:endParaRPr>
          </a:p>
        </p:txBody>
      </p:sp>
      <p:sp>
        <p:nvSpPr>
          <p:cNvPr id="22" name="Rectangle 21">
            <a:hlinkClick r:id="rId15" action="ppaction://hlinksldjump"/>
          </p:cNvPr>
          <p:cNvSpPr/>
          <p:nvPr>
            <p:custDataLst>
              <p:tags r:id="rId9"/>
            </p:custDataLst>
          </p:nvPr>
        </p:nvSpPr>
        <p:spPr>
          <a:xfrm>
            <a:off x="3242101" y="4648823"/>
            <a:ext cx="2834848"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MICRO-SOCIAL </a:t>
            </a:r>
            <a:br>
              <a:rPr lang="fr-FR" sz="2000" b="1" dirty="0" smtClean="0">
                <a:solidFill>
                  <a:srgbClr val="C00000"/>
                </a:solidFill>
              </a:rPr>
            </a:br>
            <a:r>
              <a:rPr lang="fr-FR" sz="2000" b="1" dirty="0" smtClean="0">
                <a:solidFill>
                  <a:srgbClr val="C00000"/>
                </a:solidFill>
              </a:rPr>
              <a:t>MICRO-CREDIT</a:t>
            </a:r>
            <a:endParaRPr lang="fr-FR" sz="2000" b="1" dirty="0">
              <a:solidFill>
                <a:srgbClr val="C00000"/>
              </a:solidFill>
            </a:endParaRPr>
          </a:p>
        </p:txBody>
      </p:sp>
      <p:sp>
        <p:nvSpPr>
          <p:cNvPr id="23" name="Rectangle 22">
            <a:hlinkClick r:id="rId16" action="ppaction://hlinksldjump"/>
          </p:cNvPr>
          <p:cNvSpPr/>
          <p:nvPr>
            <p:custDataLst>
              <p:tags r:id="rId10"/>
            </p:custDataLst>
          </p:nvPr>
        </p:nvSpPr>
        <p:spPr>
          <a:xfrm>
            <a:off x="6790164" y="4667873"/>
            <a:ext cx="2834848"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PRÊT D’HONNEUR</a:t>
            </a:r>
            <a:endParaRPr lang="fr-FR" sz="2000" b="1" dirty="0">
              <a:solidFill>
                <a:srgbClr val="C00000"/>
              </a:solidFill>
            </a:endParaRPr>
          </a:p>
        </p:txBody>
      </p:sp>
      <p:sp>
        <p:nvSpPr>
          <p:cNvPr id="20" name="Bouton d’action : Suivant 19">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Bouton d'action : Précédent 23">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a:hlinkClick r:id="rId1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6" name="Bouton d'action : Retour 25">
            <a:hlinkClick r:id="rId1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69</a:t>
            </a:r>
            <a:endParaRPr lang="fr-FR" b="1" dirty="0">
              <a:solidFill>
                <a:schemeClr val="bg1"/>
              </a:solidFill>
            </a:endParaRPr>
          </a:p>
        </p:txBody>
      </p:sp>
    </p:spTree>
    <p:extLst>
      <p:ext uri="{BB962C8B-B14F-4D97-AF65-F5344CB8AC3E}">
        <p14:creationId xmlns:p14="http://schemas.microsoft.com/office/powerpoint/2010/main" val="20833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14749"/>
            <a:ext cx="12501563" cy="684325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3" name="Arc 12"/>
          <p:cNvSpPr/>
          <p:nvPr>
            <p:custDataLst>
              <p:tags r:id="rId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Rectangle 4"/>
          <p:cNvSpPr/>
          <p:nvPr>
            <p:custDataLst>
              <p:tags r:id="rId3"/>
            </p:custDataLst>
          </p:nvPr>
        </p:nvSpPr>
        <p:spPr>
          <a:xfrm>
            <a:off x="611076" y="1447200"/>
            <a:ext cx="11955600" cy="562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6" name="Image 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358993" y="301541"/>
            <a:ext cx="1493827" cy="736682"/>
          </a:xfrm>
          <a:prstGeom prst="rect">
            <a:avLst/>
          </a:prstGeom>
        </p:spPr>
      </p:pic>
      <p:sp>
        <p:nvSpPr>
          <p:cNvPr id="7" name="Rectangle 6"/>
          <p:cNvSpPr/>
          <p:nvPr>
            <p:custDataLst>
              <p:tags r:id="rId5"/>
            </p:custDataLst>
          </p:nvPr>
        </p:nvSpPr>
        <p:spPr>
          <a:xfrm>
            <a:off x="-185738" y="28575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custDataLst>
              <p:tags r:id="rId6"/>
            </p:custDataLst>
          </p:nvPr>
        </p:nvSpPr>
        <p:spPr>
          <a:xfrm>
            <a:off x="-14288" y="448358"/>
            <a:ext cx="9553576" cy="492443"/>
          </a:xfrm>
          <a:prstGeom prst="rect">
            <a:avLst/>
          </a:prstGeom>
        </p:spPr>
        <p:txBody>
          <a:bodyPr wrap="square">
            <a:spAutoFit/>
          </a:bodyPr>
          <a:lstStyle/>
          <a:p>
            <a:pPr marL="800100" indent="-614363"/>
            <a:r>
              <a:rPr lang="fr-FR" sz="2600" b="1" dirty="0" smtClean="0">
                <a:solidFill>
                  <a:schemeClr val="accent6">
                    <a:lumMod val="50000"/>
                  </a:schemeClr>
                </a:solidFill>
                <a:latin typeface="Century Gothic" panose="020B0502020202020204" pitchFamily="34" charset="0"/>
              </a:rPr>
              <a:t>Pour quelle couverture sociale ?</a:t>
            </a:r>
            <a:endParaRPr lang="fr-FR" sz="2600" b="1" dirty="0">
              <a:solidFill>
                <a:schemeClr val="accent6">
                  <a:lumMod val="50000"/>
                </a:schemeClr>
              </a:solidFill>
              <a:latin typeface="Century Gothic" panose="020B0502020202020204" pitchFamily="34" charset="0"/>
            </a:endParaRPr>
          </a:p>
        </p:txBody>
      </p:sp>
      <p:sp>
        <p:nvSpPr>
          <p:cNvPr id="10" name="Rectangle 9"/>
          <p:cNvSpPr/>
          <p:nvPr>
            <p:custDataLst>
              <p:tags r:id="rId7"/>
            </p:custDataLst>
          </p:nvPr>
        </p:nvSpPr>
        <p:spPr>
          <a:xfrm>
            <a:off x="978563" y="1833525"/>
            <a:ext cx="11003130" cy="4371966"/>
          </a:xfrm>
          <a:prstGeom prst="rect">
            <a:avLst/>
          </a:prstGeom>
        </p:spPr>
        <p:txBody>
          <a:bodyPr wrap="square">
            <a:spAutoFit/>
          </a:bodyPr>
          <a:lstStyle/>
          <a:p>
            <a:pPr>
              <a:lnSpc>
                <a:spcPct val="115000"/>
              </a:lnSpc>
            </a:pPr>
            <a:r>
              <a:rPr lang="fr-FR"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Maladie, maternité:</a:t>
            </a:r>
            <a:endParaRPr lang="fr-FR"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pPr>
            <a:endParaRPr lang="fr-FR" sz="8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15000"/>
              </a:lnSpc>
            </a:pPr>
            <a:r>
              <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La caisse dont vous releviez </a:t>
            </a:r>
            <a:r>
              <a:rPr lang="fr-FR" sz="1600" dirty="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 </a:t>
            </a:r>
            <a:r>
              <a:rPr lang="fr-FR" sz="1600" dirty="0" smtClean="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a:t>
            </a:r>
            <a:r>
              <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sécurité sociale, MSA… ):</a:t>
            </a:r>
            <a:endPar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vous rembourse selon la tarification en vigueur, vos frais médicaux, pharmaceutiques, d’hospitalisation sur la base de votre couverture antérieure ;</a:t>
            </a:r>
            <a:endPar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vous verse, si vous y avez droit, les indemnités journalières de sécurité sociale sur la base de votre salaire antérieur.</a:t>
            </a:r>
            <a:r>
              <a:rPr lang="fr-FR" sz="1600" b="1" dirty="0" smtClean="0">
                <a:solidFill>
                  <a:schemeClr val="tx1">
                    <a:lumMod val="85000"/>
                    <a:lumOff val="15000"/>
                  </a:schemeClr>
                </a:solidFill>
                <a:effectLst/>
                <a:latin typeface="Century Gothic" panose="020B0502020202020204" pitchFamily="34" charset="0"/>
                <a:ea typeface="Executive-Bold"/>
                <a:cs typeface="Calibri" panose="020F0502020204030204" pitchFamily="34" charset="0"/>
              </a:rPr>
              <a:t> </a:t>
            </a:r>
          </a:p>
          <a:p>
            <a:pPr>
              <a:lnSpc>
                <a:spcPct val="115000"/>
              </a:lnSpc>
            </a:pPr>
            <a:endParaRPr lang="fr-FR" b="1" dirty="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15000"/>
              </a:lnSpc>
            </a:pPr>
            <a:r>
              <a:rPr lang="fr-FR"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Retraite:</a:t>
            </a:r>
          </a:p>
          <a:p>
            <a:pPr>
              <a:lnSpc>
                <a:spcPct val="115000"/>
              </a:lnSpc>
            </a:pPr>
            <a:endParaRPr lang="fr-FR" sz="8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Les périodes de chômage sont prises en compte pour le calcul du nombre de trimestres validés au titre de l’assurance vieillesse.</a:t>
            </a:r>
            <a:endPar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fr-FR" sz="1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Des points de retraite complémentaire gratuits sont attribués par les caisses de retraite complémentaire.</a:t>
            </a:r>
          </a:p>
          <a:p>
            <a:pPr>
              <a:lnSpc>
                <a:spcPct val="115000"/>
              </a:lnSpc>
            </a:pPr>
            <a:endParaRPr lang="fr-FR" sz="4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pPr>
            <a:endParaRPr lang="fr-FR" sz="4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fr-FR" sz="16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endParaRPr>
          </a:p>
          <a:p>
            <a:r>
              <a:rPr lang="fr-FR" sz="16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Renseignez-vous auprès des caisses.</a:t>
            </a:r>
            <a:endParaRPr lang="fr-FR" sz="16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446237" y="6344108"/>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Bouton d'action : Précédent 14">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32736" y="6327059"/>
            <a:ext cx="250723" cy="369332"/>
          </a:xfrm>
          <a:prstGeom prst="rect">
            <a:avLst/>
          </a:prstGeom>
          <a:noFill/>
        </p:spPr>
        <p:txBody>
          <a:bodyPr wrap="square" rtlCol="0">
            <a:spAutoFit/>
          </a:bodyPr>
          <a:lstStyle/>
          <a:p>
            <a:r>
              <a:rPr lang="fr-FR" b="1" dirty="0" smtClean="0">
                <a:solidFill>
                  <a:schemeClr val="bg1"/>
                </a:solidFill>
              </a:rPr>
              <a:t>7</a:t>
            </a:r>
            <a:endParaRPr lang="fr-FR" b="1" dirty="0">
              <a:solidFill>
                <a:schemeClr val="bg1"/>
              </a:solidFill>
            </a:endParaRPr>
          </a:p>
        </p:txBody>
      </p:sp>
    </p:spTree>
    <p:extLst>
      <p:ext uri="{BB962C8B-B14F-4D97-AF65-F5344CB8AC3E}">
        <p14:creationId xmlns:p14="http://schemas.microsoft.com/office/powerpoint/2010/main" val="31637112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C00000"/>
                </a:solidFill>
                <a:latin typeface="Century Gothic" panose="020B0502020202020204" pitchFamily="34" charset="0"/>
              </a:rPr>
              <a:t>Offre bancaire spécifique</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1400175" y="2856491"/>
            <a:ext cx="10272713" cy="2123658"/>
          </a:xfrm>
          <a:prstGeom prst="rect">
            <a:avLst/>
          </a:prstGeom>
        </p:spPr>
        <p:txBody>
          <a:bodyPr wrap="square">
            <a:spAutoFit/>
          </a:bodyPr>
          <a:lstStyle/>
          <a:p>
            <a:pPr algn="just">
              <a:lnSpc>
                <a:spcPct val="150000"/>
              </a:lnSpc>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Depuis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le 1er octobre 2014, toutes les banques doivent proposer une nouvelle offre commerciale adaptée aux personnes en situation de fragilité financière, pour </a:t>
            </a:r>
            <a:r>
              <a:rPr lang="fr-FR" sz="1600" b="1" dirty="0">
                <a:latin typeface="Century Gothic" panose="020B0502020202020204" pitchFamily="34" charset="0"/>
                <a:ea typeface="Times New Roman" panose="02020603050405020304" pitchFamily="18" charset="0"/>
                <a:cs typeface="Times New Roman" panose="02020603050405020304" pitchFamily="18" charset="0"/>
              </a:rPr>
              <a:t>trois euros par mois au maximum</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a:t>
            </a: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fr-FR" sz="400"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Ce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montant est revalorisé chaque année en fonction de l'inflation  hors tabac</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50000"/>
              </a:lnSpc>
              <a:spcAft>
                <a:spcPts val="0"/>
              </a:spcAft>
            </a:pPr>
            <a:endParaRPr lang="fr-FR" sz="400"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La banque doit formuler par écrit sa proposition de souscrire à l’offre spécifique et en conserver une copie</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70</a:t>
            </a:r>
            <a:endParaRPr lang="fr-FR" b="1" dirty="0">
              <a:solidFill>
                <a:schemeClr val="bg1"/>
              </a:solidFill>
            </a:endParaRPr>
          </a:p>
        </p:txBody>
      </p:sp>
    </p:spTree>
    <p:extLst>
      <p:ext uri="{BB962C8B-B14F-4D97-AF65-F5344CB8AC3E}">
        <p14:creationId xmlns:p14="http://schemas.microsoft.com/office/powerpoint/2010/main" val="33114095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C00000"/>
                </a:solidFill>
                <a:latin typeface="Century Gothic" panose="020B0502020202020204" pitchFamily="34" charset="0"/>
              </a:rPr>
              <a:t>Gamme de Paiement alternatif</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919162" y="1992256"/>
            <a:ext cx="11025188" cy="4052391"/>
          </a:xfrm>
          <a:prstGeom prst="rect">
            <a:avLst/>
          </a:prstGeom>
        </p:spPr>
        <p:txBody>
          <a:bodyPr wrap="square">
            <a:spAutoFit/>
          </a:bodyPr>
          <a:lstStyle/>
          <a:p>
            <a:pPr algn="just">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Mise en place en 2015, cette gamme de services est </a:t>
            </a:r>
            <a:r>
              <a:rPr lang="fr-FR" sz="1600" b="1" dirty="0">
                <a:latin typeface="Century Gothic" panose="020B0502020202020204" pitchFamily="34" charset="0"/>
                <a:ea typeface="Times New Roman" panose="02020603050405020304" pitchFamily="18" charset="0"/>
                <a:cs typeface="Times New Roman" panose="02020603050405020304" pitchFamily="18" charset="0"/>
              </a:rPr>
              <a:t>proposée en priorité aux clients qui ne peuvent ou ne veulent pas disposer d’un chéquier</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par exemple pendant une période d’interdiction ou après celle-ci, en cas de situation de surendettement ou simplement pour mieux maîtriser son budget.</a:t>
            </a:r>
          </a:p>
          <a:p>
            <a:pPr algn="just">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Cette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gamme de services permet </a:t>
            </a:r>
            <a:r>
              <a:rPr lang="fr-FR" sz="1600" b="1" dirty="0">
                <a:latin typeface="Century Gothic" panose="020B0502020202020204" pitchFamily="34" charset="0"/>
                <a:ea typeface="Times New Roman" panose="02020603050405020304" pitchFamily="18" charset="0"/>
                <a:cs typeface="Times New Roman" panose="02020603050405020304" pitchFamily="18" charset="0"/>
              </a:rPr>
              <a:t>d’effectuer ses règlements par virement ou par </a:t>
            </a:r>
            <a:r>
              <a:rPr lang="fr-FR" sz="1600" b="1" dirty="0" smtClean="0">
                <a:latin typeface="Century Gothic" panose="020B0502020202020204" pitchFamily="34" charset="0"/>
                <a:ea typeface="Times New Roman" panose="02020603050405020304" pitchFamily="18" charset="0"/>
                <a:cs typeface="Times New Roman" panose="02020603050405020304" pitchFamily="18" charset="0"/>
              </a:rPr>
              <a:t>prélèvement,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et comprend la délivrance d’une </a:t>
            </a:r>
            <a:r>
              <a:rPr lang="fr-FR" sz="1600" b="1" dirty="0">
                <a:latin typeface="Century Gothic" panose="020B0502020202020204" pitchFamily="34" charset="0"/>
                <a:ea typeface="Times New Roman" panose="02020603050405020304" pitchFamily="18" charset="0"/>
                <a:cs typeface="Times New Roman" panose="02020603050405020304" pitchFamily="18" charset="0"/>
              </a:rPr>
              <a:t>carte de paiement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à autorisation systématique. Cette carte permet les paiements et les retraits à condition que le compte soit suffisamment approvisionné. </a:t>
            </a: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975"/>
              </a:spcBef>
              <a:spcAft>
                <a:spcPts val="975"/>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Cette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offre de services comprend également un système d'alertes SMS sur le niveau de solde du compte bancaire. </a:t>
            </a: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Bef>
                <a:spcPts val="975"/>
              </a:spcBef>
              <a:spcAft>
                <a:spcPts val="975"/>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D’autres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services peuvent être inclus comme une assurance perte et vol de carte, ou un accès internet pour consulter son compte et effectuer des opérations.</a:t>
            </a:r>
          </a:p>
          <a:p>
            <a:pPr algn="just">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Les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personnes qui disposent d'une offre de services GPA bénéficient d’un plafonnement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spécifique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des frais bancaires pour incidents, dont les commissions d'intervention en cas de dépassement du seuil du découvert autorisé.</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71</a:t>
            </a:r>
            <a:endParaRPr lang="fr-FR" b="1" dirty="0">
              <a:solidFill>
                <a:schemeClr val="bg1"/>
              </a:solidFill>
            </a:endParaRPr>
          </a:p>
        </p:txBody>
      </p:sp>
    </p:spTree>
    <p:extLst>
      <p:ext uri="{BB962C8B-B14F-4D97-AF65-F5344CB8AC3E}">
        <p14:creationId xmlns:p14="http://schemas.microsoft.com/office/powerpoint/2010/main" val="2064082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287553" y="315831"/>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C00000"/>
                </a:solidFill>
                <a:latin typeface="Century Gothic" panose="020B0502020202020204" pitchFamily="34" charset="0"/>
              </a:rPr>
              <a:t>Microsocial / Micro-crédit</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1100137" y="1946543"/>
            <a:ext cx="10820400" cy="4375557"/>
          </a:xfrm>
          <a:prstGeom prst="rect">
            <a:avLst/>
          </a:prstGeom>
        </p:spPr>
        <p:txBody>
          <a:bodyPr wrap="square">
            <a:spAutoFit/>
          </a:bodyPr>
          <a:lstStyle/>
          <a:p>
            <a:pPr algn="just">
              <a:spcAft>
                <a:spcPts val="750"/>
              </a:spcAft>
            </a:pPr>
            <a:r>
              <a:rPr lang="fr-FR" sz="1700" dirty="0">
                <a:latin typeface="Century Gothic" panose="020B0502020202020204" pitchFamily="34" charset="0"/>
                <a:ea typeface="Calibri" panose="020F0502020204030204" pitchFamily="34" charset="0"/>
                <a:cs typeface="Times New Roman" panose="02020603050405020304" pitchFamily="18" charset="0"/>
              </a:rPr>
              <a:t>Le microcrédit personnel est </a:t>
            </a:r>
            <a:r>
              <a:rPr lang="fr-FR" sz="1700" b="1" dirty="0">
                <a:latin typeface="Century Gothic" panose="020B0502020202020204" pitchFamily="34" charset="0"/>
                <a:ea typeface="Calibri" panose="020F0502020204030204" pitchFamily="34" charset="0"/>
                <a:cs typeface="Times New Roman" panose="02020603050405020304" pitchFamily="18" charset="0"/>
              </a:rPr>
              <a:t>destiné à des personnes exclues du crédit bancaire </a:t>
            </a:r>
            <a:r>
              <a:rPr lang="fr-FR" sz="1700" dirty="0">
                <a:latin typeface="Century Gothic" panose="020B0502020202020204" pitchFamily="34" charset="0"/>
                <a:ea typeface="Calibri" panose="020F0502020204030204" pitchFamily="34" charset="0"/>
                <a:cs typeface="Times New Roman" panose="02020603050405020304" pitchFamily="18" charset="0"/>
              </a:rPr>
              <a:t>(personnes à faible revenu, allocataires de minima sociaux, chômeurs) mais il n’y a pas de conditions de revenus définis. </a:t>
            </a:r>
            <a:endParaRPr lang="fr-FR" sz="17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750"/>
              </a:spcAft>
            </a:pPr>
            <a:r>
              <a:rPr lang="fr-FR" sz="1700" dirty="0" smtClean="0">
                <a:latin typeface="Century Gothic" panose="020B0502020202020204" pitchFamily="34" charset="0"/>
                <a:ea typeface="Calibri" panose="020F0502020204030204" pitchFamily="34" charset="0"/>
                <a:cs typeface="Times New Roman" panose="02020603050405020304" pitchFamily="18" charset="0"/>
              </a:rPr>
              <a:t>Toutefois</a:t>
            </a:r>
            <a:r>
              <a:rPr lang="fr-FR" sz="1700" dirty="0">
                <a:latin typeface="Century Gothic" panose="020B0502020202020204" pitchFamily="34" charset="0"/>
                <a:ea typeface="Calibri" panose="020F0502020204030204" pitchFamily="34" charset="0"/>
                <a:cs typeface="Times New Roman" panose="02020603050405020304" pitchFamily="18" charset="0"/>
              </a:rPr>
              <a:t>, il est nécessaire </a:t>
            </a:r>
            <a:r>
              <a:rPr lang="fr-FR" sz="1700" b="1" dirty="0">
                <a:latin typeface="Century Gothic" panose="020B0502020202020204" pitchFamily="34" charset="0"/>
                <a:ea typeface="Calibri" panose="020F0502020204030204" pitchFamily="34" charset="0"/>
                <a:cs typeface="Times New Roman" panose="02020603050405020304" pitchFamily="18" charset="0"/>
              </a:rPr>
              <a:t>d’avoir un projet professionnel </a:t>
            </a:r>
            <a:r>
              <a:rPr lang="fr-FR" sz="1700" dirty="0">
                <a:latin typeface="Century Gothic" panose="020B0502020202020204" pitchFamily="34" charset="0"/>
                <a:ea typeface="Calibri" panose="020F0502020204030204" pitchFamily="34" charset="0"/>
                <a:cs typeface="Times New Roman" panose="02020603050405020304" pitchFamily="18" charset="0"/>
              </a:rPr>
              <a:t>visant une insertion sociale ou professionnelle.</a:t>
            </a:r>
            <a:endParaRPr lang="fr-FR" sz="1700" dirty="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700" dirty="0" smtClean="0">
                <a:latin typeface="Century Gothic" panose="020B0502020202020204" pitchFamily="34" charset="0"/>
                <a:ea typeface="Calibri" panose="020F0502020204030204" pitchFamily="34" charset="0"/>
                <a:cs typeface="Times New Roman" panose="02020603050405020304" pitchFamily="18" charset="0"/>
              </a:rPr>
              <a:t>Les </a:t>
            </a:r>
            <a:r>
              <a:rPr lang="fr-FR" sz="1700" dirty="0">
                <a:latin typeface="Century Gothic" panose="020B0502020202020204" pitchFamily="34" charset="0"/>
                <a:ea typeface="Calibri" panose="020F0502020204030204" pitchFamily="34" charset="0"/>
                <a:cs typeface="Times New Roman" panose="02020603050405020304" pitchFamily="18" charset="0"/>
              </a:rPr>
              <a:t>sommes empruntées varient entre </a:t>
            </a:r>
            <a:r>
              <a:rPr lang="fr-FR" sz="1700" b="1" dirty="0">
                <a:latin typeface="Century Gothic" panose="020B0502020202020204" pitchFamily="34" charset="0"/>
                <a:ea typeface="Calibri" panose="020F0502020204030204" pitchFamily="34" charset="0"/>
                <a:cs typeface="Times New Roman" panose="02020603050405020304" pitchFamily="18" charset="0"/>
              </a:rPr>
              <a:t>300€ et 5000€  </a:t>
            </a:r>
            <a:r>
              <a:rPr lang="fr-FR" sz="1700" dirty="0">
                <a:latin typeface="Century Gothic" panose="020B0502020202020204" pitchFamily="34" charset="0"/>
                <a:ea typeface="Calibri" panose="020F0502020204030204" pitchFamily="34" charset="0"/>
                <a:cs typeface="Times New Roman" panose="02020603050405020304" pitchFamily="18" charset="0"/>
              </a:rPr>
              <a:t>pour une durée comprise entre 6 mois et 4 ans, voire 5 ans. </a:t>
            </a:r>
            <a:r>
              <a:rPr lang="fr-FR" sz="1700" dirty="0" smtClean="0">
                <a:latin typeface="Century Gothic" panose="020B0502020202020204" pitchFamily="34" charset="0"/>
                <a:ea typeface="Calibri" panose="020F0502020204030204" pitchFamily="34" charset="0"/>
                <a:cs typeface="Times New Roman" panose="02020603050405020304" pitchFamily="18" charset="0"/>
              </a:rPr>
              <a:t>Le </a:t>
            </a:r>
            <a:r>
              <a:rPr lang="fr-FR" sz="1700" dirty="0">
                <a:latin typeface="Century Gothic" panose="020B0502020202020204" pitchFamily="34" charset="0"/>
                <a:ea typeface="Calibri" panose="020F0502020204030204" pitchFamily="34" charset="0"/>
                <a:cs typeface="Times New Roman" panose="02020603050405020304" pitchFamily="18" charset="0"/>
              </a:rPr>
              <a:t>taux du crédit est fixé par le prêteur (généralement entre 1,5% et 4</a:t>
            </a:r>
            <a:r>
              <a:rPr lang="fr-FR" sz="1700" dirty="0" smtClean="0">
                <a:latin typeface="Century Gothic" panose="020B0502020202020204" pitchFamily="34" charset="0"/>
                <a:ea typeface="Calibri" panose="020F0502020204030204" pitchFamily="34" charset="0"/>
                <a:cs typeface="Times New Roman" panose="02020603050405020304" pitchFamily="18" charset="0"/>
              </a:rPr>
              <a:t>%).</a:t>
            </a:r>
          </a:p>
          <a:p>
            <a:pPr algn="just"/>
            <a:endParaRPr lang="fr-FR" sz="1700" dirty="0" smtClean="0">
              <a:latin typeface="Century Gothic" panose="020B0502020202020204" pitchFamily="34" charset="0"/>
            </a:endParaRPr>
          </a:p>
          <a:p>
            <a:pPr algn="just">
              <a:spcAft>
                <a:spcPts val="600"/>
              </a:spcAft>
            </a:pPr>
            <a:r>
              <a:rPr lang="fr-FR" sz="1700" dirty="0" smtClean="0">
                <a:latin typeface="Century Gothic" panose="020B0502020202020204" pitchFamily="34" charset="0"/>
              </a:rPr>
              <a:t>La </a:t>
            </a:r>
            <a:r>
              <a:rPr lang="fr-FR" sz="1700" dirty="0">
                <a:latin typeface="Century Gothic" panose="020B0502020202020204" pitchFamily="34" charset="0"/>
              </a:rPr>
              <a:t>demande n’est pas à adresser à une banque mais à un réseau d’accompagnement social qui servira d’intermédiaire (CCAS, régie de quartier, maison de l’emploi ou encore association à vocation sociale</a:t>
            </a:r>
            <a:r>
              <a:rPr lang="fr-FR" sz="1700" dirty="0" smtClean="0">
                <a:latin typeface="Century Gothic" panose="020B0502020202020204" pitchFamily="34" charset="0"/>
              </a:rPr>
              <a:t>).</a:t>
            </a:r>
          </a:p>
          <a:p>
            <a:pPr algn="just">
              <a:spcAft>
                <a:spcPts val="600"/>
              </a:spcAft>
            </a:pPr>
            <a:r>
              <a:rPr lang="fr-FR" sz="1700" dirty="0" smtClean="0">
                <a:latin typeface="Century Gothic" panose="020B0502020202020204" pitchFamily="34" charset="0"/>
              </a:rPr>
              <a:t> </a:t>
            </a:r>
            <a:r>
              <a:rPr lang="fr-FR" sz="1700" dirty="0">
                <a:latin typeface="Century Gothic" panose="020B0502020202020204" pitchFamily="34" charset="0"/>
              </a:rPr>
              <a:t>Avec 120 implantations, l’ADIE est l’un des réseau de microcrédit le plus présent en France (</a:t>
            </a:r>
            <a:r>
              <a:rPr lang="fr-FR" sz="1700" u="sng" dirty="0">
                <a:latin typeface="Century Gothic" panose="020B0502020202020204" pitchFamily="34" charset="0"/>
                <a:hlinkClick r:id="rId9"/>
              </a:rPr>
              <a:t>www.adie.org</a:t>
            </a:r>
            <a:r>
              <a:rPr lang="fr-FR" sz="1700" dirty="0">
                <a:latin typeface="Century Gothic" panose="020B0502020202020204" pitchFamily="34" charset="0"/>
              </a:rPr>
              <a:t>) mais il est possible de s’adresser à sa mairie (CCAS) pour avoir plus de précisions sur les réseaux implantés localement.</a:t>
            </a:r>
          </a:p>
          <a:p>
            <a:pPr algn="just"/>
            <a:r>
              <a:rPr lang="fr-FR" sz="1700" dirty="0">
                <a:latin typeface="Century Gothic" panose="020B0502020202020204" pitchFamily="34" charset="0"/>
              </a:rPr>
              <a:t> </a:t>
            </a:r>
          </a:p>
          <a:p>
            <a:pPr algn="just">
              <a:spcAft>
                <a:spcPts val="0"/>
              </a:spcAft>
            </a:pPr>
            <a:endParaRPr lang="fr-FR" sz="17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72</a:t>
            </a:r>
            <a:endParaRPr lang="fr-FR" b="1" dirty="0">
              <a:solidFill>
                <a:schemeClr val="bg1"/>
              </a:solidFill>
            </a:endParaRPr>
          </a:p>
        </p:txBody>
      </p:sp>
    </p:spTree>
    <p:extLst>
      <p:ext uri="{BB962C8B-B14F-4D97-AF65-F5344CB8AC3E}">
        <p14:creationId xmlns:p14="http://schemas.microsoft.com/office/powerpoint/2010/main" val="28982042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0184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C00000"/>
                </a:solidFill>
                <a:latin typeface="Century Gothic" panose="020B0502020202020204" pitchFamily="34" charset="0"/>
              </a:rPr>
              <a:t>Prêt d’honneur</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1328739" y="2267913"/>
            <a:ext cx="10472736" cy="3441198"/>
          </a:xfrm>
          <a:prstGeom prst="rect">
            <a:avLst/>
          </a:prstGeom>
        </p:spPr>
        <p:txBody>
          <a:bodyPr wrap="square">
            <a:spAutoFit/>
          </a:bodyPr>
          <a:lstStyle/>
          <a:p>
            <a:pPr algn="just">
              <a:lnSpc>
                <a:spcPct val="115000"/>
              </a:lnSpc>
              <a:spcAft>
                <a:spcPts val="1000"/>
              </a:spcAft>
            </a:pPr>
            <a:r>
              <a:rPr lang="fr-FR" sz="1700" dirty="0">
                <a:latin typeface="Century Gothic" panose="020B0502020202020204" pitchFamily="34" charset="0"/>
                <a:ea typeface="Times New Roman" panose="02020603050405020304" pitchFamily="18" charset="0"/>
                <a:cs typeface="Times New Roman" panose="02020603050405020304" pitchFamily="18" charset="0"/>
              </a:rPr>
              <a:t>Faire un prêt d’honneur c’est s’engager à rembourser une somme empruntée dans un délai imparti. </a:t>
            </a:r>
            <a:endParaRPr lang="fr-FR" sz="17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700" dirty="0" smtClean="0">
                <a:latin typeface="Century Gothic" panose="020B0502020202020204" pitchFamily="34" charset="0"/>
                <a:ea typeface="Times New Roman" panose="02020603050405020304" pitchFamily="18" charset="0"/>
                <a:cs typeface="Times New Roman" panose="02020603050405020304" pitchFamily="18" charset="0"/>
              </a:rPr>
              <a:t>Un </a:t>
            </a:r>
            <a:r>
              <a:rPr lang="fr-FR" sz="1700" dirty="0">
                <a:latin typeface="Century Gothic" panose="020B0502020202020204" pitchFamily="34" charset="0"/>
                <a:ea typeface="Times New Roman" panose="02020603050405020304" pitchFamily="18" charset="0"/>
                <a:cs typeface="Times New Roman" panose="02020603050405020304" pitchFamily="18" charset="0"/>
              </a:rPr>
              <a:t>prêt d’honneur est rarement assorti d’intérêts hormis les frais de dossier. </a:t>
            </a:r>
            <a:endParaRPr lang="fr-FR" sz="17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700" dirty="0" smtClean="0">
                <a:latin typeface="Century Gothic" panose="020B0502020202020204" pitchFamily="34" charset="0"/>
                <a:ea typeface="Times New Roman" panose="02020603050405020304" pitchFamily="18" charset="0"/>
                <a:cs typeface="Times New Roman" panose="02020603050405020304" pitchFamily="18" charset="0"/>
              </a:rPr>
              <a:t>Très </a:t>
            </a:r>
            <a:r>
              <a:rPr lang="fr-FR" sz="1700" dirty="0">
                <a:latin typeface="Century Gothic" panose="020B0502020202020204" pitchFamily="34" charset="0"/>
                <a:ea typeface="Times New Roman" panose="02020603050405020304" pitchFamily="18" charset="0"/>
                <a:cs typeface="Times New Roman" panose="02020603050405020304" pitchFamily="18" charset="0"/>
              </a:rPr>
              <a:t>développé dans les démarches de création d’entreprise, il existe également le prêt d’honneur de la CAF pour les situations urgentes nécessitant un coup de pouce (permis de conduire, voiture</a:t>
            </a:r>
            <a:r>
              <a:rPr lang="fr-FR" sz="17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1000"/>
              </a:spcAft>
            </a:pPr>
            <a:endParaRPr lang="fr-FR" sz="1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700" dirty="0">
                <a:latin typeface="Century Gothic" panose="020B0502020202020204" pitchFamily="34" charset="0"/>
              </a:rPr>
              <a:t>Pour en savoir plus </a:t>
            </a:r>
            <a:r>
              <a:rPr lang="fr-FR" sz="1700" dirty="0" smtClean="0">
                <a:latin typeface="Century Gothic" panose="020B0502020202020204" pitchFamily="34" charset="0"/>
              </a:rPr>
              <a:t> </a:t>
            </a:r>
          </a:p>
          <a:p>
            <a:pPr algn="just">
              <a:lnSpc>
                <a:spcPct val="115000"/>
              </a:lnSpc>
              <a:spcAft>
                <a:spcPts val="1000"/>
              </a:spcAft>
            </a:pPr>
            <a:endParaRPr lang="fr-FR" sz="17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Bouton d'action : Informations 8">
            <a:hlinkClick r:id="rId9" highlightClick="1"/>
          </p:cNvPr>
          <p:cNvSpPr/>
          <p:nvPr/>
        </p:nvSpPr>
        <p:spPr>
          <a:xfrm>
            <a:off x="3629025" y="4829176"/>
            <a:ext cx="414337" cy="414337"/>
          </a:xfrm>
          <a:prstGeom prst="actionButtonInformation">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1" name="Bouton d'action : Retour 20">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73</a:t>
            </a:r>
            <a:endParaRPr lang="fr-FR" b="1" dirty="0">
              <a:solidFill>
                <a:schemeClr val="bg1"/>
              </a:solidFill>
            </a:endParaRPr>
          </a:p>
        </p:txBody>
      </p:sp>
    </p:spTree>
    <p:extLst>
      <p:ext uri="{BB962C8B-B14F-4D97-AF65-F5344CB8AC3E}">
        <p14:creationId xmlns:p14="http://schemas.microsoft.com/office/powerpoint/2010/main" val="18093777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273266" y="315831"/>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C00000"/>
                </a:solidFill>
                <a:latin typeface="Century Gothic" panose="020B0502020202020204" pitchFamily="34" charset="0"/>
              </a:rPr>
              <a:t>Dossier de surendettement</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942975" y="1543050"/>
            <a:ext cx="10901363" cy="4662110"/>
          </a:xfrm>
          <a:prstGeom prst="rect">
            <a:avLst/>
          </a:prstGeom>
        </p:spPr>
        <p:txBody>
          <a:bodyPr wrap="square">
            <a:spAutoFit/>
          </a:bodyPr>
          <a:lstStyle/>
          <a:p>
            <a:pPr algn="just">
              <a:lnSpc>
                <a:spcPct val="115000"/>
              </a:lnSpc>
              <a:spcAft>
                <a:spcPts val="1000"/>
              </a:spcAft>
            </a:pPr>
            <a:r>
              <a:rPr lang="fr-FR" sz="1700" dirty="0">
                <a:latin typeface="Century Gothic" panose="020B0502020202020204" pitchFamily="34" charset="0"/>
                <a:ea typeface="Times New Roman" panose="02020603050405020304" pitchFamily="18" charset="0"/>
                <a:cs typeface="Times New Roman" panose="02020603050405020304" pitchFamily="18" charset="0"/>
              </a:rPr>
              <a:t>On devient surendetté dès lors qu’on n’arrive plus à faire face à l’ensemble de nos charges personnelles (factures, dépenses alimentaires,…) et aux remboursements des emprunts non professionnels.</a:t>
            </a:r>
          </a:p>
          <a:p>
            <a:pPr algn="just">
              <a:lnSpc>
                <a:spcPct val="115000"/>
              </a:lnSpc>
              <a:spcAft>
                <a:spcPts val="1000"/>
              </a:spcAft>
            </a:pPr>
            <a:r>
              <a:rPr lang="fr-FR" sz="1700" b="1" dirty="0">
                <a:latin typeface="Century Gothic" panose="020B0502020202020204" pitchFamily="34" charset="0"/>
                <a:ea typeface="Times New Roman" panose="02020603050405020304" pitchFamily="18" charset="0"/>
                <a:cs typeface="Times New Roman" panose="02020603050405020304" pitchFamily="18" charset="0"/>
              </a:rPr>
              <a:t>Une commission de surendettement peut aider à rechercher des solutions au problème</a:t>
            </a:r>
            <a:r>
              <a:rPr lang="fr-FR" sz="1700" dirty="0">
                <a:latin typeface="Century Gothic" panose="020B0502020202020204" pitchFamily="34" charset="0"/>
                <a:ea typeface="Times New Roman" panose="02020603050405020304" pitchFamily="18" charset="0"/>
                <a:cs typeface="Times New Roman" panose="02020603050405020304" pitchFamily="18" charset="0"/>
              </a:rPr>
              <a:t> de surendettement. Son secrétariat est assuré par la Banque de France. Il en existe au moins une dans chaque département. La commission de surendettement est un organisme public. Le dépôt d’un dossier de surendettement devant la commission est gratuit. La commission examine d’abord le dossier pour apprécier si une personne est ou non en situation de surendettement. Si oui, elle essaie de trouver des solutions pour rétablir la situation.</a:t>
            </a:r>
          </a:p>
          <a:p>
            <a:pPr algn="just">
              <a:lnSpc>
                <a:spcPct val="115000"/>
              </a:lnSpc>
              <a:spcAft>
                <a:spcPts val="1000"/>
              </a:spcAft>
            </a:pPr>
            <a:r>
              <a:rPr lang="fr-FR" sz="1700" dirty="0">
                <a:latin typeface="Century Gothic" panose="020B0502020202020204" pitchFamily="34" charset="0"/>
                <a:ea typeface="Times New Roman" panose="02020603050405020304" pitchFamily="18" charset="0"/>
                <a:cs typeface="Times New Roman" panose="02020603050405020304" pitchFamily="18" charset="0"/>
              </a:rPr>
              <a:t> </a:t>
            </a:r>
            <a:r>
              <a:rPr lang="fr-FR" sz="1700" dirty="0" smtClean="0">
                <a:latin typeface="Century Gothic" panose="020B0502020202020204" pitchFamily="34" charset="0"/>
                <a:ea typeface="Times New Roman" panose="02020603050405020304" pitchFamily="18" charset="0"/>
                <a:cs typeface="Times New Roman" panose="02020603050405020304" pitchFamily="18" charset="0"/>
              </a:rPr>
              <a:t>Pour </a:t>
            </a:r>
            <a:r>
              <a:rPr lang="fr-FR" sz="1700" dirty="0">
                <a:latin typeface="Century Gothic" panose="020B0502020202020204" pitchFamily="34" charset="0"/>
                <a:ea typeface="Times New Roman" panose="02020603050405020304" pitchFamily="18" charset="0"/>
                <a:cs typeface="Times New Roman" panose="02020603050405020304" pitchFamily="18" charset="0"/>
              </a:rPr>
              <a:t>trouver un dossier de surendettement, 2 possibilités :</a:t>
            </a:r>
          </a:p>
          <a:p>
            <a:pPr marL="342900" lvl="0" indent="-342900" algn="just">
              <a:lnSpc>
                <a:spcPct val="115000"/>
              </a:lnSpc>
              <a:spcAft>
                <a:spcPts val="0"/>
              </a:spcAft>
              <a:buFont typeface="Calibri" panose="020F0502020204030204" pitchFamily="34" charset="0"/>
              <a:buChar char="-"/>
            </a:pPr>
            <a:r>
              <a:rPr lang="fr-FR" sz="1700" dirty="0">
                <a:latin typeface="Century Gothic" panose="020B0502020202020204" pitchFamily="34" charset="0"/>
                <a:ea typeface="Calibri" panose="020F0502020204030204" pitchFamily="34" charset="0"/>
                <a:cs typeface="Calibri" panose="020F0502020204030204" pitchFamily="34" charset="0"/>
              </a:rPr>
              <a:t> le </a:t>
            </a:r>
            <a:r>
              <a:rPr lang="fr-FR" sz="1700" b="1" dirty="0">
                <a:latin typeface="Century Gothic" panose="020B0502020202020204" pitchFamily="34" charset="0"/>
                <a:ea typeface="Calibri" panose="020F0502020204030204" pitchFamily="34" charset="0"/>
                <a:cs typeface="Calibri" panose="020F0502020204030204" pitchFamily="34" charset="0"/>
              </a:rPr>
              <a:t>site internet de la Banque de France</a:t>
            </a:r>
            <a:r>
              <a:rPr lang="fr-FR" sz="1700" dirty="0">
                <a:latin typeface="Century Gothic" panose="020B0502020202020204" pitchFamily="34" charset="0"/>
                <a:ea typeface="Calibri" panose="020F0502020204030204" pitchFamily="34" charset="0"/>
                <a:cs typeface="Calibri" panose="020F0502020204030204" pitchFamily="34" charset="0"/>
              </a:rPr>
              <a:t> (</a:t>
            </a:r>
            <a:r>
              <a:rPr lang="fr-FR" sz="1700" u="sng" dirty="0">
                <a:solidFill>
                  <a:srgbClr val="0000FF"/>
                </a:solidFill>
                <a:latin typeface="Century Gothic" panose="020B0502020202020204" pitchFamily="34" charset="0"/>
                <a:ea typeface="Calibri" panose="020F0502020204030204" pitchFamily="34" charset="0"/>
                <a:cs typeface="Calibri" panose="020F0502020204030204" pitchFamily="34" charset="0"/>
                <a:hlinkClick r:id="rId9"/>
              </a:rPr>
              <a:t>www.banque-france.fr</a:t>
            </a:r>
            <a:r>
              <a:rPr lang="fr-FR" sz="1700" dirty="0">
                <a:latin typeface="Century Gothic" panose="020B050202020202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0"/>
              </a:spcAft>
              <a:buFont typeface="Calibri" panose="020F0502020204030204" pitchFamily="34" charset="0"/>
              <a:buChar char="-"/>
            </a:pPr>
            <a:r>
              <a:rPr lang="fr-FR" sz="1700" b="1" dirty="0">
                <a:latin typeface="Century Gothic" panose="020B0502020202020204" pitchFamily="34" charset="0"/>
                <a:ea typeface="Calibri" panose="020F0502020204030204" pitchFamily="34" charset="0"/>
                <a:cs typeface="Calibri" panose="020F0502020204030204" pitchFamily="34" charset="0"/>
              </a:rPr>
              <a:t> s’adresser à toute agence de la Banque de </a:t>
            </a:r>
            <a:r>
              <a:rPr lang="fr-FR" sz="1700" b="1" dirty="0" smtClean="0">
                <a:latin typeface="Century Gothic" panose="020B0502020202020204" pitchFamily="34" charset="0"/>
                <a:ea typeface="Calibri" panose="020F0502020204030204" pitchFamily="34" charset="0"/>
                <a:cs typeface="Calibri" panose="020F0502020204030204" pitchFamily="34" charset="0"/>
              </a:rPr>
              <a:t>France</a:t>
            </a:r>
            <a:r>
              <a:rPr lang="fr-FR" sz="1700" dirty="0">
                <a:latin typeface="Century Gothic" panose="020B0502020202020204" pitchFamily="34" charset="0"/>
                <a:ea typeface="Calibri" panose="020F0502020204030204" pitchFamily="34" charset="0"/>
                <a:cs typeface="Calibri" panose="020F0502020204030204" pitchFamily="34" charset="0"/>
              </a:rPr>
              <a:t>.</a:t>
            </a:r>
            <a:r>
              <a:rPr lang="fr-FR" sz="1700" dirty="0" smtClean="0">
                <a:latin typeface="Century Gothic" panose="020B0502020202020204" pitchFamily="34" charset="0"/>
                <a:ea typeface="Calibri" panose="020F0502020204030204" pitchFamily="34" charset="0"/>
                <a:cs typeface="Calibri" panose="020F0502020204030204" pitchFamily="34" charset="0"/>
              </a:rPr>
              <a:t> </a:t>
            </a:r>
            <a:endParaRPr lang="fr-FR" sz="1700" dirty="0">
              <a:latin typeface="Century Gothic" panose="020B050202020202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Calibri" panose="020F0502020204030204" pitchFamily="34" charset="0"/>
              <a:buChar char="-"/>
            </a:pPr>
            <a:r>
              <a:rPr lang="fr-FR" sz="1700" dirty="0">
                <a:latin typeface="Century Gothic" panose="020B0502020202020204" pitchFamily="34" charset="0"/>
                <a:ea typeface="Calibri" panose="020F0502020204030204" pitchFamily="34" charset="0"/>
                <a:cs typeface="Calibri" panose="020F0502020204030204" pitchFamily="34" charset="0"/>
              </a:rPr>
              <a:t> Une notice est jointe au dossier pour aider à le remplir. En cas de difficultés, il est possible de faire appel à un centre d’aide sociale ou encore à une association. </a:t>
            </a:r>
            <a:endParaRPr lang="fr-FR" sz="1700" dirty="0">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14" name="Bouton d’action : Suivant 13">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74</a:t>
            </a:r>
            <a:endParaRPr lang="fr-FR" b="1" dirty="0">
              <a:solidFill>
                <a:schemeClr val="bg1"/>
              </a:solidFill>
            </a:endParaRPr>
          </a:p>
        </p:txBody>
      </p:sp>
    </p:spTree>
    <p:extLst>
      <p:ext uri="{BB962C8B-B14F-4D97-AF65-F5344CB8AC3E}">
        <p14:creationId xmlns:p14="http://schemas.microsoft.com/office/powerpoint/2010/main" val="13842252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90735"/>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6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299704" y="600078"/>
            <a:ext cx="1506533" cy="742948"/>
          </a:xfrm>
          <a:prstGeom prst="rect">
            <a:avLst/>
          </a:prstGeom>
        </p:spPr>
      </p:pic>
      <p:sp>
        <p:nvSpPr>
          <p:cNvPr id="8" name="ZoneTexte 7"/>
          <p:cNvSpPr txBox="1"/>
          <p:nvPr>
            <p:custDataLst>
              <p:tags r:id="rId5"/>
            </p:custDataLst>
          </p:nvPr>
        </p:nvSpPr>
        <p:spPr>
          <a:xfrm>
            <a:off x="257173" y="681290"/>
            <a:ext cx="11013604" cy="553998"/>
          </a:xfrm>
          <a:prstGeom prst="rect">
            <a:avLst/>
          </a:prstGeom>
          <a:noFill/>
        </p:spPr>
        <p:txBody>
          <a:bodyPr wrap="square" rtlCol="0">
            <a:spAutoFit/>
          </a:bodyPr>
          <a:lstStyle/>
          <a:p>
            <a:r>
              <a:rPr lang="fr-FR" sz="3000" b="1" dirty="0" smtClean="0">
                <a:solidFill>
                  <a:srgbClr val="9E009E"/>
                </a:solidFill>
                <a:latin typeface="Century Gothic" panose="020B0502020202020204" pitchFamily="34" charset="0"/>
              </a:rPr>
              <a:t>Lever les freins au logement</a:t>
            </a:r>
            <a:endParaRPr lang="fr-FR" sz="3000" b="1" dirty="0">
              <a:solidFill>
                <a:srgbClr val="9E009E"/>
              </a:solidFill>
              <a:latin typeface="Century Gothic" panose="020B0502020202020204" pitchFamily="34" charset="0"/>
            </a:endParaRPr>
          </a:p>
        </p:txBody>
      </p:sp>
      <p:sp>
        <p:nvSpPr>
          <p:cNvPr id="19" name="Arc 18"/>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7">
            <a:hlinkClick r:id="rId11" action="ppaction://hlinksldjump"/>
          </p:cNvPr>
          <p:cNvSpPr/>
          <p:nvPr>
            <p:custDataLst>
              <p:tags r:id="rId7"/>
            </p:custDataLst>
          </p:nvPr>
        </p:nvSpPr>
        <p:spPr>
          <a:xfrm>
            <a:off x="2565827" y="3643935"/>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ALLOCATION DE LOGEMENT SOCIAL ALS</a:t>
            </a:r>
            <a:endParaRPr lang="fr-FR" sz="2000" b="1" dirty="0">
              <a:solidFill>
                <a:srgbClr val="9E009E"/>
              </a:solidFill>
            </a:endParaRPr>
          </a:p>
        </p:txBody>
      </p:sp>
      <p:sp>
        <p:nvSpPr>
          <p:cNvPr id="25" name="Rectangle 24">
            <a:hlinkClick r:id="rId12" action="ppaction://hlinksldjump"/>
          </p:cNvPr>
          <p:cNvSpPr/>
          <p:nvPr>
            <p:custDataLst>
              <p:tags r:id="rId8"/>
            </p:custDataLst>
          </p:nvPr>
        </p:nvSpPr>
        <p:spPr>
          <a:xfrm>
            <a:off x="6817551" y="3656237"/>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AIDE DU CONSEIL DEPARTEMENTAL DU LOIRET</a:t>
            </a:r>
            <a:endParaRPr lang="fr-FR" sz="2000" b="1" dirty="0">
              <a:solidFill>
                <a:srgbClr val="9E009E"/>
              </a:solidFill>
            </a:endParaRPr>
          </a:p>
        </p:txBody>
      </p:sp>
      <p:sp>
        <p:nvSpPr>
          <p:cNvPr id="16" name="Bouton d’action : Suivant 15">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3" action="ppaction://hlinksldjump"/>
          </p:cNvPr>
          <p:cNvSpPr/>
          <p:nvPr/>
        </p:nvSpPr>
        <p:spPr>
          <a:xfrm>
            <a:off x="5906731" y="6429375"/>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7" name="ZoneTexte 26"/>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75</a:t>
            </a:r>
            <a:endParaRPr lang="fr-FR" b="1" dirty="0">
              <a:solidFill>
                <a:schemeClr val="bg1"/>
              </a:solidFill>
            </a:endParaRPr>
          </a:p>
        </p:txBody>
      </p:sp>
    </p:spTree>
    <p:extLst>
      <p:ext uri="{BB962C8B-B14F-4D97-AF65-F5344CB8AC3E}">
        <p14:creationId xmlns:p14="http://schemas.microsoft.com/office/powerpoint/2010/main" val="25272482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Allocation de Logement Social</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Rectangle 15">
            <a:hlinkClick r:id="rId13" action="ppaction://hlinksldjump"/>
          </p:cNvPr>
          <p:cNvSpPr/>
          <p:nvPr>
            <p:custDataLst>
              <p:tags r:id="rId7"/>
            </p:custDataLst>
          </p:nvPr>
        </p:nvSpPr>
        <p:spPr>
          <a:xfrm>
            <a:off x="2480101" y="2700960"/>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CONDITIONS D’ATTRIBUTION</a:t>
            </a:r>
            <a:endParaRPr lang="fr-FR" sz="2000" b="1" dirty="0">
              <a:solidFill>
                <a:srgbClr val="9E009E"/>
              </a:solidFill>
            </a:endParaRPr>
          </a:p>
        </p:txBody>
      </p:sp>
      <p:sp>
        <p:nvSpPr>
          <p:cNvPr id="17" name="Rectangle 16">
            <a:hlinkClick r:id="rId14" action="ppaction://hlinksldjump"/>
          </p:cNvPr>
          <p:cNvSpPr/>
          <p:nvPr>
            <p:custDataLst>
              <p:tags r:id="rId8"/>
            </p:custDataLst>
          </p:nvPr>
        </p:nvSpPr>
        <p:spPr>
          <a:xfrm>
            <a:off x="2452783" y="3993695"/>
            <a:ext cx="374113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MONTANT DE D’ALLOCATION</a:t>
            </a:r>
            <a:endParaRPr lang="fr-FR" sz="2000" b="1" dirty="0">
              <a:solidFill>
                <a:srgbClr val="9E009E"/>
              </a:solidFill>
            </a:endParaRPr>
          </a:p>
        </p:txBody>
      </p:sp>
      <p:sp>
        <p:nvSpPr>
          <p:cNvPr id="20" name="Rectangle 19">
            <a:hlinkClick r:id="rId15" action="ppaction://hlinksldjump"/>
          </p:cNvPr>
          <p:cNvSpPr/>
          <p:nvPr>
            <p:custDataLst>
              <p:tags r:id="rId9"/>
            </p:custDataLst>
          </p:nvPr>
        </p:nvSpPr>
        <p:spPr>
          <a:xfrm>
            <a:off x="6705695" y="3988933"/>
            <a:ext cx="374113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OUVERTURE/EXTINCTION DES DROITS</a:t>
            </a:r>
            <a:endParaRPr lang="fr-FR" sz="2000" b="1" dirty="0">
              <a:solidFill>
                <a:srgbClr val="9E009E"/>
              </a:solidFill>
            </a:endParaRPr>
          </a:p>
        </p:txBody>
      </p:sp>
      <p:sp>
        <p:nvSpPr>
          <p:cNvPr id="21" name="Rectangle 20">
            <a:hlinkClick r:id="rId16" action="ppaction://hlinksldjump"/>
          </p:cNvPr>
          <p:cNvSpPr/>
          <p:nvPr>
            <p:custDataLst>
              <p:tags r:id="rId10"/>
            </p:custDataLst>
          </p:nvPr>
        </p:nvSpPr>
        <p:spPr>
          <a:xfrm>
            <a:off x="6653308" y="2707820"/>
            <a:ext cx="374113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DEMANDE DE L’ALLOCATION</a:t>
            </a:r>
            <a:endParaRPr lang="fr-FR" sz="2000" b="1" dirty="0">
              <a:solidFill>
                <a:srgbClr val="9E009E"/>
              </a:solidFill>
            </a:endParaRPr>
          </a:p>
        </p:txBody>
      </p:sp>
      <p:sp>
        <p:nvSpPr>
          <p:cNvPr id="22" name="Bouton d’action : Suivant 21">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hlinkClick r:id="rId1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Bouton d'action : Retour 24">
            <a:hlinkClick r:id="rId1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76</a:t>
            </a:r>
            <a:endParaRPr lang="fr-FR" b="1" dirty="0">
              <a:solidFill>
                <a:schemeClr val="bg1"/>
              </a:solidFill>
            </a:endParaRPr>
          </a:p>
        </p:txBody>
      </p:sp>
    </p:spTree>
    <p:extLst>
      <p:ext uri="{BB962C8B-B14F-4D97-AF65-F5344CB8AC3E}">
        <p14:creationId xmlns:p14="http://schemas.microsoft.com/office/powerpoint/2010/main" val="20353161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smtClean="0">
              <a:solidFill>
                <a:schemeClr val="accent6">
                  <a:lumMod val="50000"/>
                </a:schemeClr>
              </a:solidFill>
              <a:latin typeface="Century Gothic" panose="020B0502020202020204" pitchFamily="34" charset="0"/>
            </a:endParaRPr>
          </a:p>
          <a:p>
            <a:pPr>
              <a:lnSpc>
                <a:spcPct val="150000"/>
              </a:lnSpc>
            </a:pPr>
            <a:endParaRPr lang="fr-FR" dirty="0">
              <a:solidFill>
                <a:schemeClr val="accent6">
                  <a:lumMod val="50000"/>
                </a:schemeClr>
              </a:solidFill>
              <a:latin typeface="Century Gothic" panose="020B0502020202020204" pitchFamily="34" charset="0"/>
            </a:endParaRPr>
          </a:p>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Conditions d’attribution de l’ALS</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4"/>
          <p:cNvSpPr>
            <a:spLocks noChangeArrowheads="1"/>
          </p:cNvSpPr>
          <p:nvPr/>
        </p:nvSpPr>
        <p:spPr bwMode="auto">
          <a:xfrm>
            <a:off x="506054" y="1384806"/>
            <a:ext cx="11552596" cy="513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Pour savoir si il est possible de percevoir l'ALS, il est possible de utiliser le </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hlinkClick r:id="rId9"/>
              </a:rPr>
              <a:t>simulateur de la Caf</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5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sng"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Conditions liées au logement</a:t>
            </a: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Il est possible de faire une demande d'ALS :</a:t>
            </a:r>
            <a:endParaRPr kumimoji="0" lang="fr-FR" altLang="fr-FR" sz="16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dirty="0">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L'ALS est attribuée :</a:t>
            </a:r>
            <a:endParaRPr kumimoji="0" lang="fr-FR" altLang="fr-FR" sz="16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pour votre </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hlinkClick r:id="rId10" tooltip="Logement occupé au moins 8 mois par an (sauf obligation professionnelle, raison de santé ou cas de force majeure), soit par le preneur (le locataire) ou la personne avec laquelle il vit, soit par une personne à charge"/>
              </a:rPr>
              <a:t>résidence principale</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située en France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et seulement si votre logement répond à certains </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hlinkClick r:id="rId11"/>
              </a:rPr>
              <a:t>critères de décence et de conditions minimales d'occupation</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6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sng"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Conditions liées au demandeur</a:t>
            </a: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Les personnes principalement concernées </a:t>
            </a:r>
            <a:b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b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par l'ALS sont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smtClean="0">
              <a:ln>
                <a:noFill/>
              </a:ln>
              <a:solidFill>
                <a:schemeClr val="tx1"/>
              </a:solidFill>
              <a:effectLst/>
              <a:latin typeface="Century Gothic" panose="020B0502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Si vous êtes étranger, vous devez justifier d'un titre de séjour en cours de validité.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8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1" i="0" u="sng"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rPr>
              <a:t>Conditions liées aux ressources</a:t>
            </a:r>
            <a:endPar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L'ALS est attribuée sous </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hlinkClick r:id="rId12" action="ppaction://hlinksldjump"/>
              </a:rPr>
              <a:t>conditions de ressources </a:t>
            </a:r>
            <a:r>
              <a:rPr kumimoji="0" lang="fr-FR" altLang="fr-FR" sz="1600" b="0" i="0" u="none" strike="noStrike" cap="none" normalizeH="0" baseline="0" dirty="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et conformément à certains plafonds variant en fonction de la composition de votre foyer et du lieu de votre logement.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Century Gothic" panose="020B0502020202020204" pitchFamily="34" charset="0"/>
            </a:endParaRPr>
          </a:p>
        </p:txBody>
      </p:sp>
      <p:sp>
        <p:nvSpPr>
          <p:cNvPr id="13" name="Rectangle 12"/>
          <p:cNvSpPr/>
          <p:nvPr/>
        </p:nvSpPr>
        <p:spPr>
          <a:xfrm>
            <a:off x="5376862" y="1984708"/>
            <a:ext cx="6467476" cy="1246495"/>
          </a:xfrm>
          <a:prstGeom prst="rect">
            <a:avLst/>
          </a:prstGeom>
        </p:spPr>
        <p:txBody>
          <a:bodyPr wrap="square">
            <a:spAutoFit/>
          </a:bodyPr>
          <a:lstStyle/>
          <a:p>
            <a:pPr lvl="0" eaLnBrk="0" fontAlgn="base" hangingPunct="0">
              <a:spcBef>
                <a:spcPct val="0"/>
              </a:spcBef>
              <a:spcAft>
                <a:spcPct val="0"/>
              </a:spcAft>
              <a:buFontTx/>
              <a:buChar char="•"/>
            </a:pPr>
            <a:r>
              <a:rPr lang="fr-FR" altLang="fr-FR" sz="1500" dirty="0">
                <a:latin typeface="Century Gothic" panose="020B0502020202020204" pitchFamily="34" charset="0"/>
                <a:ea typeface="Times New Roman" panose="02020603050405020304" pitchFamily="18" charset="0"/>
                <a:cs typeface="Times New Roman" panose="02020603050405020304" pitchFamily="18" charset="0"/>
              </a:rPr>
              <a:t>si vous êtes locataire ou colocataire ou sous-locataire (déclaré au propriétaire) d'un logement meublé ou non,</a:t>
            </a:r>
          </a:p>
          <a:p>
            <a:pPr lvl="0" eaLnBrk="0" fontAlgn="base" hangingPunct="0">
              <a:spcBef>
                <a:spcPct val="0"/>
              </a:spcBef>
              <a:spcAft>
                <a:spcPct val="0"/>
              </a:spcAft>
              <a:buFontTx/>
              <a:buChar char="•"/>
            </a:pPr>
            <a:r>
              <a:rPr lang="fr-FR" altLang="fr-FR" sz="1500" dirty="0">
                <a:latin typeface="Century Gothic" panose="020B0502020202020204" pitchFamily="34" charset="0"/>
                <a:ea typeface="Times New Roman" panose="02020603050405020304" pitchFamily="18" charset="0"/>
                <a:cs typeface="Times New Roman" panose="02020603050405020304" pitchFamily="18" charset="0"/>
              </a:rPr>
              <a:t>si vous êtes accédant à la propriété ayant bénéficié d'un prêt immobilier pour l'achat de votre logement,</a:t>
            </a:r>
          </a:p>
          <a:p>
            <a:pPr lvl="0" eaLnBrk="0" fontAlgn="base" hangingPunct="0">
              <a:spcBef>
                <a:spcPct val="0"/>
              </a:spcBef>
              <a:spcAft>
                <a:spcPct val="0"/>
              </a:spcAft>
              <a:buFontTx/>
              <a:buChar char="•"/>
            </a:pPr>
            <a:r>
              <a:rPr lang="fr-FR" altLang="fr-FR" sz="1500" dirty="0">
                <a:latin typeface="Century Gothic" panose="020B0502020202020204" pitchFamily="34" charset="0"/>
                <a:ea typeface="Times New Roman" panose="02020603050405020304" pitchFamily="18" charset="0"/>
                <a:cs typeface="Times New Roman" panose="02020603050405020304" pitchFamily="18" charset="0"/>
              </a:rPr>
              <a:t>si vous êtes résident en foyer d'hébergement.</a:t>
            </a:r>
            <a:endParaRPr lang="fr-FR" altLang="fr-FR" sz="1500" dirty="0">
              <a:latin typeface="Century Gothic" panose="020B0502020202020204" pitchFamily="34" charset="0"/>
            </a:endParaRPr>
          </a:p>
        </p:txBody>
      </p:sp>
      <p:sp>
        <p:nvSpPr>
          <p:cNvPr id="14" name="Rectangle 13"/>
          <p:cNvSpPr/>
          <p:nvPr/>
        </p:nvSpPr>
        <p:spPr>
          <a:xfrm>
            <a:off x="5348289" y="4019071"/>
            <a:ext cx="6096000" cy="1015663"/>
          </a:xfrm>
          <a:prstGeom prst="rect">
            <a:avLst/>
          </a:prstGeom>
        </p:spPr>
        <p:txBody>
          <a:bodyPr>
            <a:spAutoFit/>
          </a:bodyPr>
          <a:lstStyle/>
          <a:p>
            <a:pPr lvl="0" eaLnBrk="0" fontAlgn="base" hangingPunct="0">
              <a:spcBef>
                <a:spcPct val="0"/>
              </a:spcBef>
              <a:spcAft>
                <a:spcPct val="0"/>
              </a:spcAft>
              <a:buFontTx/>
              <a:buChar char="•"/>
            </a:pPr>
            <a:r>
              <a:rPr lang="fr-FR" altLang="fr-FR" sz="1500" dirty="0">
                <a:latin typeface="Century Gothic" panose="020B0502020202020204" pitchFamily="34" charset="0"/>
                <a:ea typeface="Times New Roman" panose="02020603050405020304" pitchFamily="18" charset="0"/>
                <a:cs typeface="Times New Roman" panose="02020603050405020304" pitchFamily="18" charset="0"/>
              </a:rPr>
              <a:t>les jeunes,</a:t>
            </a:r>
          </a:p>
          <a:p>
            <a:pPr lvl="0" eaLnBrk="0" fontAlgn="base" hangingPunct="0">
              <a:spcBef>
                <a:spcPct val="0"/>
              </a:spcBef>
              <a:spcAft>
                <a:spcPct val="0"/>
              </a:spcAft>
              <a:buFontTx/>
              <a:buChar char="•"/>
            </a:pPr>
            <a:r>
              <a:rPr lang="fr-FR" altLang="fr-FR" sz="1500" dirty="0">
                <a:latin typeface="Century Gothic" panose="020B0502020202020204" pitchFamily="34" charset="0"/>
                <a:ea typeface="Times New Roman" panose="02020603050405020304" pitchFamily="18" charset="0"/>
                <a:cs typeface="Times New Roman" panose="02020603050405020304" pitchFamily="18" charset="0"/>
              </a:rPr>
              <a:t>les étudiants,</a:t>
            </a:r>
          </a:p>
          <a:p>
            <a:pPr lvl="0" eaLnBrk="0" fontAlgn="base" hangingPunct="0">
              <a:spcBef>
                <a:spcPct val="0"/>
              </a:spcBef>
              <a:spcAft>
                <a:spcPct val="0"/>
              </a:spcAft>
              <a:buFontTx/>
              <a:buChar char="•"/>
            </a:pPr>
            <a:r>
              <a:rPr lang="fr-FR" altLang="fr-FR" sz="1500" dirty="0">
                <a:latin typeface="Century Gothic" panose="020B0502020202020204" pitchFamily="34" charset="0"/>
                <a:ea typeface="Times New Roman" panose="02020603050405020304" pitchFamily="18" charset="0"/>
                <a:cs typeface="Times New Roman" panose="02020603050405020304" pitchFamily="18" charset="0"/>
              </a:rPr>
              <a:t>les ménages sans enfants (autres que les jeunes ménages),</a:t>
            </a:r>
          </a:p>
          <a:p>
            <a:pPr lvl="0" eaLnBrk="0" fontAlgn="base" hangingPunct="0">
              <a:spcBef>
                <a:spcPct val="0"/>
              </a:spcBef>
              <a:spcAft>
                <a:spcPct val="0"/>
              </a:spcAft>
              <a:buFontTx/>
              <a:buChar char="•"/>
            </a:pPr>
            <a:r>
              <a:rPr lang="fr-FR" altLang="fr-FR" sz="1500" dirty="0">
                <a:latin typeface="Century Gothic" panose="020B0502020202020204" pitchFamily="34" charset="0"/>
                <a:ea typeface="Times New Roman" panose="02020603050405020304" pitchFamily="18" charset="0"/>
                <a:cs typeface="Times New Roman" panose="02020603050405020304" pitchFamily="18" charset="0"/>
              </a:rPr>
              <a:t>les personnes âgées ou handicapées.</a:t>
            </a:r>
            <a:endParaRPr lang="fr-FR" altLang="fr-FR" sz="1500" dirty="0">
              <a:latin typeface="Century Gothic" panose="020B0502020202020204" pitchFamily="34" charset="0"/>
            </a:endParaRPr>
          </a:p>
        </p:txBody>
      </p:sp>
      <p:sp>
        <p:nvSpPr>
          <p:cNvPr id="17" name="Bouton d’action : Suivant 16">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77</a:t>
            </a:r>
            <a:endParaRPr lang="fr-FR" b="1" dirty="0">
              <a:solidFill>
                <a:schemeClr val="bg1"/>
              </a:solidFill>
            </a:endParaRPr>
          </a:p>
        </p:txBody>
      </p:sp>
    </p:spTree>
    <p:extLst>
      <p:ext uri="{BB962C8B-B14F-4D97-AF65-F5344CB8AC3E}">
        <p14:creationId xmlns:p14="http://schemas.microsoft.com/office/powerpoint/2010/main" val="33346270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smtClean="0">
              <a:solidFill>
                <a:schemeClr val="accent6">
                  <a:lumMod val="50000"/>
                </a:schemeClr>
              </a:solidFill>
              <a:latin typeface="Century Gothic" panose="020B0502020202020204" pitchFamily="34" charset="0"/>
            </a:endParaRPr>
          </a:p>
          <a:p>
            <a:pPr>
              <a:lnSpc>
                <a:spcPct val="150000"/>
              </a:lnSpc>
            </a:pPr>
            <a:endParaRPr lang="fr-FR" dirty="0">
              <a:solidFill>
                <a:schemeClr val="accent6">
                  <a:lumMod val="50000"/>
                </a:schemeClr>
              </a:solidFill>
              <a:latin typeface="Century Gothic" panose="020B0502020202020204" pitchFamily="34" charset="0"/>
            </a:endParaRPr>
          </a:p>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Demande d’attribution de l’ALS</a:t>
            </a:r>
          </a:p>
        </p:txBody>
      </p:sp>
      <p:sp>
        <p:nvSpPr>
          <p:cNvPr id="10" name="Arc 9"/>
          <p:cNvSpPr/>
          <p:nvPr>
            <p:custDataLst>
              <p:tags r:id="rId6"/>
            </p:custDataLst>
          </p:nvPr>
        </p:nvSpPr>
        <p:spPr>
          <a:xfrm>
            <a:off x="-3600450" y="4850607"/>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8"/>
          <p:cNvSpPr/>
          <p:nvPr/>
        </p:nvSpPr>
        <p:spPr>
          <a:xfrm>
            <a:off x="1115962" y="1968363"/>
            <a:ext cx="10432026" cy="2911566"/>
          </a:xfrm>
          <a:prstGeom prst="rect">
            <a:avLst/>
          </a:prstGeom>
        </p:spPr>
        <p:txBody>
          <a:bodyPr wrap="square">
            <a:spAutoFit/>
          </a:bodyPr>
          <a:lstStyle/>
          <a:p>
            <a:pPr>
              <a:lnSpc>
                <a:spcPct val="115000"/>
              </a:lnSpc>
              <a:spcBef>
                <a:spcPts val="1000"/>
              </a:spcBef>
            </a:pPr>
            <a:r>
              <a:rPr lang="fr-FR" sz="1600" b="1" cap="small" spc="50" dirty="0">
                <a:latin typeface="Century Gothic" panose="020B0502020202020204" pitchFamily="34" charset="0"/>
                <a:ea typeface="Times New Roman" panose="02020603050405020304" pitchFamily="18" charset="0"/>
              </a:rPr>
              <a:t>Demande d'allocation logement (Caf)</a:t>
            </a:r>
          </a:p>
          <a:p>
            <a:pPr algn="just">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Permet de faire une demande en ligne d'aide au logement (APL, ALS, ALF) auprès de la Caisse d'allocations familiales (Caf).</a:t>
            </a:r>
          </a:p>
          <a:p>
            <a:pPr algn="just">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Si vous souhaitez faire votre demande sur un formulaire papier, sachez que celui-ci peut être retiré auprès de la Caf.</a:t>
            </a:r>
          </a:p>
          <a:p>
            <a:pPr algn="just">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a:t>
            </a:r>
            <a:r>
              <a:rPr lang="fr-FR" sz="1600" b="1" dirty="0">
                <a:latin typeface="Century Gothic" panose="020B0502020202020204" pitchFamily="34" charset="0"/>
                <a:ea typeface="Times New Roman" panose="02020603050405020304" pitchFamily="18" charset="0"/>
                <a:cs typeface="Times New Roman" panose="02020603050405020304" pitchFamily="18" charset="0"/>
              </a:rPr>
              <a:t>À savoir :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si vous bénéficiez déjà de l'ALS et que vous souhaitez que celle-ci soit directement versée à votre bailleur, il est possible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de faire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la demande sur le formulaire </a:t>
            </a:r>
            <a:r>
              <a:rPr lang="fr-FR" sz="1600" u="sng" dirty="0" err="1">
                <a:latin typeface="Century Gothic" panose="020B0502020202020204" pitchFamily="34" charset="0"/>
                <a:ea typeface="Times New Roman" panose="02020603050405020304" pitchFamily="18" charset="0"/>
                <a:cs typeface="Times New Roman" panose="02020603050405020304" pitchFamily="18" charset="0"/>
                <a:hlinkClick r:id="rId9"/>
              </a:rPr>
              <a:t>cerfa</a:t>
            </a:r>
            <a:r>
              <a:rPr lang="fr-FR" sz="1600" u="sng" dirty="0">
                <a:latin typeface="Century Gothic" panose="020B0502020202020204" pitchFamily="34" charset="0"/>
                <a:ea typeface="Times New Roman" panose="02020603050405020304" pitchFamily="18" charset="0"/>
                <a:cs typeface="Times New Roman" panose="02020603050405020304" pitchFamily="18" charset="0"/>
                <a:hlinkClick r:id="rId9"/>
              </a:rPr>
              <a:t> n°11362*04</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Dans ce cas, il appartiendra à votre bailleur de </a:t>
            </a:r>
            <a:r>
              <a:rPr lang="fr-FR" sz="1600" u="sng" dirty="0">
                <a:latin typeface="Century Gothic" panose="020B0502020202020204" pitchFamily="34" charset="0"/>
                <a:ea typeface="Times New Roman" panose="02020603050405020304" pitchFamily="18" charset="0"/>
                <a:cs typeface="Times New Roman" panose="02020603050405020304" pitchFamily="18" charset="0"/>
                <a:hlinkClick r:id="rId10"/>
              </a:rPr>
              <a:t>déclarer les loyers perçus</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a:t>
            </a:r>
          </a:p>
          <a:p>
            <a:pPr>
              <a:lnSpc>
                <a:spcPct val="115000"/>
              </a:lnSpc>
            </a:pPr>
            <a:r>
              <a:rPr lang="fr-FR" sz="1600" b="1" cap="small" spc="25" dirty="0">
                <a:latin typeface="Century Gothic" panose="020B0502020202020204" pitchFamily="34" charset="0"/>
                <a:ea typeface="Times New Roman" panose="02020603050405020304" pitchFamily="18" charset="0"/>
              </a:rPr>
              <a:t> </a:t>
            </a:r>
          </a:p>
          <a:p>
            <a:pPr algn="just">
              <a:lnSpc>
                <a:spcPct val="115000"/>
              </a:lnSpc>
              <a:spcAft>
                <a:spcPts val="100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 </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1145457" y="4589656"/>
            <a:ext cx="10564761" cy="584775"/>
          </a:xfrm>
          <a:prstGeom prst="rect">
            <a:avLst/>
          </a:prstGeom>
        </p:spPr>
        <p:txBody>
          <a:bodyPr wrap="square">
            <a:spAutoFit/>
          </a:bodyPr>
          <a:lstStyle/>
          <a:p>
            <a:pPr algn="just">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a:t>
            </a:r>
            <a:r>
              <a:rPr lang="fr-FR" sz="1600" b="1" dirty="0">
                <a:latin typeface="Century Gothic" panose="020B0502020202020204" pitchFamily="34" charset="0"/>
                <a:ea typeface="Times New Roman" panose="02020603050405020304" pitchFamily="18" charset="0"/>
                <a:cs typeface="Times New Roman" panose="02020603050405020304" pitchFamily="18" charset="0"/>
              </a:rPr>
              <a:t>Attention :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l'ALS n'est pas accordée si vous bénéficiez déjà de </a:t>
            </a:r>
            <a:r>
              <a:rPr lang="fr-FR" sz="1600" u="sng" dirty="0">
                <a:latin typeface="Century Gothic" panose="020B0502020202020204" pitchFamily="34" charset="0"/>
                <a:ea typeface="Times New Roman" panose="02020603050405020304" pitchFamily="18" charset="0"/>
                <a:cs typeface="Times New Roman" panose="02020603050405020304" pitchFamily="18" charset="0"/>
                <a:hlinkClick r:id="rId11"/>
              </a:rPr>
              <a:t>l'aide personnalisée au logement (APL)</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ou de </a:t>
            </a:r>
            <a:r>
              <a:rPr lang="fr-FR" sz="1600" u="sng" dirty="0">
                <a:latin typeface="Century Gothic" panose="020B0502020202020204" pitchFamily="34" charset="0"/>
                <a:ea typeface="Times New Roman" panose="02020603050405020304" pitchFamily="18" charset="0"/>
                <a:cs typeface="Times New Roman" panose="02020603050405020304" pitchFamily="18" charset="0"/>
                <a:hlinkClick r:id="rId12"/>
              </a:rPr>
              <a:t>l'allocation de logement familiale (ALF)</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Bouton d’action : Suivant 16">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78</a:t>
            </a:r>
            <a:endParaRPr lang="fr-FR" b="1" dirty="0">
              <a:solidFill>
                <a:schemeClr val="bg1"/>
              </a:solidFill>
            </a:endParaRPr>
          </a:p>
        </p:txBody>
      </p:sp>
    </p:spTree>
    <p:extLst>
      <p:ext uri="{BB962C8B-B14F-4D97-AF65-F5344CB8AC3E}">
        <p14:creationId xmlns:p14="http://schemas.microsoft.com/office/powerpoint/2010/main" val="1665780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74395"/>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smtClean="0">
              <a:solidFill>
                <a:schemeClr val="accent6">
                  <a:lumMod val="50000"/>
                </a:schemeClr>
              </a:solidFill>
              <a:latin typeface="Century Gothic" panose="020B0502020202020204" pitchFamily="34" charset="0"/>
            </a:endParaRPr>
          </a:p>
          <a:p>
            <a:pPr>
              <a:lnSpc>
                <a:spcPct val="150000"/>
              </a:lnSpc>
            </a:pPr>
            <a:endParaRPr lang="fr-FR" dirty="0">
              <a:solidFill>
                <a:schemeClr val="accent6">
                  <a:lumMod val="50000"/>
                </a:schemeClr>
              </a:solidFill>
              <a:latin typeface="Century Gothic" panose="020B0502020202020204" pitchFamily="34" charset="0"/>
            </a:endParaRPr>
          </a:p>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Montant de l’ALS</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16"/>
          <p:cNvSpPr/>
          <p:nvPr/>
        </p:nvSpPr>
        <p:spPr>
          <a:xfrm>
            <a:off x="766915" y="1640055"/>
            <a:ext cx="11031794" cy="4746684"/>
          </a:xfrm>
          <a:prstGeom prst="rect">
            <a:avLst/>
          </a:prstGeom>
        </p:spPr>
        <p:txBody>
          <a:bodyPr wrap="square">
            <a:spAutoFit/>
          </a:bodyPr>
          <a:lstStyle/>
          <a:p>
            <a:pPr>
              <a:lnSpc>
                <a:spcPct val="115000"/>
              </a:lnSpc>
              <a:spcBef>
                <a:spcPts val="1200"/>
              </a:spcBef>
            </a:pPr>
            <a:r>
              <a:rPr lang="fr-FR" sz="1600" b="1" cap="small" spc="50" dirty="0">
                <a:latin typeface="Century Gothic" panose="020B0502020202020204" pitchFamily="34" charset="0"/>
                <a:ea typeface="Times New Roman" panose="02020603050405020304" pitchFamily="18" charset="0"/>
              </a:rPr>
              <a:t>Calcul</a:t>
            </a:r>
          </a:p>
          <a:p>
            <a:pPr>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Le montant se calcule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notamment</a:t>
            </a:r>
            <a:b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b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à partir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des éléments suivants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lgn="just">
              <a:spcAft>
                <a:spcPts val="0"/>
              </a:spcAft>
            </a:pPr>
            <a:endParaRPr lang="fr-FR" sz="1600" dirty="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400" dirty="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L'ALS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est calculée au 1</a:t>
            </a:r>
            <a:r>
              <a:rPr lang="fr-FR" sz="1600" baseline="30000" dirty="0">
                <a:latin typeface="Century Gothic" panose="020B0502020202020204" pitchFamily="34" charset="0"/>
                <a:ea typeface="Times New Roman" panose="02020603050405020304" pitchFamily="18" charset="0"/>
                <a:cs typeface="Times New Roman" panose="02020603050405020304" pitchFamily="18" charset="0"/>
              </a:rPr>
              <a:t>er</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janvier de chaque année, sauf cas particulier lié à un changement dans votre situation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personnelle.</a:t>
            </a:r>
          </a:p>
          <a:p>
            <a:pPr>
              <a:lnSpc>
                <a:spcPct val="115000"/>
              </a:lnSpc>
              <a:spcBef>
                <a:spcPts val="1200"/>
              </a:spcBef>
            </a:pPr>
            <a:r>
              <a:rPr lang="fr-FR" sz="1600" b="1" cap="small" spc="50" dirty="0" smtClean="0">
                <a:latin typeface="Century Gothic" panose="020B0502020202020204" pitchFamily="34" charset="0"/>
                <a:ea typeface="Times New Roman" panose="02020603050405020304" pitchFamily="18" charset="0"/>
              </a:rPr>
              <a:t>Ressources prises en compte</a:t>
            </a:r>
          </a:p>
          <a:p>
            <a:pPr>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Les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ressources prises en compte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
            </a:r>
            <a:b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b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pour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le calcul de l'ALS sont :</a:t>
            </a:r>
          </a:p>
          <a:p>
            <a:pPr algn="just">
              <a:spcAft>
                <a:spcPts val="0"/>
              </a:spcAft>
            </a:pPr>
            <a:endParaRPr lang="fr-FR" sz="5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500" dirty="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500" dirty="0" smtClean="0">
                <a:latin typeface="Century Gothic" panose="020B0502020202020204" pitchFamily="34" charset="0"/>
                <a:ea typeface="Times New Roman" panose="02020603050405020304" pitchFamily="18" charset="0"/>
                <a:cs typeface="Times New Roman" panose="02020603050405020304" pitchFamily="18" charset="0"/>
              </a:rPr>
              <a:t>Les </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ressources prises en compte sont celles de l'avant-dernière année précédant la demande d'ALS. C'est le </a:t>
            </a:r>
            <a:r>
              <a:rPr lang="fr-FR" sz="1500" u="sng" dirty="0">
                <a:latin typeface="Century Gothic" panose="020B0502020202020204" pitchFamily="34" charset="0"/>
                <a:ea typeface="Times New Roman" panose="02020603050405020304" pitchFamily="18" charset="0"/>
                <a:cs typeface="Times New Roman" panose="02020603050405020304" pitchFamily="18" charset="0"/>
                <a:hlinkClick r:id="rId9" tooltip="Revenus (salaires, revenus fonciers et mobiliers, bénéfices agricoles...) diminués des charges (pensions alimentaires, frais d'accueil des personnes âgées...) et abattements fiscaux (personne âgée de plus de 65 ans, personne invalide...)"/>
              </a:rPr>
              <a:t>revenu net catégoriel</a:t>
            </a:r>
            <a:r>
              <a:rPr lang="fr-FR" sz="1500" dirty="0">
                <a:latin typeface="Century Gothic" panose="020B0502020202020204" pitchFamily="34" charset="0"/>
                <a:ea typeface="Times New Roman" panose="02020603050405020304" pitchFamily="18" charset="0"/>
                <a:cs typeface="Times New Roman" panose="02020603050405020304" pitchFamily="18" charset="0"/>
              </a:rPr>
              <a:t> de 2014 qui est pris en compte pour l'examen de vos droits pour l'année 2016.</a:t>
            </a:r>
            <a:endParaRPr lang="fr-FR" sz="80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15000"/>
              </a:lnSpc>
            </a:pPr>
            <a:r>
              <a:rPr lang="fr-FR" sz="800" b="1" cap="small" spc="25" dirty="0">
                <a:latin typeface="Century Gothic" panose="020B0502020202020204" pitchFamily="34" charset="0"/>
                <a:ea typeface="Times New Roman" panose="02020603050405020304" pitchFamily="18" charset="0"/>
              </a:rPr>
              <a:t> </a:t>
            </a:r>
          </a:p>
          <a:p>
            <a:pPr>
              <a:lnSpc>
                <a:spcPct val="115000"/>
              </a:lnSpc>
            </a:pPr>
            <a:r>
              <a:rPr lang="fr-FR" sz="1600" b="1" u="sng" cap="small" spc="25" dirty="0" smtClean="0">
                <a:latin typeface="Century Gothic" panose="020B0502020202020204" pitchFamily="34" charset="0"/>
                <a:ea typeface="Times New Roman" panose="02020603050405020304" pitchFamily="18" charset="0"/>
                <a:hlinkClick r:id="rId10" action="ppaction://hlinksldjump"/>
              </a:rPr>
              <a:t>Modalités de Versement</a:t>
            </a:r>
            <a:endParaRPr lang="fr-FR" sz="1600" b="1" cap="small" spc="25" dirty="0">
              <a:latin typeface="Century Gothic" panose="020B0502020202020204" pitchFamily="34" charset="0"/>
              <a:ea typeface="Times New Roman" panose="02020603050405020304" pitchFamily="18" charset="0"/>
            </a:endParaRPr>
          </a:p>
        </p:txBody>
      </p:sp>
      <p:sp>
        <p:nvSpPr>
          <p:cNvPr id="20" name="Rectangle 19"/>
          <p:cNvSpPr/>
          <p:nvPr/>
        </p:nvSpPr>
        <p:spPr>
          <a:xfrm>
            <a:off x="4655573" y="1501918"/>
            <a:ext cx="7160190" cy="1419619"/>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a:latin typeface="Century Gothic" panose="020B0502020202020204" pitchFamily="34" charset="0"/>
                <a:ea typeface="Times New Roman" panose="02020603050405020304" pitchFamily="18" charset="0"/>
                <a:cs typeface="Times New Roman" panose="02020603050405020304" pitchFamily="18" charset="0"/>
              </a:rPr>
              <a:t>ressources de votre foyer,</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a:latin typeface="Century Gothic" panose="020B0502020202020204" pitchFamily="34" charset="0"/>
                <a:ea typeface="Times New Roman" panose="02020603050405020304" pitchFamily="18" charset="0"/>
                <a:cs typeface="Times New Roman" panose="02020603050405020304" pitchFamily="18" charset="0"/>
              </a:rPr>
              <a:t>composition de votre foyer,</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a:latin typeface="Century Gothic" panose="020B0502020202020204" pitchFamily="34" charset="0"/>
                <a:ea typeface="Times New Roman" panose="02020603050405020304" pitchFamily="18" charset="0"/>
                <a:cs typeface="Times New Roman" panose="02020603050405020304" pitchFamily="18" charset="0"/>
              </a:rPr>
              <a:t>situation professionnelle des membres de votre foyer,</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a:latin typeface="Century Gothic" panose="020B0502020202020204" pitchFamily="34" charset="0"/>
                <a:ea typeface="Times New Roman" panose="02020603050405020304" pitchFamily="18" charset="0"/>
                <a:cs typeface="Times New Roman" panose="02020603050405020304" pitchFamily="18" charset="0"/>
              </a:rPr>
              <a:t>situation géographique de votre logement,</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a:latin typeface="Century Gothic" panose="020B0502020202020204" pitchFamily="34" charset="0"/>
                <a:ea typeface="Times New Roman" panose="02020603050405020304" pitchFamily="18" charset="0"/>
                <a:cs typeface="Times New Roman" panose="02020603050405020304" pitchFamily="18" charset="0"/>
              </a:rPr>
              <a:t>date de signature de votre prêt (en cas d'accession à la propriété).</a:t>
            </a:r>
          </a:p>
        </p:txBody>
      </p:sp>
      <p:sp>
        <p:nvSpPr>
          <p:cNvPr id="21" name="Rectangle 20"/>
          <p:cNvSpPr/>
          <p:nvPr/>
        </p:nvSpPr>
        <p:spPr>
          <a:xfrm>
            <a:off x="4670321" y="3610014"/>
            <a:ext cx="7364363" cy="1685077"/>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a:latin typeface="Century Gothic" panose="020B0502020202020204" pitchFamily="34" charset="0"/>
                <a:ea typeface="Times New Roman" panose="02020603050405020304" pitchFamily="18" charset="0"/>
                <a:cs typeface="Times New Roman" panose="02020603050405020304" pitchFamily="18" charset="0"/>
              </a:rPr>
              <a:t>vos propres ressources, celles de votre époux(se), concubin(e), partenaire pacsé</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a:latin typeface="Century Gothic" panose="020B0502020202020204" pitchFamily="34" charset="0"/>
                <a:ea typeface="Times New Roman" panose="02020603050405020304" pitchFamily="18" charset="0"/>
                <a:cs typeface="Times New Roman" panose="02020603050405020304" pitchFamily="18" charset="0"/>
              </a:rPr>
              <a:t>et celles de toutes les autres personnes vivant habituellement dans votre foyer c'est-à-dire celles qui y résident depuis plus de 6 mois au moment de votre demande ou au début de la période de versement de l'allocation.</a:t>
            </a:r>
          </a:p>
        </p:txBody>
      </p:sp>
      <p:sp>
        <p:nvSpPr>
          <p:cNvPr id="22" name="Bouton d’action : Suivant 21">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hlinkClick r:id="rId11"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Bouton d'action : Retour 24">
            <a:hlinkClick r:id="rId12"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79</a:t>
            </a:r>
            <a:endParaRPr lang="fr-FR" b="1" dirty="0">
              <a:solidFill>
                <a:schemeClr val="bg1"/>
              </a:solidFill>
            </a:endParaRPr>
          </a:p>
        </p:txBody>
      </p:sp>
    </p:spTree>
    <p:extLst>
      <p:ext uri="{BB962C8B-B14F-4D97-AF65-F5344CB8AC3E}">
        <p14:creationId xmlns:p14="http://schemas.microsoft.com/office/powerpoint/2010/main" val="1717238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0" y="1"/>
            <a:ext cx="12501563" cy="685799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 name="Rectangle 5"/>
          <p:cNvSpPr/>
          <p:nvPr>
            <p:custDataLst>
              <p:tags r:id="rId2"/>
            </p:custDataLst>
          </p:nvPr>
        </p:nvSpPr>
        <p:spPr>
          <a:xfrm>
            <a:off x="573212" y="1386347"/>
            <a:ext cx="12287374" cy="5737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7" name="Image 6"/>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373281" y="287256"/>
            <a:ext cx="1493827" cy="736682"/>
          </a:xfrm>
          <a:prstGeom prst="rect">
            <a:avLst/>
          </a:prstGeom>
        </p:spPr>
      </p:pic>
      <p:sp>
        <p:nvSpPr>
          <p:cNvPr id="8" name="Rectangle 7"/>
          <p:cNvSpPr/>
          <p:nvPr>
            <p:custDataLst>
              <p:tags r:id="rId4"/>
            </p:custDataLst>
          </p:nvPr>
        </p:nvSpPr>
        <p:spPr>
          <a:xfrm>
            <a:off x="-114300" y="285753"/>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75000"/>
                </a:schemeClr>
              </a:solidFill>
            </a:endParaRPr>
          </a:p>
        </p:txBody>
      </p:sp>
      <p:sp>
        <p:nvSpPr>
          <p:cNvPr id="9" name="Rectangle 8"/>
          <p:cNvSpPr/>
          <p:nvPr>
            <p:custDataLst>
              <p:tags r:id="rId5"/>
            </p:custDataLst>
          </p:nvPr>
        </p:nvSpPr>
        <p:spPr>
          <a:xfrm>
            <a:off x="0" y="434073"/>
            <a:ext cx="9553576" cy="492443"/>
          </a:xfrm>
          <a:prstGeom prst="rect">
            <a:avLst/>
          </a:prstGeom>
        </p:spPr>
        <p:txBody>
          <a:bodyPr wrap="square">
            <a:spAutoFit/>
          </a:bodyPr>
          <a:lstStyle/>
          <a:p>
            <a:pPr marL="800100" indent="-614363"/>
            <a:r>
              <a:rPr lang="fr-FR" sz="2600" b="1" dirty="0" smtClean="0">
                <a:solidFill>
                  <a:schemeClr val="accent6">
                    <a:lumMod val="50000"/>
                  </a:schemeClr>
                </a:solidFill>
                <a:latin typeface="Century Gothic" panose="020B0502020202020204" pitchFamily="34" charset="0"/>
              </a:rPr>
              <a:t>Pour le Revenu de Solidarité Active (RSA)</a:t>
            </a:r>
            <a:endParaRPr lang="fr-FR" sz="2600" b="1" dirty="0">
              <a:solidFill>
                <a:schemeClr val="accent6">
                  <a:lumMod val="50000"/>
                </a:schemeClr>
              </a:solidFill>
              <a:latin typeface="Century Gothic" panose="020B0502020202020204" pitchFamily="34" charset="0"/>
            </a:endParaRPr>
          </a:p>
        </p:txBody>
      </p:sp>
      <p:sp>
        <p:nvSpPr>
          <p:cNvPr id="10" name="Rectangle 9"/>
          <p:cNvSpPr/>
          <p:nvPr>
            <p:custDataLst>
              <p:tags r:id="rId6"/>
            </p:custDataLst>
          </p:nvPr>
        </p:nvSpPr>
        <p:spPr>
          <a:xfrm>
            <a:off x="9895415" y="5201471"/>
            <a:ext cx="1418978" cy="523220"/>
          </a:xfrm>
          <a:prstGeom prst="rect">
            <a:avLst/>
          </a:prstGeom>
        </p:spPr>
        <p:txBody>
          <a:bodyPr wrap="none">
            <a:spAutoFit/>
          </a:bodyPr>
          <a:lstStyle/>
          <a:p>
            <a:pPr algn="ctr"/>
            <a:r>
              <a:rPr lang="fr-FR" sz="1400" i="1" dirty="0">
                <a:solidFill>
                  <a:schemeClr val="accent6">
                    <a:lumMod val="50000"/>
                  </a:schemeClr>
                </a:solidFill>
                <a:latin typeface="Century Gothic" panose="020B0502020202020204" pitchFamily="34" charset="0"/>
                <a:ea typeface="Times New Roman" panose="02020603050405020304" pitchFamily="18" charset="0"/>
                <a:cs typeface="Calibri" panose="020F0502020204030204" pitchFamily="34" charset="0"/>
              </a:rPr>
              <a:t>C</a:t>
            </a:r>
            <a:r>
              <a:rPr lang="fr-FR" sz="1400" i="1" dirty="0" smtClean="0">
                <a:solidFill>
                  <a:schemeClr val="accent6">
                    <a:lumMod val="50000"/>
                  </a:schemeClr>
                </a:solidFill>
                <a:latin typeface="Century Gothic" panose="020B0502020202020204" pitchFamily="34" charset="0"/>
                <a:ea typeface="Times New Roman" panose="02020603050405020304" pitchFamily="18" charset="0"/>
                <a:cs typeface="Calibri" panose="020F0502020204030204" pitchFamily="34" charset="0"/>
              </a:rPr>
              <a:t>alculer votre</a:t>
            </a:r>
            <a:endParaRPr lang="fr-FR" sz="1400" i="1" dirty="0">
              <a:solidFill>
                <a:schemeClr val="accent6">
                  <a:lumMod val="50000"/>
                </a:schemeClr>
              </a:solidFill>
              <a:latin typeface="Century Gothic" panose="020B0502020202020204" pitchFamily="34" charset="0"/>
              <a:ea typeface="Times New Roman" panose="02020603050405020304" pitchFamily="18" charset="0"/>
              <a:cs typeface="Calibri" panose="020F0502020204030204" pitchFamily="34" charset="0"/>
            </a:endParaRPr>
          </a:p>
          <a:p>
            <a:pPr algn="ctr"/>
            <a:r>
              <a:rPr lang="fr-FR" sz="1400" i="1" dirty="0" smtClean="0">
                <a:solidFill>
                  <a:schemeClr val="accent6">
                    <a:lumMod val="50000"/>
                  </a:schemeClr>
                </a:solidFill>
                <a:latin typeface="Century Gothic" panose="020B0502020202020204" pitchFamily="34" charset="0"/>
                <a:ea typeface="Times New Roman" panose="02020603050405020304" pitchFamily="18" charset="0"/>
                <a:cs typeface="Calibri" panose="020F0502020204030204" pitchFamily="34" charset="0"/>
              </a:rPr>
              <a:t>RSA </a:t>
            </a:r>
            <a:r>
              <a:rPr lang="fr-FR" sz="1400" i="1" dirty="0">
                <a:solidFill>
                  <a:schemeClr val="accent6">
                    <a:lumMod val="50000"/>
                  </a:schemeClr>
                </a:solidFill>
                <a:latin typeface="Century Gothic" panose="020B0502020202020204" pitchFamily="34" charset="0"/>
                <a:ea typeface="Times New Roman" panose="02020603050405020304" pitchFamily="18" charset="0"/>
                <a:cs typeface="Calibri" panose="020F0502020204030204" pitchFamily="34" charset="0"/>
              </a:rPr>
              <a:t>en ligne </a:t>
            </a:r>
            <a:endParaRPr lang="fr-FR" sz="1400" i="1" dirty="0">
              <a:solidFill>
                <a:schemeClr val="accent6">
                  <a:lumMod val="50000"/>
                </a:schemeClr>
              </a:solidFill>
            </a:endParaRPr>
          </a:p>
        </p:txBody>
      </p:sp>
      <p:pic>
        <p:nvPicPr>
          <p:cNvPr id="11" name="Picture 6" descr="Résultat de recherche d'images pour &quot;INTERROGATION&quot;">
            <a:hlinkClick r:id="rId12"/>
          </p:cNvPr>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0305670" y="5759033"/>
            <a:ext cx="630283" cy="673852"/>
          </a:xfrm>
          <a:prstGeom prst="rect">
            <a:avLst/>
          </a:prstGeom>
          <a:noFill/>
          <a:extLst>
            <a:ext uri="{909E8E84-426E-40DD-AFC4-6F175D3DCCD1}">
              <a14:hiddenFill xmlns:a14="http://schemas.microsoft.com/office/drawing/2010/main">
                <a:solidFill>
                  <a:srgbClr val="FFFFFF"/>
                </a:solidFill>
              </a14:hiddenFill>
            </a:ext>
          </a:extLst>
        </p:spPr>
      </p:pic>
      <p:sp>
        <p:nvSpPr>
          <p:cNvPr id="15" name="Arc 14"/>
          <p:cNvSpPr/>
          <p:nvPr>
            <p:custDataLst>
              <p:tags r:id="rId8"/>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Rectangle 12"/>
          <p:cNvSpPr/>
          <p:nvPr>
            <p:custDataLst>
              <p:tags r:id="rId9"/>
            </p:custDataLst>
          </p:nvPr>
        </p:nvSpPr>
        <p:spPr>
          <a:xfrm>
            <a:off x="729399" y="1610959"/>
            <a:ext cx="11669078" cy="4512261"/>
          </a:xfrm>
          <a:prstGeom prst="rect">
            <a:avLst/>
          </a:prstGeom>
        </p:spPr>
        <p:txBody>
          <a:bodyPr wrap="square">
            <a:spAutoFit/>
          </a:bodyPr>
          <a:lstStyle/>
          <a:p>
            <a:pPr>
              <a:lnSpc>
                <a:spcPts val="1105"/>
              </a:lnSpc>
              <a:spcAft>
                <a:spcPts val="500"/>
              </a:spcAft>
            </a:pPr>
            <a:r>
              <a:rPr lang="fr-FR"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r>
              <a:rPr lang="fr-FR" sz="1700" b="1" dirty="0" smtClean="0">
                <a:solidFill>
                  <a:schemeClr val="tx1">
                    <a:lumMod val="85000"/>
                    <a:lumOff val="15000"/>
                  </a:schemeClr>
                </a:solidFill>
                <a:latin typeface="Century Gothic" panose="020B0502020202020204" pitchFamily="34" charset="0"/>
                <a:ea typeface="Times New Roman" panose="02020603050405020304" pitchFamily="18" charset="0"/>
                <a:cs typeface="Calibri" panose="020F0502020204030204" pitchFamily="34" charset="0"/>
              </a:rPr>
              <a:t>POUR VOUS SI</a:t>
            </a:r>
            <a:r>
              <a:rPr lang="fr-FR" sz="17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fr-FR" sz="17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28650" indent="-357188">
              <a:lnSpc>
                <a:spcPct val="115000"/>
              </a:lnSpc>
              <a:buFont typeface="Arial" panose="020B0604020202020204" pitchFamily="34" charset="0"/>
              <a:buChar char="•"/>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vous avez </a:t>
            </a:r>
            <a:r>
              <a:rPr lang="fr-FR" sz="15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25 ans et plus</a:t>
            </a: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28650" indent="-357188">
              <a:lnSpc>
                <a:spcPct val="115000"/>
              </a:lnSpc>
              <a:buFont typeface="Arial" panose="020B0604020202020204" pitchFamily="34" charset="0"/>
              <a:buChar char="•"/>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vous êtes âgé de </a:t>
            </a:r>
            <a:r>
              <a:rPr lang="fr-FR" sz="15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moins de 25 ans</a:t>
            </a: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et assumez la charge d’un enfant né ou à naître, ou si vous avez travaillé au moins deux ans à temps plein au cours des trois dernières années, </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28650" indent="-357188">
              <a:lnSpc>
                <a:spcPct val="115000"/>
              </a:lnSpc>
              <a:buFont typeface="Arial" panose="020B0604020202020204" pitchFamily="34" charset="0"/>
              <a:buChar char="•"/>
            </a:pPr>
            <a:r>
              <a:rPr lang="fr-FR" sz="15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vous résidez en France</a:t>
            </a: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de manière stable et effective,</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28650" indent="-357188" algn="just">
              <a:spcAft>
                <a:spcPts val="0"/>
              </a:spcAft>
              <a:buFont typeface="Arial" panose="020B0604020202020204" pitchFamily="34" charset="0"/>
              <a:buChar char="•"/>
            </a:pPr>
            <a:r>
              <a:rPr lang="fr-FR" sz="15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votre foyer </a:t>
            </a: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dispose de ressources inférieures</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p>
          <a:p>
            <a:pPr algn="just">
              <a:spcAft>
                <a:spcPts val="0"/>
              </a:spcAft>
            </a:pPr>
            <a:endParaRPr lang="fr-FR" sz="6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ts val="1105"/>
              </a:lnSpc>
              <a:spcAft>
                <a:spcPts val="500"/>
              </a:spcAft>
            </a:pPr>
            <a:r>
              <a:rPr lang="fr-FR" sz="17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QUEL MONTANT ?</a:t>
            </a:r>
            <a:endParaRPr lang="fr-FR" sz="17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28650" indent="-357188">
              <a:lnSpc>
                <a:spcPct val="115000"/>
              </a:lnSpc>
              <a:spcAft>
                <a:spcPts val="200"/>
              </a:spcAft>
              <a:buFont typeface="Arial" panose="020B0604020202020204" pitchFamily="34" charset="0"/>
              <a:buChar char="•"/>
            </a:pPr>
            <a:r>
              <a:rPr lang="fr-FR" sz="15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Le montant du RSA dépend à la fois de votre situation familiale, de votre foyer et de vos ressources, </a:t>
            </a: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des stages de formation rémunérés et des autres ressources comme les prestations familiales...</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28650" indent="-357188">
              <a:lnSpc>
                <a:spcPct val="115000"/>
              </a:lnSpc>
              <a:spcAft>
                <a:spcPts val="200"/>
              </a:spcAft>
              <a:buFont typeface="Arial" panose="020B0604020202020204" pitchFamily="34" charset="0"/>
              <a:buChar char="•"/>
            </a:pPr>
            <a:r>
              <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Le RSA est versé par les Caisses d’Allocations Familiales (CAF)ou les Caisses de Mutualité Sociale Agricole (MSA).</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ts val="1105"/>
              </a:lnSpc>
              <a:spcAft>
                <a:spcPts val="500"/>
              </a:spcAft>
            </a:pPr>
            <a:endParaRPr lang="fr-FR" sz="8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ts val="1105"/>
              </a:lnSpc>
              <a:spcAft>
                <a:spcPts val="500"/>
              </a:spcAft>
            </a:pPr>
            <a:r>
              <a:rPr lang="fr-FR" sz="1700" b="1"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Calibri" panose="020F0502020204030204" pitchFamily="34" charset="0"/>
              </a:rPr>
              <a:t>QUELLES DÉMARCHES ?</a:t>
            </a:r>
            <a:endParaRPr lang="fr-FR" sz="17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r>
              <a:rPr lang="fr-FR" b="1"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Déposez votre demande auprès : </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28650" indent="-442913" defTabSz="628650">
              <a:buFont typeface="Arial" panose="020B0604020202020204" pitchFamily="34" charset="0"/>
              <a:buChar char="•"/>
            </a:pP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de votre CAF ou sur </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hlinkClick r:id="rId14"/>
              </a:rPr>
              <a:t>www.caf.fr</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a:t>
            </a:r>
            <a:endParaRPr lang="fr-FR" sz="1500" dirty="0" smtClean="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28650" indent="-442913" defTabSz="628650">
              <a:lnSpc>
                <a:spcPct val="115000"/>
              </a:lnSpc>
              <a:buFont typeface="Arial" panose="020B0604020202020204" pitchFamily="34" charset="0"/>
              <a:buChar char="•"/>
            </a:pP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de votre Caisse de Mutualité Sociale Agricole (MSA) ou sur </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hlinkClick r:id="rId15"/>
              </a:rPr>
              <a:t>www.msa.fr</a:t>
            </a:r>
            <a:r>
              <a:rPr lang="fr-FR" sz="1500" dirty="0" smtClean="0">
                <a:solidFill>
                  <a:schemeClr val="tx1">
                    <a:lumMod val="85000"/>
                    <a:lumOff val="15000"/>
                  </a:schemeClr>
                </a:solidFill>
                <a:effectLst/>
                <a:latin typeface="Century Gothic" panose="020B0502020202020204" pitchFamily="34" charset="0"/>
                <a:ea typeface="Executive"/>
                <a:cs typeface="Calibri" panose="020F0502020204030204" pitchFamily="34" charset="0"/>
              </a:rPr>
              <a:t> </a:t>
            </a:r>
          </a:p>
          <a:p>
            <a:pPr marL="628650" indent="-442913" defTabSz="628650">
              <a:lnSpc>
                <a:spcPct val="115000"/>
              </a:lnSpc>
              <a:buFont typeface="Arial" panose="020B0604020202020204" pitchFamily="34" charset="0"/>
              <a:buChar char="•"/>
            </a:pPr>
            <a:r>
              <a:rPr lang="fr-FR" sz="1500"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d</a:t>
            </a: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es services du </a:t>
            </a: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6"/>
              </a:rPr>
              <a:t>Conseil départemental</a:t>
            </a:r>
            <a:r>
              <a:rPr lang="fr-FR" sz="1500" dirty="0" smtClean="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a:t>
            </a:r>
            <a:endParaRPr lang="fr-FR" sz="1500" dirty="0">
              <a:solidFill>
                <a:schemeClr val="tx1">
                  <a:lumMod val="85000"/>
                  <a:lumOff val="1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Bouton d’action : Suivant 15">
            <a:hlinkClick r:id="" action="ppaction://hlinkshowjump?jump=nextslide" highlightClick="1"/>
          </p:cNvPr>
          <p:cNvSpPr/>
          <p:nvPr/>
        </p:nvSpPr>
        <p:spPr>
          <a:xfrm>
            <a:off x="11460525" y="6358396"/>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45030"/>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a:hlinkClick r:id="rId1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32736" y="6327059"/>
            <a:ext cx="250723" cy="369332"/>
          </a:xfrm>
          <a:prstGeom prst="rect">
            <a:avLst/>
          </a:prstGeom>
          <a:noFill/>
        </p:spPr>
        <p:txBody>
          <a:bodyPr wrap="square" rtlCol="0">
            <a:spAutoFit/>
          </a:bodyPr>
          <a:lstStyle/>
          <a:p>
            <a:r>
              <a:rPr lang="fr-FR" b="1" dirty="0" smtClean="0">
                <a:solidFill>
                  <a:schemeClr val="bg1"/>
                </a:solidFill>
              </a:rPr>
              <a:t>8</a:t>
            </a:r>
            <a:endParaRPr lang="fr-FR" b="1" dirty="0">
              <a:solidFill>
                <a:schemeClr val="bg1"/>
              </a:solidFill>
            </a:endParaRPr>
          </a:p>
        </p:txBody>
      </p:sp>
    </p:spTree>
    <p:extLst>
      <p:ext uri="{BB962C8B-B14F-4D97-AF65-F5344CB8AC3E}">
        <p14:creationId xmlns:p14="http://schemas.microsoft.com/office/powerpoint/2010/main" val="36667761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Ouverture/Extinction des droits</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1004887" y="1762556"/>
            <a:ext cx="10896601" cy="3924151"/>
          </a:xfrm>
          <a:prstGeom prst="rect">
            <a:avLst/>
          </a:prstGeom>
        </p:spPr>
        <p:txBody>
          <a:bodyPr wrap="square">
            <a:spAutoFit/>
          </a:bodyPr>
          <a:lstStyle/>
          <a:p>
            <a:pPr algn="just"/>
            <a:r>
              <a:rPr lang="fr-FR" sz="1600" dirty="0">
                <a:latin typeface="Century Gothic" panose="020B0502020202020204" pitchFamily="34" charset="0"/>
                <a:ea typeface="Times New Roman" panose="02020603050405020304" pitchFamily="18" charset="0"/>
                <a:cs typeface="Times New Roman" panose="02020603050405020304" pitchFamily="18" charset="0"/>
              </a:rPr>
              <a:t>L'ALS est versée à partir du 1</a:t>
            </a:r>
            <a:r>
              <a:rPr lang="fr-FR" sz="1600" baseline="30000" dirty="0">
                <a:latin typeface="Century Gothic" panose="020B0502020202020204" pitchFamily="34" charset="0"/>
                <a:ea typeface="Times New Roman" panose="02020603050405020304" pitchFamily="18" charset="0"/>
                <a:cs typeface="Times New Roman" panose="02020603050405020304" pitchFamily="18" charset="0"/>
              </a:rPr>
              <a:t>er</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jour du mois suivant celui au cours duquel les conditions d'ouverture des droits sont réunies</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lgn="just"/>
            <a:endParaRPr lang="fr-FR" sz="1600" dirty="0">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sz="1600" dirty="0">
                <a:latin typeface="Century Gothic" panose="020B0502020202020204" pitchFamily="34" charset="0"/>
                <a:ea typeface="Times New Roman" panose="02020603050405020304" pitchFamily="18" charset="0"/>
                <a:cs typeface="Times New Roman" panose="02020603050405020304" pitchFamily="18" charset="0"/>
              </a:rPr>
              <a:t>Elle cesse d'être versée à partir du 1</a:t>
            </a:r>
            <a:r>
              <a:rPr lang="fr-FR" sz="1600" baseline="30000" dirty="0">
                <a:latin typeface="Century Gothic" panose="020B0502020202020204" pitchFamily="34" charset="0"/>
                <a:ea typeface="Times New Roman" panose="02020603050405020304" pitchFamily="18" charset="0"/>
                <a:cs typeface="Times New Roman" panose="02020603050405020304" pitchFamily="18" charset="0"/>
              </a:rPr>
              <a:t>er</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jour du mois où les conditions d'ouverture du droit ont cessé d'être remplies.</a:t>
            </a:r>
          </a:p>
          <a:p>
            <a:pPr>
              <a:lnSpc>
                <a:spcPct val="115000"/>
              </a:lnSpc>
            </a:pPr>
            <a:endParaRPr lang="fr-FR" sz="2000" b="1" u="sng" cap="small" spc="25" dirty="0" smtClean="0">
              <a:latin typeface="Century Gothic" panose="020B0502020202020204" pitchFamily="34" charset="0"/>
              <a:ea typeface="Times New Roman" panose="02020603050405020304" pitchFamily="18" charset="0"/>
            </a:endParaRPr>
          </a:p>
          <a:p>
            <a:pPr>
              <a:lnSpc>
                <a:spcPct val="115000"/>
              </a:lnSpc>
            </a:pPr>
            <a:r>
              <a:rPr lang="fr-FR" sz="2000" b="1" u="sng" cap="small" spc="25" dirty="0" smtClean="0">
                <a:latin typeface="Century Gothic" panose="020B0502020202020204" pitchFamily="34" charset="0"/>
                <a:ea typeface="Times New Roman" panose="02020603050405020304" pitchFamily="18" charset="0"/>
              </a:rPr>
              <a:t>En </a:t>
            </a:r>
            <a:r>
              <a:rPr lang="fr-FR" sz="2000" b="1" u="sng" cap="small" spc="25" dirty="0">
                <a:latin typeface="Century Gothic" panose="020B0502020202020204" pitchFamily="34" charset="0"/>
                <a:ea typeface="Times New Roman" panose="02020603050405020304" pitchFamily="18" charset="0"/>
              </a:rPr>
              <a:t>cas de changement de </a:t>
            </a:r>
            <a:r>
              <a:rPr lang="fr-FR" sz="2000" b="1" u="sng" cap="small" spc="25" dirty="0" smtClean="0">
                <a:latin typeface="Century Gothic" panose="020B0502020202020204" pitchFamily="34" charset="0"/>
                <a:ea typeface="Times New Roman" panose="02020603050405020304" pitchFamily="18" charset="0"/>
              </a:rPr>
              <a:t>situation</a:t>
            </a:r>
          </a:p>
          <a:p>
            <a:pPr>
              <a:lnSpc>
                <a:spcPct val="115000"/>
              </a:lnSpc>
            </a:pPr>
            <a:endParaRPr lang="fr-FR" sz="2000" b="1" cap="small" spc="25" dirty="0">
              <a:latin typeface="Century Gothic" panose="020B0502020202020204" pitchFamily="34" charset="0"/>
              <a:ea typeface="Times New Roman" panose="02020603050405020304" pitchFamily="18" charset="0"/>
            </a:endParaRPr>
          </a:p>
          <a:p>
            <a:pPr algn="just"/>
            <a:r>
              <a:rPr lang="fr-FR" sz="1600" dirty="0">
                <a:latin typeface="Century Gothic" panose="020B0502020202020204" pitchFamily="34" charset="0"/>
                <a:ea typeface="Times New Roman" panose="02020603050405020304" pitchFamily="18" charset="0"/>
                <a:cs typeface="Times New Roman" panose="02020603050405020304" pitchFamily="18" charset="0"/>
              </a:rPr>
              <a:t>Lorsqu'un changement de situation intervient dans votre situation (professionnelle, familiale...) le montant de l'ALS peut être recalculé (augmenté ou diminué) à tout moment. Au 1</a:t>
            </a:r>
            <a:r>
              <a:rPr lang="fr-FR" sz="1600" baseline="30000" dirty="0">
                <a:latin typeface="Century Gothic" panose="020B0502020202020204" pitchFamily="34" charset="0"/>
                <a:ea typeface="Times New Roman" panose="02020603050405020304" pitchFamily="18" charset="0"/>
                <a:cs typeface="Times New Roman" panose="02020603050405020304" pitchFamily="18" charset="0"/>
              </a:rPr>
              <a:t>er</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janvier, la Caf vérifie si vous avez droit à l'ALS, et vous notifie le nouveau montant de l'aide en fonction de l'évolution de votre situation.</a:t>
            </a:r>
          </a:p>
          <a:p>
            <a:pPr algn="just"/>
            <a:endParaRPr lang="fr-FR" dirty="0" smtClean="0">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algn="just"/>
            <a:r>
              <a:rPr lang="fr-FR" dirty="0" smtClean="0">
                <a:latin typeface="Century Gothic" panose="020B0502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fr-FR" dirty="0">
                <a:latin typeface="Century Gothic" panose="020B0502020202020204" pitchFamily="34" charset="0"/>
                <a:ea typeface="Times New Roman" panose="02020603050405020304" pitchFamily="18" charset="0"/>
                <a:cs typeface="Times New Roman" panose="02020603050405020304" pitchFamily="18" charset="0"/>
              </a:rPr>
              <a:t>  </a:t>
            </a:r>
            <a:r>
              <a:rPr lang="fr-FR" sz="1600" b="1" dirty="0">
                <a:solidFill>
                  <a:srgbClr val="C0504D"/>
                </a:solidFill>
                <a:latin typeface="Century Gothic" panose="020B0502020202020204" pitchFamily="34" charset="0"/>
                <a:ea typeface="Times New Roman" panose="02020603050405020304" pitchFamily="18" charset="0"/>
                <a:cs typeface="Times New Roman" panose="02020603050405020304" pitchFamily="18" charset="0"/>
              </a:rPr>
              <a:t>À noter :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tout changement de situation doit être déclaré à la Caf en vous connectant à votre compte muni de votre numéro d'allocataire et de votre code confidentiel.</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80</a:t>
            </a:r>
            <a:endParaRPr lang="fr-FR" b="1" dirty="0">
              <a:solidFill>
                <a:schemeClr val="bg1"/>
              </a:solidFill>
            </a:endParaRPr>
          </a:p>
        </p:txBody>
      </p:sp>
    </p:spTree>
    <p:extLst>
      <p:ext uri="{BB962C8B-B14F-4D97-AF65-F5344CB8AC3E}">
        <p14:creationId xmlns:p14="http://schemas.microsoft.com/office/powerpoint/2010/main" val="776085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Les aides du Conseil Départemental du Loiret</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a:hlinkClick r:id="rId11" action="ppaction://hlinksldjump"/>
          </p:cNvPr>
          <p:cNvSpPr/>
          <p:nvPr>
            <p:custDataLst>
              <p:tags r:id="rId7"/>
            </p:custDataLst>
          </p:nvPr>
        </p:nvSpPr>
        <p:spPr>
          <a:xfrm>
            <a:off x="2665839" y="3386761"/>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FONDS D’AIDE AUX JEUNES</a:t>
            </a:r>
            <a:endParaRPr lang="fr-FR" sz="2000" b="1" dirty="0">
              <a:solidFill>
                <a:srgbClr val="9E009E"/>
              </a:solidFill>
            </a:endParaRPr>
          </a:p>
        </p:txBody>
      </p:sp>
      <p:sp>
        <p:nvSpPr>
          <p:cNvPr id="16" name="Rectangle 15">
            <a:hlinkClick r:id="rId12" action="ppaction://hlinksldjump"/>
          </p:cNvPr>
          <p:cNvSpPr/>
          <p:nvPr>
            <p:custDataLst>
              <p:tags r:id="rId8"/>
            </p:custDataLst>
          </p:nvPr>
        </p:nvSpPr>
        <p:spPr>
          <a:xfrm>
            <a:off x="6839046" y="3393621"/>
            <a:ext cx="374113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9E009E"/>
                </a:solidFill>
              </a:rPr>
              <a:t>FONDS UNIFIE LOGEMENT</a:t>
            </a:r>
            <a:endParaRPr lang="fr-FR" sz="2000" b="1" dirty="0">
              <a:solidFill>
                <a:srgbClr val="9E009E"/>
              </a:solidFill>
            </a:endParaRPr>
          </a:p>
        </p:txBody>
      </p:sp>
      <p:sp>
        <p:nvSpPr>
          <p:cNvPr id="17" name="Bouton d’action : Suivant 16">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outon d'action : Précédent 19">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2" name="Bouton d'action : Retour 21">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81</a:t>
            </a:r>
            <a:endParaRPr lang="fr-FR" b="1" dirty="0">
              <a:solidFill>
                <a:schemeClr val="bg1"/>
              </a:solidFill>
            </a:endParaRPr>
          </a:p>
        </p:txBody>
      </p:sp>
    </p:spTree>
    <p:extLst>
      <p:ext uri="{BB962C8B-B14F-4D97-AF65-F5344CB8AC3E}">
        <p14:creationId xmlns:p14="http://schemas.microsoft.com/office/powerpoint/2010/main" val="23319290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258978" y="330119"/>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Le Fonds d’aide aux jeunes</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828676" y="1644460"/>
            <a:ext cx="10787062" cy="4596130"/>
          </a:xfrm>
          <a:prstGeom prst="rect">
            <a:avLst/>
          </a:prstGeom>
        </p:spPr>
        <p:txBody>
          <a:bodyPr wrap="square">
            <a:spAutoFit/>
          </a:bodyPr>
          <a:lstStyle/>
          <a:p>
            <a:pPr algn="just">
              <a:spcAft>
                <a:spcPts val="100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Le Fonds d’Aide aux Jeunes (FAJ) est un dispositif qui permet de favoriser l’insertion sociale et professionnelle des jeunes confrontés à des difficultés.</a:t>
            </a:r>
          </a:p>
          <a:p>
            <a:pPr algn="just" fontAlgn="base">
              <a:spcAft>
                <a:spcPts val="0"/>
              </a:spcAft>
            </a:pPr>
            <a:r>
              <a:rPr lang="fr-FR" sz="1600" b="1" dirty="0">
                <a:latin typeface="Century Gothic" panose="020B0502020202020204" pitchFamily="34" charset="0"/>
                <a:ea typeface="Times New Roman" panose="02020603050405020304" pitchFamily="18" charset="0"/>
                <a:cs typeface="Times New Roman" panose="02020603050405020304" pitchFamily="18" charset="0"/>
              </a:rPr>
              <a:t>Les personnes éligibles à une aide du Fonds d’Aide aux Jeunes</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 sont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lgn="just" fontAlgn="base">
              <a:spcAft>
                <a:spcPts val="0"/>
              </a:spcAft>
            </a:pPr>
            <a:endParaRPr lang="fr-FR" sz="400" dirty="0">
              <a:latin typeface="Century Gothic" panose="020B0502020202020204" pitchFamily="34" charset="0"/>
              <a:ea typeface="Times New Roman" panose="02020603050405020304" pitchFamily="18" charset="0"/>
              <a:cs typeface="Times New Roman" panose="02020603050405020304" pitchFamily="18" charset="0"/>
            </a:endParaRPr>
          </a:p>
          <a:p>
            <a:pPr marL="228600" indent="-228600" algn="just" fontAlgn="base">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 Les jeunes âgés de 18 à 25 ans révolus ;</a:t>
            </a:r>
          </a:p>
          <a:p>
            <a:pPr marL="228600" indent="-228600" algn="just" fontAlgn="base">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 Résidant dans le Loiret ;</a:t>
            </a:r>
          </a:p>
          <a:p>
            <a:pPr marL="228600" indent="-228600" algn="just" fontAlgn="base">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 Français ou étrangers en situation de séjour régulier en  France ;</a:t>
            </a:r>
          </a:p>
          <a:p>
            <a:pPr marL="228600" indent="-228600" algn="just" fontAlgn="base">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 Rencontrant des difficultés d’insertion sociale et professionnelle ;</a:t>
            </a:r>
          </a:p>
          <a:p>
            <a:pPr marL="228600" indent="-228600" algn="just" fontAlgn="base">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 Engagés dans un parcours d’insertion ;</a:t>
            </a:r>
          </a:p>
          <a:p>
            <a:pPr marL="228600" indent="-228600" algn="just" fontAlgn="base">
              <a:spcAft>
                <a:spcPts val="0"/>
              </a:spcAft>
            </a:pPr>
            <a:r>
              <a:rPr lang="fr-FR" sz="1600" dirty="0">
                <a:latin typeface="Century Gothic" panose="020B0502020202020204" pitchFamily="34" charset="0"/>
                <a:ea typeface="Times New Roman" panose="02020603050405020304" pitchFamily="18" charset="0"/>
                <a:cs typeface="Times New Roman" panose="02020603050405020304" pitchFamily="18" charset="0"/>
              </a:rPr>
              <a:t>- Sans revenu ou ayant de faibles ressources.</a:t>
            </a:r>
          </a:p>
          <a:p>
            <a:pPr algn="just" fontAlgn="base">
              <a:spcAft>
                <a:spcPts val="0"/>
              </a:spcAft>
            </a:pPr>
            <a:r>
              <a:rPr lang="fr-FR" sz="600" dirty="0">
                <a:latin typeface="Century Gothic" panose="020B0502020202020204" pitchFamily="34" charset="0"/>
                <a:ea typeface="Times New Roman" panose="02020603050405020304" pitchFamily="18" charset="0"/>
                <a:cs typeface="Times New Roman" panose="02020603050405020304" pitchFamily="18" charset="0"/>
              </a:rPr>
              <a:t> </a:t>
            </a:r>
          </a:p>
          <a:p>
            <a:pPr algn="just" fontAlgn="base">
              <a:spcAft>
                <a:spcPts val="0"/>
              </a:spcAft>
            </a:pPr>
            <a:r>
              <a:rPr lang="fr-FR" sz="1600" b="1" dirty="0">
                <a:latin typeface="Century Gothic" panose="020B0502020202020204" pitchFamily="34" charset="0"/>
                <a:ea typeface="Times New Roman" panose="02020603050405020304" pitchFamily="18" charset="0"/>
                <a:cs typeface="Times New Roman" panose="02020603050405020304" pitchFamily="18" charset="0"/>
              </a:rPr>
              <a:t>La nature des aides individuelles est double </a:t>
            </a:r>
            <a:r>
              <a:rPr lang="fr-FR" sz="1600" b="1" dirty="0" smtClean="0">
                <a:latin typeface="Century Gothic" panose="020B0502020202020204" pitchFamily="34" charset="0"/>
                <a:ea typeface="Times New Roman" panose="02020603050405020304" pitchFamily="18" charset="0"/>
                <a:cs typeface="Times New Roman" panose="02020603050405020304" pitchFamily="18" charset="0"/>
              </a:rPr>
              <a:t>:</a:t>
            </a:r>
            <a:endParaRPr lang="fr-FR" sz="400" b="1"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fontAlgn="base">
              <a:spcAft>
                <a:spcPts val="0"/>
              </a:spcAft>
            </a:pPr>
            <a:endParaRPr lang="fr-FR" sz="400" b="1" dirty="0">
              <a:latin typeface="Century Gothic" panose="020B0502020202020204" pitchFamily="34" charset="0"/>
              <a:ea typeface="Times New Roman" panose="02020603050405020304" pitchFamily="18" charset="0"/>
              <a:cs typeface="Times New Roman" panose="02020603050405020304" pitchFamily="18" charset="0"/>
            </a:endParaRPr>
          </a:p>
          <a:p>
            <a:pPr algn="just" fontAlgn="base">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 A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titre principal, des aides à l’insertion pour aider le jeune dans la réalisation de son projet ou de son parcours d’insertion ;</a:t>
            </a:r>
          </a:p>
          <a:p>
            <a:pPr algn="just" fontAlgn="base">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 A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titre secondaire, des secours temporaires pour répondre à des besoins urgents liés à la subsistance, à la lutte contre l’exclusion, à l’insertion. Dans ce cadre, les difficultés liées au  logement peuvent être intégrées.</a:t>
            </a:r>
          </a:p>
          <a:p>
            <a:pPr algn="just">
              <a:spcAft>
                <a:spcPts val="1000"/>
              </a:spcAft>
            </a:pPr>
            <a:r>
              <a:rPr lang="fr-FR" sz="600" dirty="0">
                <a:latin typeface="Century Gothic" panose="020B0502020202020204" pitchFamily="34" charset="0"/>
                <a:ea typeface="Times New Roman" panose="02020603050405020304" pitchFamily="18" charset="0"/>
                <a:cs typeface="Times New Roman" panose="02020603050405020304" pitchFamily="18" charset="0"/>
              </a:rPr>
              <a:t> </a:t>
            </a:r>
          </a:p>
          <a:p>
            <a:pPr algn="just">
              <a:spcAft>
                <a:spcPts val="1000"/>
              </a:spcAft>
            </a:pPr>
            <a:r>
              <a:rPr lang="fr-FR" sz="1600" b="1" dirty="0">
                <a:latin typeface="Century Gothic" panose="020B0502020202020204" pitchFamily="34" charset="0"/>
                <a:ea typeface="Times New Roman" panose="02020603050405020304" pitchFamily="18" charset="0"/>
                <a:cs typeface="Times New Roman" panose="02020603050405020304" pitchFamily="18" charset="0"/>
              </a:rPr>
              <a:t>Les structures pouvant solliciter cette aide </a:t>
            </a:r>
            <a:r>
              <a:rPr lang="fr-FR" sz="1600" dirty="0">
                <a:latin typeface="Century Gothic" panose="020B0502020202020204" pitchFamily="34" charset="0"/>
                <a:ea typeface="Times New Roman" panose="02020603050405020304" pitchFamily="18" charset="0"/>
                <a:cs typeface="Times New Roman" panose="02020603050405020304" pitchFamily="18" charset="0"/>
              </a:rPr>
              <a:t>sont : les Missions Locales du Département, les Maisons du Département, les Foyers de Jeunes Travailleurs</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82</a:t>
            </a:r>
            <a:endParaRPr lang="fr-FR" b="1" dirty="0">
              <a:solidFill>
                <a:schemeClr val="bg1"/>
              </a:solidFill>
            </a:endParaRPr>
          </a:p>
        </p:txBody>
      </p:sp>
    </p:spTree>
    <p:extLst>
      <p:ext uri="{BB962C8B-B14F-4D97-AF65-F5344CB8AC3E}">
        <p14:creationId xmlns:p14="http://schemas.microsoft.com/office/powerpoint/2010/main" val="3574632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0" y="1"/>
            <a:ext cx="12501563" cy="6858000"/>
          </a:xfrm>
          <a:prstGeom prst="rect">
            <a:avLst/>
          </a:prstGeom>
          <a:solidFill>
            <a:srgbClr val="9E0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Rectangle 1"/>
          <p:cNvSpPr/>
          <p:nvPr>
            <p:custDataLst>
              <p:tags r:id="rId2"/>
            </p:custDataLst>
          </p:nvPr>
        </p:nvSpPr>
        <p:spPr>
          <a:xfrm>
            <a:off x="-184272" y="300040"/>
            <a:ext cx="9858378"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3"/>
            </p:custDataLst>
          </p:nvPr>
        </p:nvSpPr>
        <p:spPr>
          <a:xfrm>
            <a:off x="634463" y="1389143"/>
            <a:ext cx="11955600" cy="570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fr-FR" dirty="0">
              <a:solidFill>
                <a:schemeClr val="accent6">
                  <a:lumMod val="50000"/>
                </a:schemeClr>
              </a:solidFill>
              <a:latin typeface="Century Gothic" panose="020B0502020202020204" pitchFamily="34" charset="0"/>
            </a:endParaRPr>
          </a:p>
        </p:txBody>
      </p:sp>
      <p:pic>
        <p:nvPicPr>
          <p:cNvPr id="4" name="Image 3"/>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30417" y="315831"/>
            <a:ext cx="1493827" cy="736682"/>
          </a:xfrm>
          <a:prstGeom prst="rect">
            <a:avLst/>
          </a:prstGeom>
        </p:spPr>
      </p:pic>
      <p:sp>
        <p:nvSpPr>
          <p:cNvPr id="5" name="Rectangle 4"/>
          <p:cNvSpPr/>
          <p:nvPr>
            <p:custDataLst>
              <p:tags r:id="rId5"/>
            </p:custDataLst>
          </p:nvPr>
        </p:nvSpPr>
        <p:spPr>
          <a:xfrm>
            <a:off x="-58057" y="461170"/>
            <a:ext cx="9695543" cy="461665"/>
          </a:xfrm>
          <a:prstGeom prst="rect">
            <a:avLst/>
          </a:prstGeom>
        </p:spPr>
        <p:txBody>
          <a:bodyPr wrap="square">
            <a:spAutoFit/>
          </a:bodyPr>
          <a:lstStyle/>
          <a:p>
            <a:pPr marL="800100" indent="-614363"/>
            <a:r>
              <a:rPr lang="fr-FR" sz="2400" b="1" dirty="0" smtClean="0">
                <a:solidFill>
                  <a:srgbClr val="9E009E"/>
                </a:solidFill>
                <a:latin typeface="Century Gothic" panose="020B0502020202020204" pitchFamily="34" charset="0"/>
              </a:rPr>
              <a:t>Le Fonds unifié logement</a:t>
            </a:r>
          </a:p>
        </p:txBody>
      </p:sp>
      <p:sp>
        <p:nvSpPr>
          <p:cNvPr id="10" name="Arc 9"/>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842962" y="1785717"/>
            <a:ext cx="11158537" cy="3534301"/>
          </a:xfrm>
          <a:prstGeom prst="rect">
            <a:avLst/>
          </a:prstGeom>
        </p:spPr>
        <p:txBody>
          <a:bodyPr wrap="square">
            <a:spAutoFit/>
          </a:bodyPr>
          <a:lstStyle/>
          <a:p>
            <a:pPr algn="just">
              <a:lnSpc>
                <a:spcPct val="115000"/>
              </a:lnSpc>
              <a:spcAft>
                <a:spcPts val="1000"/>
              </a:spcAft>
            </a:pPr>
            <a:r>
              <a:rPr lang="fr-FR" dirty="0">
                <a:latin typeface="Calibri" panose="020F0502020204030204" pitchFamily="34" charset="0"/>
                <a:ea typeface="Times New Roman" panose="02020603050405020304" pitchFamily="18" charset="0"/>
                <a:cs typeface="Times New Roman" panose="02020603050405020304" pitchFamily="18" charset="0"/>
              </a:rPr>
              <a:t>Le Fonds Unifié Logement (FUL) accorde, dans les conditions définies par son règlement intérieur, des aides financières sous forme notamment de cautionnements, prêts, garanties, ou subventions à des personnes qui entrent dans un logement locatif ou qui, étant locataires, sous-locataires, résidents de logements foyers ou propriétaires se trouvent dans l'impossibilité d'assumer leurs obligations relatives au paiement du loyer et des charges. </a:t>
            </a:r>
            <a:endParaRPr lang="fr-FR"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dirty="0">
                <a:latin typeface="Calibri" panose="020F0502020204030204" pitchFamily="34" charset="0"/>
                <a:ea typeface="Times New Roman" panose="02020603050405020304" pitchFamily="18" charset="0"/>
                <a:cs typeface="Times New Roman" panose="02020603050405020304" pitchFamily="18" charset="0"/>
              </a:rPr>
              <a:t>Une priorité est accordée aux personnes et familles sans aucun logement, menacées d’expulsion, hébergées ou logées temporairement, sans relogement dans des « taudis », des habitations insalubres, précaires ou de fortune, ainsi qu’à celles qui sont confrontées à un cumul de difficultés ou encore les ménages pour lesquels une solution de relogement a été trouvée en Commission de médiation.</a:t>
            </a:r>
            <a:endParaRPr lang="fr-FR"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dirty="0">
                <a:latin typeface="Calibri" panose="020F0502020204030204" pitchFamily="34" charset="0"/>
                <a:ea typeface="Times New Roman" panose="02020603050405020304" pitchFamily="18" charset="0"/>
                <a:cs typeface="Times New Roman" panose="02020603050405020304" pitchFamily="18" charset="0"/>
              </a:rPr>
              <a:t>Ce dispositif doit être mobilisé dans le cadre de l’urgence afin d’éviter à une personne d’être sans solution de logement : en cas de violences conjugales, de destruction de logement, rupture de l’hébergement amical ou familial.</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Bouton d’action : Suivant 13">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Précédent 1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0" name="Bouton d'action : Retour 19">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83</a:t>
            </a:r>
            <a:endParaRPr lang="fr-FR" b="1" dirty="0">
              <a:solidFill>
                <a:schemeClr val="bg1"/>
              </a:solidFill>
            </a:endParaRPr>
          </a:p>
        </p:txBody>
      </p:sp>
    </p:spTree>
    <p:extLst>
      <p:ext uri="{BB962C8B-B14F-4D97-AF65-F5344CB8AC3E}">
        <p14:creationId xmlns:p14="http://schemas.microsoft.com/office/powerpoint/2010/main" val="41306260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90735"/>
          </a:xfrm>
          <a:prstGeom prst="rect">
            <a:avLst/>
          </a:prstGeom>
          <a:solidFill>
            <a:srgbClr val="FB5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6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accent6">
                  <a:lumMod val="50000"/>
                </a:schemeClr>
              </a:solidFill>
            </a:endParaRPr>
          </a:p>
          <a:p>
            <a:pPr algn="ctr"/>
            <a:endParaRPr lang="fr-FR" dirty="0">
              <a:solidFill>
                <a:schemeClr val="accent6">
                  <a:lumMod val="50000"/>
                </a:schemeClr>
              </a:solidFill>
            </a:endParaRPr>
          </a:p>
          <a:p>
            <a:pPr algn="ctr"/>
            <a:endParaRPr lang="fr-FR" dirty="0" smtClean="0">
              <a:solidFill>
                <a:schemeClr val="accent6">
                  <a:lumMod val="50000"/>
                </a:schemeClr>
              </a:solidFill>
            </a:endParaRPr>
          </a:p>
          <a:p>
            <a:pPr algn="ctr"/>
            <a:endParaRPr lang="fr-FR" dirty="0">
              <a:solidFill>
                <a:schemeClr val="accent6">
                  <a:lumMod val="50000"/>
                </a:schemeClr>
              </a:solidFill>
            </a:endParaRPr>
          </a:p>
          <a:p>
            <a:pPr algn="ctr"/>
            <a:endParaRPr lang="fr-FR" dirty="0" smtClean="0">
              <a:solidFill>
                <a:schemeClr val="accent6">
                  <a:lumMod val="50000"/>
                </a:schemeClr>
              </a:solidFill>
            </a:endParaRPr>
          </a:p>
          <a:p>
            <a:pPr algn="ctr"/>
            <a:r>
              <a:rPr lang="fr-FR" dirty="0" smtClean="0">
                <a:solidFill>
                  <a:schemeClr val="accent6">
                    <a:lumMod val="50000"/>
                  </a:schemeClr>
                </a:solidFill>
              </a:rPr>
              <a:t>En cours de finalisation</a:t>
            </a: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0313992" y="57150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rgbClr val="FB5D05"/>
                </a:solidFill>
                <a:latin typeface="Century Gothic" panose="020B0502020202020204" pitchFamily="34" charset="0"/>
              </a:rPr>
              <a:t>Lever les freins à la mobilité</a:t>
            </a:r>
            <a:endParaRPr lang="fr-FR" sz="3000" b="1" dirty="0">
              <a:solidFill>
                <a:srgbClr val="FB5D05"/>
              </a:solidFill>
              <a:latin typeface="Century Gothic" panose="020B0502020202020204" pitchFamily="34" charset="0"/>
            </a:endParaRPr>
          </a:p>
        </p:txBody>
      </p:sp>
      <p:sp>
        <p:nvSpPr>
          <p:cNvPr id="16" name="ZoneTexte 15"/>
          <p:cNvSpPr txBox="1"/>
          <p:nvPr>
            <p:custDataLst>
              <p:tags r:id="rId6"/>
            </p:custDataLst>
          </p:nvPr>
        </p:nvSpPr>
        <p:spPr>
          <a:xfrm>
            <a:off x="844170" y="2022870"/>
            <a:ext cx="2437206" cy="461665"/>
          </a:xfrm>
          <a:prstGeom prst="rect">
            <a:avLst/>
          </a:prstGeom>
          <a:noFill/>
        </p:spPr>
        <p:txBody>
          <a:bodyPr wrap="none" rtlCol="0">
            <a:spAutoFit/>
          </a:bodyPr>
          <a:lstStyle/>
          <a:p>
            <a:r>
              <a:rPr lang="fr-FR" sz="2400" b="1" dirty="0" smtClean="0">
                <a:solidFill>
                  <a:schemeClr val="tx1">
                    <a:lumMod val="75000"/>
                    <a:lumOff val="25000"/>
                  </a:schemeClr>
                </a:solidFill>
              </a:rPr>
              <a:t>Quelle situation ?</a:t>
            </a:r>
            <a:endParaRPr lang="fr-FR" sz="2400" b="1" dirty="0">
              <a:solidFill>
                <a:schemeClr val="tx1">
                  <a:lumMod val="75000"/>
                  <a:lumOff val="25000"/>
                </a:schemeClr>
              </a:solidFill>
            </a:endParaRPr>
          </a:p>
        </p:txBody>
      </p:sp>
      <p:sp>
        <p:nvSpPr>
          <p:cNvPr id="19" name="Arc 18"/>
          <p:cNvSpPr/>
          <p:nvPr>
            <p:custDataLst>
              <p:tags r:id="rId7"/>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Bouton d’action : Suivant 16">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outon d'action : Précédent 17">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0" action="ppaction://hlinksldjump"/>
          </p:cNvPr>
          <p:cNvSpPr/>
          <p:nvPr/>
        </p:nvSpPr>
        <p:spPr>
          <a:xfrm>
            <a:off x="5935306" y="6332127"/>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ZoneTexte 24"/>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84</a:t>
            </a:r>
            <a:endParaRPr lang="fr-FR" b="1" dirty="0">
              <a:solidFill>
                <a:schemeClr val="bg1"/>
              </a:solidFill>
            </a:endParaRPr>
          </a:p>
        </p:txBody>
      </p:sp>
      <p:pic>
        <p:nvPicPr>
          <p:cNvPr id="1026" name="Picture 2" descr="Résultat de recherche d'images pour &quot;panneau signalisation chantier&qu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0499" y="304165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563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907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6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313992" y="57150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a:solidFill>
                  <a:schemeClr val="tx1">
                    <a:lumMod val="85000"/>
                    <a:lumOff val="15000"/>
                  </a:schemeClr>
                </a:solidFill>
                <a:latin typeface="Century Gothic" panose="020B0502020202020204" pitchFamily="34" charset="0"/>
              </a:rPr>
              <a:t>E</a:t>
            </a:r>
            <a:r>
              <a:rPr lang="fr-FR" sz="3000" b="1" dirty="0" smtClean="0">
                <a:solidFill>
                  <a:schemeClr val="tx1">
                    <a:lumMod val="85000"/>
                    <a:lumOff val="15000"/>
                  </a:schemeClr>
                </a:solidFill>
                <a:latin typeface="Century Gothic" panose="020B0502020202020204" pitchFamily="34" charset="0"/>
              </a:rPr>
              <a:t>t aussi …</a:t>
            </a:r>
            <a:endParaRPr lang="fr-FR" sz="3000" b="1" dirty="0">
              <a:solidFill>
                <a:schemeClr val="tx1">
                  <a:lumMod val="85000"/>
                  <a:lumOff val="15000"/>
                </a:schemeClr>
              </a:solidFill>
              <a:latin typeface="Century Gothic" panose="020B0502020202020204" pitchFamily="34" charset="0"/>
            </a:endParaRPr>
          </a:p>
        </p:txBody>
      </p:sp>
      <p:sp>
        <p:nvSpPr>
          <p:cNvPr id="16" name="ZoneTexte 15"/>
          <p:cNvSpPr txBox="1"/>
          <p:nvPr>
            <p:custDataLst>
              <p:tags r:id="rId6"/>
            </p:custDataLst>
          </p:nvPr>
        </p:nvSpPr>
        <p:spPr>
          <a:xfrm>
            <a:off x="844170" y="2022870"/>
            <a:ext cx="3383747" cy="461665"/>
          </a:xfrm>
          <a:prstGeom prst="rect">
            <a:avLst/>
          </a:prstGeom>
          <a:noFill/>
        </p:spPr>
        <p:txBody>
          <a:bodyPr wrap="none" rtlCol="0">
            <a:spAutoFit/>
          </a:bodyPr>
          <a:lstStyle/>
          <a:p>
            <a:r>
              <a:rPr lang="fr-FR" sz="2400" b="1" dirty="0" smtClean="0">
                <a:solidFill>
                  <a:schemeClr val="tx1">
                    <a:lumMod val="75000"/>
                    <a:lumOff val="25000"/>
                  </a:schemeClr>
                </a:solidFill>
              </a:rPr>
              <a:t>Quelles autres mesures ?</a:t>
            </a:r>
            <a:endParaRPr lang="fr-FR" sz="2400" b="1" dirty="0">
              <a:solidFill>
                <a:schemeClr val="tx1">
                  <a:lumMod val="75000"/>
                  <a:lumOff val="25000"/>
                </a:schemeClr>
              </a:solidFill>
            </a:endParaRPr>
          </a:p>
        </p:txBody>
      </p:sp>
      <p:sp>
        <p:nvSpPr>
          <p:cNvPr id="19" name="Arc 18"/>
          <p:cNvSpPr/>
          <p:nvPr>
            <p:custDataLst>
              <p:tags r:id="rId7"/>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a:hlinkClick r:id="rId13" action="ppaction://hlinksldjump"/>
          </p:cNvPr>
          <p:cNvSpPr/>
          <p:nvPr>
            <p:custDataLst>
              <p:tags r:id="rId8"/>
            </p:custDataLst>
          </p:nvPr>
        </p:nvSpPr>
        <p:spPr>
          <a:xfrm>
            <a:off x="2522964" y="3101010"/>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lumMod val="85000"/>
                    <a:lumOff val="15000"/>
                  </a:schemeClr>
                </a:solidFill>
              </a:rPr>
              <a:t>ENVELOPPE PERSONNALISEE D’AIDE PONCTUELLE A L’EMPLOI </a:t>
            </a:r>
            <a:endParaRPr lang="fr-FR" sz="2000" b="1" dirty="0">
              <a:solidFill>
                <a:schemeClr val="tx1">
                  <a:lumMod val="85000"/>
                  <a:lumOff val="15000"/>
                </a:schemeClr>
              </a:solidFill>
            </a:endParaRPr>
          </a:p>
        </p:txBody>
      </p:sp>
      <p:sp>
        <p:nvSpPr>
          <p:cNvPr id="18" name="Rectangle 17">
            <a:hlinkClick r:id="rId14" action="ppaction://hlinksldjump"/>
          </p:cNvPr>
          <p:cNvSpPr/>
          <p:nvPr>
            <p:custDataLst>
              <p:tags r:id="rId9"/>
            </p:custDataLst>
          </p:nvPr>
        </p:nvSpPr>
        <p:spPr>
          <a:xfrm>
            <a:off x="6696171" y="3107870"/>
            <a:ext cx="374113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lumMod val="85000"/>
                    <a:lumOff val="15000"/>
                  </a:schemeClr>
                </a:solidFill>
              </a:rPr>
              <a:t>CCAS</a:t>
            </a:r>
            <a:endParaRPr lang="fr-FR" sz="2000" b="1" dirty="0">
              <a:solidFill>
                <a:schemeClr val="tx1">
                  <a:lumMod val="85000"/>
                  <a:lumOff val="15000"/>
                </a:schemeClr>
              </a:solidFill>
            </a:endParaRPr>
          </a:p>
        </p:txBody>
      </p:sp>
      <p:sp>
        <p:nvSpPr>
          <p:cNvPr id="24" name="Rectangle 23">
            <a:hlinkClick r:id="rId15" action="ppaction://hlinksldjump"/>
          </p:cNvPr>
          <p:cNvSpPr/>
          <p:nvPr>
            <p:custDataLst>
              <p:tags r:id="rId10"/>
            </p:custDataLst>
          </p:nvPr>
        </p:nvSpPr>
        <p:spPr>
          <a:xfrm>
            <a:off x="4625112" y="4470625"/>
            <a:ext cx="3600000" cy="900000"/>
          </a:xfrm>
          <a:prstGeom prst="rect">
            <a:avLst/>
          </a:prstGeom>
          <a:solidFill>
            <a:schemeClr val="bg1"/>
          </a:solidFill>
          <a:ln>
            <a:solidFill>
              <a:srgbClr val="FF75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lumMod val="85000"/>
                    <a:lumOff val="15000"/>
                  </a:schemeClr>
                </a:solidFill>
              </a:rPr>
              <a:t>MESURE D’ACCOMPAGNEMENT SOCIAL PERSONNALISE</a:t>
            </a:r>
            <a:endParaRPr lang="fr-FR" sz="2000" b="1" dirty="0">
              <a:solidFill>
                <a:schemeClr val="tx1">
                  <a:lumMod val="85000"/>
                  <a:lumOff val="15000"/>
                </a:schemeClr>
              </a:solidFill>
            </a:endParaRPr>
          </a:p>
        </p:txBody>
      </p:sp>
      <p:sp>
        <p:nvSpPr>
          <p:cNvPr id="23" name="Bouton d’action : Suivant 22">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Bouton d'action : Précédent 2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a:hlinkClick r:id="rId16" action="ppaction://hlinksldjump"/>
          </p:cNvPr>
          <p:cNvSpPr/>
          <p:nvPr/>
        </p:nvSpPr>
        <p:spPr>
          <a:xfrm>
            <a:off x="5935306" y="6332127"/>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8" name="ZoneTexte 27"/>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85</a:t>
            </a:r>
            <a:endParaRPr lang="fr-FR" b="1" dirty="0">
              <a:solidFill>
                <a:schemeClr val="bg1"/>
              </a:solidFill>
            </a:endParaRPr>
          </a:p>
        </p:txBody>
      </p:sp>
    </p:spTree>
    <p:extLst>
      <p:ext uri="{BB962C8B-B14F-4D97-AF65-F5344CB8AC3E}">
        <p14:creationId xmlns:p14="http://schemas.microsoft.com/office/powerpoint/2010/main" val="34821376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907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6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13992" y="57150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chemeClr val="tx1">
                    <a:lumMod val="85000"/>
                    <a:lumOff val="15000"/>
                  </a:schemeClr>
                </a:solidFill>
              </a:rPr>
              <a:t>Enveloppe personnalisée d’aide ponctuelle à l’emploi - EPAPE</a:t>
            </a:r>
            <a:endParaRPr lang="fr-FR" sz="3000" b="1" dirty="0">
              <a:solidFill>
                <a:schemeClr val="tx1">
                  <a:lumMod val="85000"/>
                  <a:lumOff val="15000"/>
                </a:schemeClr>
              </a:solidFill>
            </a:endParaRPr>
          </a:p>
        </p:txBody>
      </p:sp>
      <p:sp>
        <p:nvSpPr>
          <p:cNvPr id="19" name="Arc 18"/>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7" name="Image 16"/>
          <p:cNvPicPr/>
          <p:nvPr/>
        </p:nvPicPr>
        <p:blipFill>
          <a:blip r:embed="rId9"/>
          <a:stretch>
            <a:fillRect/>
          </a:stretch>
        </p:blipFill>
        <p:spPr>
          <a:xfrm>
            <a:off x="2872739" y="1741486"/>
            <a:ext cx="7499985" cy="4502152"/>
          </a:xfrm>
          <a:prstGeom prst="rect">
            <a:avLst/>
          </a:prstGeom>
        </p:spPr>
      </p:pic>
      <p:sp>
        <p:nvSpPr>
          <p:cNvPr id="25" name="Bouton d’action : Suivant 24">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Bouton d'action : Précédent 25">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8" name="Bouton d'action : Retour 27">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86</a:t>
            </a:r>
            <a:endParaRPr lang="fr-FR" b="1" dirty="0">
              <a:solidFill>
                <a:schemeClr val="bg1"/>
              </a:solidFill>
            </a:endParaRPr>
          </a:p>
        </p:txBody>
      </p:sp>
    </p:spTree>
    <p:extLst>
      <p:ext uri="{BB962C8B-B14F-4D97-AF65-F5344CB8AC3E}">
        <p14:creationId xmlns:p14="http://schemas.microsoft.com/office/powerpoint/2010/main" val="6456439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907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6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13992" y="57150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chemeClr val="tx1">
                    <a:lumMod val="85000"/>
                    <a:lumOff val="15000"/>
                  </a:schemeClr>
                </a:solidFill>
              </a:rPr>
              <a:t>CCAS</a:t>
            </a:r>
            <a:endParaRPr lang="fr-FR" sz="3000" b="1" dirty="0">
              <a:solidFill>
                <a:schemeClr val="tx1">
                  <a:lumMod val="85000"/>
                  <a:lumOff val="15000"/>
                </a:schemeClr>
              </a:solidFill>
            </a:endParaRPr>
          </a:p>
        </p:txBody>
      </p:sp>
      <p:sp>
        <p:nvSpPr>
          <p:cNvPr id="19" name="Arc 18"/>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Rectangle 2"/>
          <p:cNvSpPr/>
          <p:nvPr/>
        </p:nvSpPr>
        <p:spPr>
          <a:xfrm>
            <a:off x="895350" y="1828794"/>
            <a:ext cx="10963276" cy="4426853"/>
          </a:xfrm>
          <a:prstGeom prst="rect">
            <a:avLst/>
          </a:prstGeom>
        </p:spPr>
        <p:txBody>
          <a:bodyPr wrap="square">
            <a:spAutoFit/>
          </a:bodyPr>
          <a:lstStyle/>
          <a:p>
            <a:pPr algn="just">
              <a:spcAft>
                <a:spcPts val="1000"/>
              </a:spcAft>
            </a:pPr>
            <a:r>
              <a:rPr lang="fr-FR" sz="1600" dirty="0" smtClean="0">
                <a:latin typeface="Calibri" panose="020F0502020204030204" pitchFamily="34" charset="0"/>
                <a:ea typeface="Times New Roman" panose="02020603050405020304" pitchFamily="18" charset="0"/>
                <a:cs typeface="Calibri" panose="020F0502020204030204" pitchFamily="34" charset="0"/>
              </a:rPr>
              <a:t>Le CCAS </a:t>
            </a:r>
            <a:r>
              <a:rPr lang="fr-FR" sz="1600" dirty="0">
                <a:latin typeface="Calibri" panose="020F0502020204030204" pitchFamily="34" charset="0"/>
                <a:ea typeface="Times New Roman" panose="02020603050405020304" pitchFamily="18" charset="0"/>
                <a:cs typeface="Calibri" panose="020F0502020204030204" pitchFamily="34" charset="0"/>
              </a:rPr>
              <a:t>développe des activités et missions (dans le cadre légal et facultatif), visant à assister et soutenir les populations concernées telles que </a:t>
            </a:r>
            <a:r>
              <a:rPr lang="fr-FR" sz="1600" dirty="0" smtClean="0">
                <a:latin typeface="Calibri" panose="020F0502020204030204" pitchFamily="34" charset="0"/>
                <a:ea typeface="Times New Roman" panose="02020603050405020304" pitchFamily="18" charset="0"/>
                <a:cs typeface="Calibri" panose="020F0502020204030204" pitchFamily="34" charset="0"/>
              </a:rPr>
              <a:t>:  </a:t>
            </a:r>
            <a:r>
              <a:rPr lang="fr-FR" sz="1600" dirty="0">
                <a:latin typeface="Calibri" panose="020F0502020204030204" pitchFamily="34" charset="0"/>
                <a:ea typeface="Times New Roman" panose="02020603050405020304" pitchFamily="18" charset="0"/>
                <a:cs typeface="Calibri" panose="020F0502020204030204" pitchFamily="34" charset="0"/>
              </a:rPr>
              <a:t>les personnes handicapées</a:t>
            </a:r>
            <a:r>
              <a:rPr lang="fr-FR" sz="1600" dirty="0" smtClean="0">
                <a:latin typeface="Calibri" panose="020F0502020204030204" pitchFamily="34" charset="0"/>
                <a:ea typeface="Times New Roman" panose="02020603050405020304" pitchFamily="18" charset="0"/>
                <a:cs typeface="Calibri" panose="020F0502020204030204" pitchFamily="34" charset="0"/>
              </a:rPr>
              <a:t>,  </a:t>
            </a:r>
            <a:r>
              <a:rPr lang="fr-FR" sz="1600" dirty="0">
                <a:latin typeface="Calibri" panose="020F0502020204030204" pitchFamily="34" charset="0"/>
                <a:ea typeface="Times New Roman" panose="02020603050405020304" pitchFamily="18" charset="0"/>
                <a:cs typeface="Calibri" panose="020F0502020204030204" pitchFamily="34" charset="0"/>
              </a:rPr>
              <a:t>les familles en </a:t>
            </a:r>
            <a:r>
              <a:rPr lang="fr-FR" sz="1600" dirty="0" smtClean="0">
                <a:latin typeface="Calibri" panose="020F0502020204030204" pitchFamily="34" charset="0"/>
                <a:ea typeface="Times New Roman" panose="02020603050405020304" pitchFamily="18" charset="0"/>
                <a:cs typeface="Calibri" panose="020F0502020204030204" pitchFamily="34" charset="0"/>
              </a:rPr>
              <a:t>difficulté, </a:t>
            </a:r>
            <a:r>
              <a:rPr lang="fr-FR" sz="1600" dirty="0">
                <a:latin typeface="Calibri" panose="020F0502020204030204" pitchFamily="34" charset="0"/>
                <a:ea typeface="Times New Roman" panose="02020603050405020304" pitchFamily="18" charset="0"/>
                <a:cs typeface="Calibri" panose="020F0502020204030204" pitchFamily="34" charset="0"/>
              </a:rPr>
              <a:t>les personnes âgées, </a:t>
            </a:r>
            <a:r>
              <a:rPr lang="fr-FR" sz="1600" dirty="0" smtClean="0">
                <a:latin typeface="Calibri" panose="020F0502020204030204" pitchFamily="34" charset="0"/>
                <a:ea typeface="Times New Roman" panose="02020603050405020304" pitchFamily="18" charset="0"/>
                <a:cs typeface="Calibri" panose="020F0502020204030204" pitchFamily="34" charset="0"/>
              </a:rPr>
              <a:t>…</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600" dirty="0">
                <a:latin typeface="Calibri" panose="020F0502020204030204" pitchFamily="34" charset="0"/>
                <a:ea typeface="Times New Roman" panose="02020603050405020304" pitchFamily="18" charset="0"/>
                <a:cs typeface="Calibri" panose="020F0502020204030204" pitchFamily="34" charset="0"/>
              </a:rPr>
              <a:t>En gérant des services utiles comme des crèches, des centres aérés ou des maisons de retraite.</a:t>
            </a:r>
            <a:r>
              <a:rPr lang="fr-FR" sz="600" dirty="0">
                <a:latin typeface="Calibri" panose="020F0502020204030204" pitchFamily="34" charset="0"/>
                <a:ea typeface="Times New Roman" panose="02020603050405020304" pitchFamily="18" charset="0"/>
                <a:cs typeface="Calibri" panose="020F0502020204030204" pitchFamily="34" charset="0"/>
              </a:rPr>
              <a:t/>
            </a:r>
            <a:br>
              <a:rPr lang="fr-FR" sz="600" dirty="0">
                <a:latin typeface="Calibri" panose="020F0502020204030204" pitchFamily="34" charset="0"/>
                <a:ea typeface="Times New Roman" panose="02020603050405020304" pitchFamily="18" charset="0"/>
                <a:cs typeface="Calibri" panose="020F0502020204030204" pitchFamily="34" charset="0"/>
              </a:rPr>
            </a:br>
            <a:endParaRPr lang="fr-FR" sz="600" dirty="0" smtClean="0">
              <a:latin typeface="Calibri" panose="020F0502020204030204" pitchFamily="34" charset="0"/>
              <a:ea typeface="Times New Roman" panose="02020603050405020304" pitchFamily="18" charset="0"/>
              <a:cs typeface="Calibri" panose="020F0502020204030204" pitchFamily="34" charset="0"/>
            </a:endParaRPr>
          </a:p>
          <a:p>
            <a:pPr algn="just">
              <a:spcAft>
                <a:spcPts val="1000"/>
              </a:spcAft>
            </a:pPr>
            <a:r>
              <a:rPr lang="fr-FR" b="1" u="sng" dirty="0" smtClean="0">
                <a:latin typeface="Calibri" panose="020F0502020204030204" pitchFamily="34" charset="0"/>
                <a:ea typeface="Times New Roman" panose="02020603050405020304" pitchFamily="18" charset="0"/>
                <a:cs typeface="Calibri" panose="020F0502020204030204" pitchFamily="34" charset="0"/>
              </a:rPr>
              <a:t>Aides </a:t>
            </a:r>
            <a:r>
              <a:rPr lang="fr-FR" b="1" u="sng" dirty="0">
                <a:latin typeface="Calibri" panose="020F0502020204030204" pitchFamily="34" charset="0"/>
                <a:ea typeface="Times New Roman" panose="02020603050405020304" pitchFamily="18" charset="0"/>
                <a:cs typeface="Calibri" panose="020F0502020204030204" pitchFamily="34" charset="0"/>
              </a:rPr>
              <a:t>obligatoires</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r>
              <a:rPr lang="fr-FR" sz="1600" dirty="0">
                <a:latin typeface="Calibri" panose="020F0502020204030204" pitchFamily="34" charset="0"/>
                <a:ea typeface="Times New Roman" panose="02020603050405020304" pitchFamily="18" charset="0"/>
                <a:cs typeface="Calibri" panose="020F0502020204030204" pitchFamily="34" charset="0"/>
              </a:rPr>
              <a:t>Le CCAS s’investit dans des demandes d’aide sociale (comme l’aide médicale), et les transmet aux autorités ayant en charge de prendre ces décisions.</a:t>
            </a:r>
            <a:r>
              <a:rPr lang="fr-FR" sz="600" dirty="0">
                <a:latin typeface="Calibri" panose="020F0502020204030204" pitchFamily="34" charset="0"/>
                <a:ea typeface="Times New Roman" panose="02020603050405020304" pitchFamily="18" charset="0"/>
                <a:cs typeface="Calibri" panose="020F0502020204030204" pitchFamily="34" charset="0"/>
              </a:rPr>
              <a:t/>
            </a:r>
            <a:br>
              <a:rPr lang="fr-FR" sz="600" dirty="0">
                <a:latin typeface="Calibri" panose="020F0502020204030204" pitchFamily="34" charset="0"/>
                <a:ea typeface="Times New Roman" panose="02020603050405020304" pitchFamily="18" charset="0"/>
                <a:cs typeface="Calibri" panose="020F0502020204030204" pitchFamily="34" charset="0"/>
              </a:rPr>
            </a:br>
            <a:endParaRPr lang="fr-FR" sz="600" dirty="0" smtClean="0">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fr-FR" b="1" u="sng" dirty="0" smtClean="0">
                <a:latin typeface="Calibri" panose="020F0502020204030204" pitchFamily="34" charset="0"/>
                <a:ea typeface="Times New Roman" panose="02020603050405020304" pitchFamily="18" charset="0"/>
                <a:cs typeface="Calibri" panose="020F0502020204030204" pitchFamily="34" charset="0"/>
              </a:rPr>
              <a:t>Aides </a:t>
            </a:r>
            <a:r>
              <a:rPr lang="fr-FR" b="1" u="sng" dirty="0">
                <a:latin typeface="Calibri" panose="020F0502020204030204" pitchFamily="34" charset="0"/>
                <a:ea typeface="Times New Roman" panose="02020603050405020304" pitchFamily="18" charset="0"/>
                <a:cs typeface="Calibri" panose="020F0502020204030204" pitchFamily="34" charset="0"/>
              </a:rPr>
              <a:t>facultatives</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fr-FR" sz="1600" dirty="0">
                <a:latin typeface="Calibri" panose="020F0502020204030204" pitchFamily="34" charset="0"/>
                <a:ea typeface="Times New Roman" panose="02020603050405020304" pitchFamily="18" charset="0"/>
                <a:cs typeface="Calibri" panose="020F0502020204030204" pitchFamily="34" charset="0"/>
              </a:rPr>
              <a:t>Le CCAS s’occupe de services tels ;</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fr-FR" sz="1600" dirty="0">
                <a:latin typeface="Calibri" panose="020F0502020204030204" pitchFamily="34" charset="0"/>
                <a:ea typeface="Times New Roman" panose="02020603050405020304" pitchFamily="18" charset="0"/>
                <a:cs typeface="Calibri" panose="020F0502020204030204" pitchFamily="34" charset="0"/>
              </a:rPr>
              <a:t> les secours d’urgence (familles ou personnes isolées en situation de grande précarité qui ont épuisé toutes </a:t>
            </a:r>
            <a:r>
              <a:rPr lang="fr-FR" sz="1600" dirty="0" smtClean="0">
                <a:latin typeface="Calibri" panose="020F0502020204030204" pitchFamily="34" charset="0"/>
                <a:ea typeface="Times New Roman" panose="02020603050405020304" pitchFamily="18" charset="0"/>
                <a:cs typeface="Calibri" panose="020F0502020204030204" pitchFamily="34" charset="0"/>
              </a:rPr>
              <a:t>les autres possibilités </a:t>
            </a:r>
            <a:r>
              <a:rPr lang="fr-FR" sz="1600" dirty="0">
                <a:latin typeface="Calibri" panose="020F0502020204030204" pitchFamily="34" charset="0"/>
                <a:ea typeface="Times New Roman" panose="02020603050405020304" pitchFamily="18" charset="0"/>
                <a:cs typeface="Calibri" panose="020F0502020204030204" pitchFamily="34" charset="0"/>
              </a:rPr>
              <a:t>d’aide), </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fr-FR" sz="1600" dirty="0">
                <a:latin typeface="Calibri" panose="020F0502020204030204" pitchFamily="34" charset="0"/>
                <a:ea typeface="Times New Roman" panose="02020603050405020304" pitchFamily="18" charset="0"/>
                <a:cs typeface="Calibri" panose="020F0502020204030204" pitchFamily="34" charset="0"/>
              </a:rPr>
              <a:t>les colis alimentaires </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Times New Roman" panose="02020603050405020304" pitchFamily="18" charset="0"/>
              <a:buChar char="-"/>
            </a:pPr>
            <a:r>
              <a:rPr lang="fr-FR" sz="1600" dirty="0">
                <a:latin typeface="Calibri" panose="020F0502020204030204" pitchFamily="34" charset="0"/>
                <a:ea typeface="Times New Roman" panose="02020603050405020304" pitchFamily="18" charset="0"/>
                <a:cs typeface="Calibri" panose="020F0502020204030204" pitchFamily="34" charset="0"/>
              </a:rPr>
              <a:t>les chèques d’accompagnement personnalisé, la famille, les retraités/personnes âgées (activités-aide au facture d’énergie, colis de noël). </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fr-FR" sz="1600" dirty="0">
                <a:latin typeface="Calibri" panose="020F0502020204030204" pitchFamily="34" charset="0"/>
                <a:ea typeface="Times New Roman" panose="02020603050405020304" pitchFamily="18" charset="0"/>
                <a:cs typeface="Calibri" panose="020F0502020204030204" pitchFamily="34" charset="0"/>
              </a:rPr>
              <a:t>En bref, l’essentiel de la politique sociale </a:t>
            </a:r>
            <a:r>
              <a:rPr lang="fr-FR" sz="1600" dirty="0" smtClean="0">
                <a:latin typeface="Calibri" panose="020F0502020204030204" pitchFamily="34" charset="0"/>
                <a:ea typeface="Times New Roman" panose="02020603050405020304" pitchFamily="18" charset="0"/>
                <a:cs typeface="Calibri" panose="020F0502020204030204" pitchFamily="34" charset="0"/>
              </a:rPr>
              <a:t>arrêtée </a:t>
            </a:r>
            <a:r>
              <a:rPr lang="fr-FR" sz="1600" dirty="0">
                <a:latin typeface="Calibri" panose="020F0502020204030204" pitchFamily="34" charset="0"/>
                <a:ea typeface="Times New Roman" panose="02020603050405020304" pitchFamily="18" charset="0"/>
                <a:cs typeface="Calibri" panose="020F0502020204030204" pitchFamily="34" charset="0"/>
              </a:rPr>
              <a:t>par la commune.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Bouton d’action : Suivant 15">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87</a:t>
            </a:r>
            <a:endParaRPr lang="fr-FR" b="1" dirty="0">
              <a:solidFill>
                <a:schemeClr val="bg1"/>
              </a:solidFill>
            </a:endParaRPr>
          </a:p>
        </p:txBody>
      </p:sp>
    </p:spTree>
    <p:extLst>
      <p:ext uri="{BB962C8B-B14F-4D97-AF65-F5344CB8AC3E}">
        <p14:creationId xmlns:p14="http://schemas.microsoft.com/office/powerpoint/2010/main" val="17199221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0" y="0"/>
            <a:ext cx="12501563" cy="69907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custDataLst>
              <p:tags r:id="rId2"/>
            </p:custDataLst>
          </p:nvPr>
        </p:nvSpPr>
        <p:spPr>
          <a:xfrm>
            <a:off x="653067" y="1651818"/>
            <a:ext cx="11956026" cy="56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50000"/>
                </a:schemeClr>
              </a:solidFill>
            </a:endParaRPr>
          </a:p>
        </p:txBody>
      </p:sp>
      <p:sp>
        <p:nvSpPr>
          <p:cNvPr id="6" name="Rectangle 5"/>
          <p:cNvSpPr/>
          <p:nvPr>
            <p:custDataLst>
              <p:tags r:id="rId3"/>
            </p:custDataLst>
          </p:nvPr>
        </p:nvSpPr>
        <p:spPr>
          <a:xfrm>
            <a:off x="-128589" y="514351"/>
            <a:ext cx="12530139"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13992" y="571502"/>
            <a:ext cx="1506533" cy="742948"/>
          </a:xfrm>
          <a:prstGeom prst="rect">
            <a:avLst/>
          </a:prstGeom>
        </p:spPr>
      </p:pic>
      <p:sp>
        <p:nvSpPr>
          <p:cNvPr id="8" name="ZoneTexte 7"/>
          <p:cNvSpPr txBox="1"/>
          <p:nvPr>
            <p:custDataLst>
              <p:tags r:id="rId5"/>
            </p:custDataLst>
          </p:nvPr>
        </p:nvSpPr>
        <p:spPr>
          <a:xfrm>
            <a:off x="242887" y="724152"/>
            <a:ext cx="11013604" cy="553998"/>
          </a:xfrm>
          <a:prstGeom prst="rect">
            <a:avLst/>
          </a:prstGeom>
          <a:noFill/>
        </p:spPr>
        <p:txBody>
          <a:bodyPr wrap="square" rtlCol="0">
            <a:spAutoFit/>
          </a:bodyPr>
          <a:lstStyle/>
          <a:p>
            <a:r>
              <a:rPr lang="fr-FR" sz="3000" b="1" dirty="0" smtClean="0">
                <a:solidFill>
                  <a:schemeClr val="tx1">
                    <a:lumMod val="85000"/>
                    <a:lumOff val="15000"/>
                  </a:schemeClr>
                </a:solidFill>
              </a:rPr>
              <a:t>Mesure d’accompagnement social personnalisé - MASP</a:t>
            </a:r>
            <a:endParaRPr lang="fr-FR" sz="3000" b="1" dirty="0">
              <a:solidFill>
                <a:schemeClr val="tx1">
                  <a:lumMod val="85000"/>
                  <a:lumOff val="15000"/>
                </a:schemeClr>
              </a:solidFill>
            </a:endParaRPr>
          </a:p>
        </p:txBody>
      </p:sp>
      <p:sp>
        <p:nvSpPr>
          <p:cNvPr id="19" name="Arc 18"/>
          <p:cNvSpPr/>
          <p:nvPr>
            <p:custDataLst>
              <p:tags r:id="rId6"/>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Rectangle 3"/>
          <p:cNvSpPr/>
          <p:nvPr/>
        </p:nvSpPr>
        <p:spPr>
          <a:xfrm>
            <a:off x="862011" y="1928871"/>
            <a:ext cx="10939463" cy="4293483"/>
          </a:xfrm>
          <a:prstGeom prst="rect">
            <a:avLst/>
          </a:prstGeom>
        </p:spPr>
        <p:txBody>
          <a:bodyPr wrap="square">
            <a:spAutoFit/>
          </a:bodyPr>
          <a:lstStyle/>
          <a:p>
            <a:r>
              <a:rPr lang="fr-FR" sz="1600" b="1" dirty="0">
                <a:latin typeface="Calibri" panose="020F0502020204030204" pitchFamily="34" charset="0"/>
                <a:ea typeface="Times New Roman" panose="02020603050405020304" pitchFamily="18" charset="0"/>
                <a:cs typeface="Times New Roman" panose="02020603050405020304" pitchFamily="18" charset="0"/>
              </a:rPr>
              <a:t>La mesure d’accompagnement social personnalisé concerne toute personne majeure :</a:t>
            </a:r>
            <a:r>
              <a:rPr lang="fr-FR" sz="1600" dirty="0">
                <a:latin typeface="Calibri" panose="020F0502020204030204" pitchFamily="34" charset="0"/>
                <a:ea typeface="Times New Roman" panose="02020603050405020304" pitchFamily="18" charset="0"/>
                <a:cs typeface="Times New Roman" panose="02020603050405020304" pitchFamily="18" charset="0"/>
              </a:rPr>
              <a:t/>
            </a:r>
            <a:br>
              <a:rPr lang="fr-FR" sz="1600" dirty="0">
                <a:latin typeface="Calibri" panose="020F0502020204030204" pitchFamily="34" charset="0"/>
                <a:ea typeface="Times New Roman" panose="02020603050405020304" pitchFamily="18" charset="0"/>
                <a:cs typeface="Times New Roman" panose="02020603050405020304" pitchFamily="18" charset="0"/>
              </a:rPr>
            </a:br>
            <a:r>
              <a:rPr lang="fr-FR" sz="1600" dirty="0">
                <a:latin typeface="Calibri" panose="020F0502020204030204" pitchFamily="34" charset="0"/>
                <a:ea typeface="Times New Roman" panose="02020603050405020304" pitchFamily="18" charset="0"/>
                <a:cs typeface="Times New Roman" panose="02020603050405020304" pitchFamily="18" charset="0"/>
              </a:rPr>
              <a:t>- </a:t>
            </a:r>
            <a:r>
              <a:rPr lang="fr-FR" sz="1500" dirty="0">
                <a:latin typeface="Calibri" panose="020F0502020204030204" pitchFamily="34" charset="0"/>
                <a:ea typeface="Times New Roman" panose="02020603050405020304" pitchFamily="18" charset="0"/>
                <a:cs typeface="Times New Roman" panose="02020603050405020304" pitchFamily="18" charset="0"/>
              </a:rPr>
              <a:t> Qui perçoit des prestations sociales listées par décret ;</a:t>
            </a:r>
            <a:br>
              <a:rPr lang="fr-FR" sz="1500" dirty="0">
                <a:latin typeface="Calibri" panose="020F0502020204030204" pitchFamily="34" charset="0"/>
                <a:ea typeface="Times New Roman" panose="02020603050405020304" pitchFamily="18" charset="0"/>
                <a:cs typeface="Times New Roman" panose="02020603050405020304" pitchFamily="18" charset="0"/>
              </a:rPr>
            </a:br>
            <a:r>
              <a:rPr lang="fr-FR" sz="1500" dirty="0">
                <a:latin typeface="Calibri" panose="020F0502020204030204" pitchFamily="34" charset="0"/>
                <a:ea typeface="Times New Roman" panose="02020603050405020304" pitchFamily="18" charset="0"/>
                <a:cs typeface="Times New Roman" panose="02020603050405020304" pitchFamily="18" charset="0"/>
              </a:rPr>
              <a:t>-  Qui rencontre des difficultés dans la gestion de ses prestations menaçant directement sa santé ou sa sécurité ;</a:t>
            </a:r>
            <a:br>
              <a:rPr lang="fr-FR" sz="1500" dirty="0">
                <a:latin typeface="Calibri" panose="020F0502020204030204" pitchFamily="34" charset="0"/>
                <a:ea typeface="Times New Roman" panose="02020603050405020304" pitchFamily="18" charset="0"/>
                <a:cs typeface="Times New Roman" panose="02020603050405020304" pitchFamily="18" charset="0"/>
              </a:rPr>
            </a:br>
            <a:r>
              <a:rPr lang="fr-FR" sz="1500" dirty="0">
                <a:latin typeface="Calibri" panose="020F0502020204030204" pitchFamily="34" charset="0"/>
                <a:ea typeface="Times New Roman" panose="02020603050405020304" pitchFamily="18" charset="0"/>
                <a:cs typeface="Times New Roman" panose="02020603050405020304" pitchFamily="18" charset="0"/>
              </a:rPr>
              <a:t>-  Qui ne présente pas d’altération de ses facultés mentales et est en capacité d’exprimer un consentement et de contractualiser.</a:t>
            </a:r>
          </a:p>
          <a:p>
            <a:endParaRPr lang="fr-FR" sz="600" b="1" i="1" dirty="0" smtClean="0">
              <a:latin typeface="Calibri" panose="020F0502020204030204" pitchFamily="34" charset="0"/>
              <a:ea typeface="Times New Roman" panose="02020603050405020304" pitchFamily="18" charset="0"/>
              <a:cs typeface="Times New Roman" panose="02020603050405020304" pitchFamily="18" charset="0"/>
            </a:endParaRPr>
          </a:p>
          <a:p>
            <a:r>
              <a:rPr lang="fr-FR" sz="1600" b="1" i="1" dirty="0" smtClean="0">
                <a:latin typeface="Calibri" panose="020F0502020204030204" pitchFamily="34" charset="0"/>
                <a:ea typeface="Times New Roman" panose="02020603050405020304" pitchFamily="18" charset="0"/>
                <a:cs typeface="Times New Roman" panose="02020603050405020304" pitchFamily="18" charset="0"/>
              </a:rPr>
              <a:t>Les </a:t>
            </a:r>
            <a:r>
              <a:rPr lang="fr-FR" sz="1600" b="1" i="1" dirty="0">
                <a:latin typeface="Calibri" panose="020F0502020204030204" pitchFamily="34" charset="0"/>
                <a:ea typeface="Times New Roman" panose="02020603050405020304" pitchFamily="18" charset="0"/>
                <a:cs typeface="Times New Roman" panose="02020603050405020304" pitchFamily="18" charset="0"/>
              </a:rPr>
              <a:t>finalités </a:t>
            </a:r>
            <a:r>
              <a:rPr lang="fr-FR" sz="1600" dirty="0">
                <a:latin typeface="Calibri" panose="020F0502020204030204" pitchFamily="34" charset="0"/>
                <a:ea typeface="Times New Roman" panose="02020603050405020304" pitchFamily="18" charset="0"/>
                <a:cs typeface="Times New Roman" panose="02020603050405020304" pitchFamily="18" charset="0"/>
              </a:rPr>
              <a:t/>
            </a:r>
            <a:br>
              <a:rPr lang="fr-FR" sz="1600" dirty="0">
                <a:latin typeface="Calibri" panose="020F0502020204030204" pitchFamily="34" charset="0"/>
                <a:ea typeface="Times New Roman" panose="02020603050405020304" pitchFamily="18" charset="0"/>
                <a:cs typeface="Times New Roman" panose="02020603050405020304" pitchFamily="18" charset="0"/>
              </a:rPr>
            </a:br>
            <a:r>
              <a:rPr lang="fr-FR" sz="1500" dirty="0">
                <a:latin typeface="Calibri" panose="020F0502020204030204" pitchFamily="34" charset="0"/>
                <a:ea typeface="Times New Roman" panose="02020603050405020304" pitchFamily="18" charset="0"/>
                <a:cs typeface="Times New Roman" panose="02020603050405020304" pitchFamily="18" charset="0"/>
              </a:rPr>
              <a:t>La mesure d’accompagnement social personnalisé a deux finalités : une aide à la gestion des prestations sociales et un accompagnement social individualisé.</a:t>
            </a:r>
          </a:p>
          <a:p>
            <a:pPr marL="185738"/>
            <a:endParaRPr lang="fr-FR" sz="600" b="1" dirty="0" smtClean="0">
              <a:latin typeface="Calibri" panose="020F0502020204030204" pitchFamily="34" charset="0"/>
              <a:ea typeface="Times New Roman" panose="02020603050405020304" pitchFamily="18" charset="0"/>
              <a:cs typeface="Times New Roman" panose="02020603050405020304" pitchFamily="18" charset="0"/>
            </a:endParaRPr>
          </a:p>
          <a:p>
            <a:pPr marL="185738"/>
            <a:r>
              <a:rPr lang="fr-FR" sz="1600" b="1" dirty="0" smtClean="0">
                <a:latin typeface="Calibri" panose="020F0502020204030204" pitchFamily="34" charset="0"/>
                <a:ea typeface="Times New Roman" panose="02020603050405020304" pitchFamily="18" charset="0"/>
                <a:cs typeface="Times New Roman" panose="02020603050405020304" pitchFamily="18" charset="0"/>
              </a:rPr>
              <a:t>Une </a:t>
            </a:r>
            <a:r>
              <a:rPr lang="fr-FR" sz="1600" b="1" dirty="0">
                <a:latin typeface="Calibri" panose="020F0502020204030204" pitchFamily="34" charset="0"/>
                <a:ea typeface="Times New Roman" panose="02020603050405020304" pitchFamily="18" charset="0"/>
                <a:cs typeface="Times New Roman" panose="02020603050405020304" pitchFamily="18" charset="0"/>
              </a:rPr>
              <a:t>aide à la gestion des prestations sociales :</a:t>
            </a:r>
            <a:r>
              <a:rPr lang="fr-FR" sz="1600" dirty="0">
                <a:latin typeface="Calibri" panose="020F0502020204030204" pitchFamily="34" charset="0"/>
                <a:ea typeface="Times New Roman" panose="02020603050405020304" pitchFamily="18" charset="0"/>
                <a:cs typeface="Times New Roman" panose="02020603050405020304" pitchFamily="18" charset="0"/>
              </a:rPr>
              <a:t/>
            </a:r>
            <a:br>
              <a:rPr lang="fr-FR" sz="1600" dirty="0">
                <a:latin typeface="Calibri" panose="020F0502020204030204" pitchFamily="34" charset="0"/>
                <a:ea typeface="Times New Roman" panose="02020603050405020304" pitchFamily="18" charset="0"/>
                <a:cs typeface="Times New Roman" panose="02020603050405020304" pitchFamily="18" charset="0"/>
              </a:rPr>
            </a:br>
            <a:r>
              <a:rPr lang="fr-FR" sz="1500" dirty="0">
                <a:latin typeface="Calibri" panose="020F0502020204030204" pitchFamily="34" charset="0"/>
                <a:ea typeface="Times New Roman" panose="02020603050405020304" pitchFamily="18" charset="0"/>
                <a:cs typeface="Times New Roman" panose="02020603050405020304" pitchFamily="18" charset="0"/>
              </a:rPr>
              <a:t>La mesure est limitée à une aide à la gestion des prestations sociales de la personne majeure en difficulté ; il ne s’agit pas d’une aide à la gestion de l’ensemble de ses ressources.</a:t>
            </a:r>
            <a:br>
              <a:rPr lang="fr-FR" sz="1500" dirty="0">
                <a:latin typeface="Calibri" panose="020F0502020204030204" pitchFamily="34" charset="0"/>
                <a:ea typeface="Times New Roman" panose="02020603050405020304" pitchFamily="18" charset="0"/>
                <a:cs typeface="Times New Roman" panose="02020603050405020304" pitchFamily="18" charset="0"/>
              </a:rPr>
            </a:br>
            <a:r>
              <a:rPr lang="fr-FR" sz="1500" dirty="0">
                <a:latin typeface="Calibri" panose="020F0502020204030204" pitchFamily="34" charset="0"/>
                <a:ea typeface="Times New Roman" panose="02020603050405020304" pitchFamily="18" charset="0"/>
                <a:cs typeface="Times New Roman" panose="02020603050405020304" pitchFamily="18" charset="0"/>
              </a:rPr>
              <a:t>L’aide à la gestion des prestations sociales doit, pour être efficace, s’inscrire dans le cadre d’un accompagnement social </a:t>
            </a:r>
            <a:r>
              <a:rPr lang="fr-FR" sz="1500" dirty="0" smtClean="0">
                <a:latin typeface="Calibri" panose="020F0502020204030204" pitchFamily="34" charset="0"/>
                <a:ea typeface="Times New Roman" panose="02020603050405020304" pitchFamily="18" charset="0"/>
                <a:cs typeface="Times New Roman" panose="02020603050405020304" pitchFamily="18" charset="0"/>
              </a:rPr>
              <a:t>personnalisé.</a:t>
            </a:r>
            <a:endParaRPr lang="fr-FR" sz="1500" dirty="0">
              <a:latin typeface="Calibri" panose="020F0502020204030204" pitchFamily="34" charset="0"/>
              <a:ea typeface="Times New Roman" panose="02020603050405020304" pitchFamily="18" charset="0"/>
              <a:cs typeface="Times New Roman" panose="02020603050405020304" pitchFamily="18" charset="0"/>
            </a:endParaRPr>
          </a:p>
          <a:p>
            <a:pPr marL="185738"/>
            <a:endParaRPr lang="fr-FR" sz="600" b="1" dirty="0" smtClean="0">
              <a:latin typeface="Calibri" panose="020F0502020204030204" pitchFamily="34" charset="0"/>
              <a:ea typeface="Times New Roman" panose="02020603050405020304" pitchFamily="18" charset="0"/>
              <a:cs typeface="Times New Roman" panose="02020603050405020304" pitchFamily="18" charset="0"/>
            </a:endParaRPr>
          </a:p>
          <a:p>
            <a:pPr marL="185738">
              <a:tabLst>
                <a:tab pos="185738" algn="l"/>
              </a:tabLst>
            </a:pPr>
            <a:r>
              <a:rPr lang="fr-FR" sz="1600" b="1" dirty="0" smtClean="0">
                <a:latin typeface="Calibri" panose="020F0502020204030204" pitchFamily="34" charset="0"/>
                <a:ea typeface="Times New Roman" panose="02020603050405020304" pitchFamily="18" charset="0"/>
                <a:cs typeface="Times New Roman" panose="02020603050405020304" pitchFamily="18" charset="0"/>
              </a:rPr>
              <a:t>Un </a:t>
            </a:r>
            <a:r>
              <a:rPr lang="fr-FR" sz="1600" b="1" dirty="0">
                <a:latin typeface="Calibri" panose="020F0502020204030204" pitchFamily="34" charset="0"/>
                <a:ea typeface="Times New Roman" panose="02020603050405020304" pitchFamily="18" charset="0"/>
                <a:cs typeface="Times New Roman" panose="02020603050405020304" pitchFamily="18" charset="0"/>
              </a:rPr>
              <a:t>accompagnement social individualisé</a:t>
            </a:r>
            <a:r>
              <a:rPr lang="fr-FR" sz="1600" dirty="0">
                <a:latin typeface="Calibri" panose="020F0502020204030204" pitchFamily="34" charset="0"/>
                <a:ea typeface="Times New Roman" panose="02020603050405020304" pitchFamily="18" charset="0"/>
                <a:cs typeface="Times New Roman" panose="02020603050405020304" pitchFamily="18" charset="0"/>
              </a:rPr>
              <a:t/>
            </a:r>
            <a:br>
              <a:rPr lang="fr-FR" sz="1600" dirty="0">
                <a:latin typeface="Calibri" panose="020F0502020204030204" pitchFamily="34" charset="0"/>
                <a:ea typeface="Times New Roman" panose="02020603050405020304" pitchFamily="18" charset="0"/>
                <a:cs typeface="Times New Roman" panose="02020603050405020304" pitchFamily="18" charset="0"/>
              </a:rPr>
            </a:br>
            <a:r>
              <a:rPr lang="fr-FR" sz="1500" dirty="0">
                <a:latin typeface="Calibri" panose="020F0502020204030204" pitchFamily="34" charset="0"/>
                <a:ea typeface="Times New Roman" panose="02020603050405020304" pitchFamily="18" charset="0"/>
                <a:cs typeface="Times New Roman" panose="02020603050405020304" pitchFamily="18" charset="0"/>
              </a:rPr>
              <a:t>La personne bénéficie d’actions d’insertion sociale permettant un accompagnement social individualisé</a:t>
            </a:r>
            <a:r>
              <a:rPr lang="fr-FR" sz="1500" dirty="0" smtClean="0">
                <a:latin typeface="Calibri" panose="020F0502020204030204" pitchFamily="34" charset="0"/>
                <a:ea typeface="Times New Roman" panose="02020603050405020304" pitchFamily="18" charset="0"/>
                <a:cs typeface="Times New Roman" panose="02020603050405020304" pitchFamily="18" charset="0"/>
              </a:rPr>
              <a:t>.</a:t>
            </a:r>
          </a:p>
          <a:p>
            <a:pPr>
              <a:tabLst>
                <a:tab pos="0" algn="l"/>
              </a:tabLst>
            </a:pPr>
            <a:r>
              <a:rPr lang="fr-FR" sz="600" dirty="0">
                <a:latin typeface="Calibri" panose="020F0502020204030204" pitchFamily="34" charset="0"/>
                <a:ea typeface="Times New Roman" panose="02020603050405020304" pitchFamily="18" charset="0"/>
                <a:cs typeface="Times New Roman" panose="02020603050405020304" pitchFamily="18" charset="0"/>
              </a:rPr>
              <a:t/>
            </a:r>
            <a:br>
              <a:rPr lang="fr-FR" sz="600" dirty="0">
                <a:latin typeface="Calibri" panose="020F0502020204030204" pitchFamily="34" charset="0"/>
                <a:ea typeface="Times New Roman" panose="02020603050405020304" pitchFamily="18" charset="0"/>
                <a:cs typeface="Times New Roman" panose="02020603050405020304" pitchFamily="18" charset="0"/>
              </a:rPr>
            </a:br>
            <a:r>
              <a:rPr lang="fr-FR" sz="1600" b="1" i="1" dirty="0">
                <a:latin typeface="Calibri" panose="020F0502020204030204" pitchFamily="34" charset="0"/>
                <a:ea typeface="Times New Roman" panose="02020603050405020304" pitchFamily="18" charset="0"/>
                <a:cs typeface="Times New Roman" panose="02020603050405020304" pitchFamily="18" charset="0"/>
              </a:rPr>
              <a:t>Les caractéristiques</a:t>
            </a:r>
            <a:r>
              <a:rPr lang="fr-FR" sz="1600" dirty="0">
                <a:latin typeface="Calibri" panose="020F0502020204030204" pitchFamily="34" charset="0"/>
                <a:ea typeface="Times New Roman" panose="02020603050405020304" pitchFamily="18" charset="0"/>
                <a:cs typeface="Times New Roman" panose="02020603050405020304" pitchFamily="18" charset="0"/>
              </a:rPr>
              <a:t/>
            </a:r>
            <a:br>
              <a:rPr lang="fr-FR" sz="1600" dirty="0">
                <a:latin typeface="Calibri" panose="020F0502020204030204" pitchFamily="34" charset="0"/>
                <a:ea typeface="Times New Roman" panose="02020603050405020304" pitchFamily="18" charset="0"/>
                <a:cs typeface="Times New Roman" panose="02020603050405020304" pitchFamily="18" charset="0"/>
              </a:rPr>
            </a:br>
            <a:r>
              <a:rPr lang="fr-FR" sz="1500" dirty="0">
                <a:latin typeface="Calibri" panose="020F0502020204030204" pitchFamily="34" charset="0"/>
                <a:ea typeface="Times New Roman" panose="02020603050405020304" pitchFamily="18" charset="0"/>
                <a:cs typeface="Times New Roman" panose="02020603050405020304" pitchFamily="18" charset="0"/>
              </a:rPr>
              <a:t>La mesure d’accompagnement social personnalisé peut prendre la forme d’une mesure consentie et contractualisée entre l’intéressé et le Département, représenté par le Président du Conseil départemental.</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Bouton d’action : Suivant 15">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a:hlinkClick r:id="rId9"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0"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7065" y="6327059"/>
            <a:ext cx="442452" cy="369332"/>
          </a:xfrm>
          <a:prstGeom prst="rect">
            <a:avLst/>
          </a:prstGeom>
          <a:noFill/>
        </p:spPr>
        <p:txBody>
          <a:bodyPr wrap="square" rtlCol="0">
            <a:spAutoFit/>
          </a:bodyPr>
          <a:lstStyle/>
          <a:p>
            <a:r>
              <a:rPr lang="fr-FR" b="1" dirty="0" smtClean="0">
                <a:solidFill>
                  <a:schemeClr val="bg1"/>
                </a:solidFill>
              </a:rPr>
              <a:t>88</a:t>
            </a:r>
            <a:endParaRPr lang="fr-FR" b="1" dirty="0">
              <a:solidFill>
                <a:schemeClr val="bg1"/>
              </a:solidFill>
            </a:endParaRPr>
          </a:p>
        </p:txBody>
      </p:sp>
    </p:spTree>
    <p:extLst>
      <p:ext uri="{BB962C8B-B14F-4D97-AF65-F5344CB8AC3E}">
        <p14:creationId xmlns:p14="http://schemas.microsoft.com/office/powerpoint/2010/main" val="37466670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custDataLst>
              <p:tags r:id="rId2"/>
            </p:custDataLst>
          </p:nvPr>
        </p:nvSpPr>
        <p:spPr>
          <a:xfrm>
            <a:off x="569683" y="1389144"/>
            <a:ext cx="11955600" cy="5621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6">
                    <a:lumMod val="50000"/>
                  </a:schemeClr>
                </a:solidFill>
              </a:rPr>
              <a:t>000</a:t>
            </a:r>
            <a:endParaRPr lang="fr-FR" dirty="0">
              <a:solidFill>
                <a:schemeClr val="accent6">
                  <a:lumMod val="50000"/>
                </a:schemeClr>
              </a:solidFill>
            </a:endParaRPr>
          </a:p>
        </p:txBody>
      </p:sp>
      <p:sp>
        <p:nvSpPr>
          <p:cNvPr id="2" name="Rectangle 1"/>
          <p:cNvSpPr/>
          <p:nvPr>
            <p:custDataLst>
              <p:tags r:id="rId3"/>
            </p:custDataLst>
          </p:nvPr>
        </p:nvSpPr>
        <p:spPr>
          <a:xfrm>
            <a:off x="2200274" y="3171825"/>
            <a:ext cx="8072439" cy="298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771819906"/>
              </p:ext>
            </p:extLst>
          </p:nvPr>
        </p:nvGraphicFramePr>
        <p:xfrm>
          <a:off x="2688055" y="3154019"/>
          <a:ext cx="7648575" cy="2657094"/>
        </p:xfrm>
        <a:graphic>
          <a:graphicData uri="http://schemas.openxmlformats.org/drawingml/2006/table">
            <a:tbl>
              <a:tblPr firstRow="1" firstCol="1" bandRow="1">
                <a:tableStyleId>{C083E6E3-FA7D-4D7B-A595-EF9225AFEA82}</a:tableStyleId>
              </a:tblPr>
              <a:tblGrid>
                <a:gridCol w="1690688"/>
                <a:gridCol w="2643187"/>
                <a:gridCol w="3314700"/>
              </a:tblGrid>
              <a:tr h="0">
                <a:tc gridSpan="3">
                  <a:txBody>
                    <a:bodyPr/>
                    <a:lstStyle/>
                    <a:p>
                      <a:pPr algn="ctr">
                        <a:lnSpc>
                          <a:spcPct val="115000"/>
                        </a:lnSpc>
                        <a:spcAft>
                          <a:spcPts val="0"/>
                        </a:spcAft>
                      </a:pPr>
                      <a:r>
                        <a:rPr lang="fr-FR" sz="1800" dirty="0">
                          <a:solidFill>
                            <a:schemeClr val="tx1">
                              <a:lumMod val="85000"/>
                              <a:lumOff val="15000"/>
                            </a:schemeClr>
                          </a:solidFill>
                          <a:effectLst/>
                        </a:rPr>
                        <a:t>Revenu annuel maximum</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hMerge="1">
                  <a:txBody>
                    <a:bodyPr/>
                    <a:lstStyle/>
                    <a:p>
                      <a:endParaRPr lang="fr-FR"/>
                    </a:p>
                  </a:txBody>
                  <a:tcPr/>
                </a:tc>
                <a:tc hMerge="1">
                  <a:txBody>
                    <a:bodyPr/>
                    <a:lstStyle/>
                    <a:p>
                      <a:endParaRPr lang="fr-FR"/>
                    </a:p>
                  </a:txBody>
                  <a:tcPr/>
                </a:tc>
              </a:tr>
              <a:tr h="0">
                <a:tc>
                  <a:txBody>
                    <a:bodyPr/>
                    <a:lstStyle/>
                    <a:p>
                      <a:pPr algn="ctr">
                        <a:lnSpc>
                          <a:spcPct val="115000"/>
                        </a:lnSpc>
                        <a:spcAft>
                          <a:spcPts val="1000"/>
                        </a:spcAft>
                      </a:pPr>
                      <a:r>
                        <a:rPr lang="fr-FR" sz="1800" dirty="0">
                          <a:solidFill>
                            <a:schemeClr val="tx1">
                              <a:lumMod val="85000"/>
                              <a:lumOff val="15000"/>
                            </a:schemeClr>
                          </a:solidFill>
                          <a:effectLst/>
                        </a:rPr>
                        <a:t>Nombre d'enfants</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dirty="0">
                          <a:solidFill>
                            <a:schemeClr val="tx1">
                              <a:lumMod val="85000"/>
                              <a:lumOff val="15000"/>
                            </a:schemeClr>
                          </a:solidFill>
                          <a:effectLst/>
                        </a:rPr>
                        <a:t>Vous vivez seul</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a:solidFill>
                            <a:schemeClr val="tx1">
                              <a:lumMod val="85000"/>
                              <a:lumOff val="15000"/>
                            </a:schemeClr>
                          </a:solidFill>
                          <a:effectLst/>
                        </a:rPr>
                        <a:t>Vous vivez en couple </a:t>
                      </a:r>
                      <a:endParaRPr lang="fr-FR"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0">
                <a:tc>
                  <a:txBody>
                    <a:bodyPr/>
                    <a:lstStyle/>
                    <a:p>
                      <a:pPr algn="ctr">
                        <a:lnSpc>
                          <a:spcPct val="115000"/>
                        </a:lnSpc>
                        <a:spcAft>
                          <a:spcPts val="1000"/>
                        </a:spcAft>
                      </a:pPr>
                      <a:r>
                        <a:rPr lang="fr-FR" sz="1800" dirty="0">
                          <a:solidFill>
                            <a:schemeClr val="tx1">
                              <a:lumMod val="85000"/>
                              <a:lumOff val="15000"/>
                            </a:schemeClr>
                          </a:solidFill>
                          <a:effectLst/>
                        </a:rPr>
                        <a:t>0</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dirty="0">
                          <a:solidFill>
                            <a:schemeClr val="tx1">
                              <a:lumMod val="85000"/>
                              <a:lumOff val="15000"/>
                            </a:schemeClr>
                          </a:solidFill>
                          <a:effectLst/>
                        </a:rPr>
                        <a:t>9 701,52 €</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a:solidFill>
                            <a:schemeClr val="tx1">
                              <a:lumMod val="85000"/>
                              <a:lumOff val="15000"/>
                            </a:schemeClr>
                          </a:solidFill>
                          <a:effectLst/>
                        </a:rPr>
                        <a:t>19 403,04 €</a:t>
                      </a:r>
                      <a:endParaRPr lang="fr-FR"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0">
                <a:tc>
                  <a:txBody>
                    <a:bodyPr/>
                    <a:lstStyle/>
                    <a:p>
                      <a:pPr algn="ctr">
                        <a:lnSpc>
                          <a:spcPct val="115000"/>
                        </a:lnSpc>
                        <a:spcAft>
                          <a:spcPts val="1000"/>
                        </a:spcAft>
                      </a:pPr>
                      <a:r>
                        <a:rPr lang="fr-FR" sz="1800" dirty="0">
                          <a:solidFill>
                            <a:schemeClr val="tx1">
                              <a:lumMod val="85000"/>
                              <a:lumOff val="15000"/>
                            </a:schemeClr>
                          </a:solidFill>
                          <a:effectLst/>
                        </a:rPr>
                        <a:t>1 </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dirty="0">
                          <a:solidFill>
                            <a:schemeClr val="tx1">
                              <a:lumMod val="85000"/>
                              <a:lumOff val="15000"/>
                            </a:schemeClr>
                          </a:solidFill>
                          <a:effectLst/>
                        </a:rPr>
                        <a:t>14 552,28 €</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a:solidFill>
                            <a:schemeClr val="tx1">
                              <a:lumMod val="85000"/>
                              <a:lumOff val="15000"/>
                            </a:schemeClr>
                          </a:solidFill>
                          <a:effectLst/>
                        </a:rPr>
                        <a:t>24 253,80 €</a:t>
                      </a:r>
                      <a:endParaRPr lang="fr-FR"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0">
                <a:tc>
                  <a:txBody>
                    <a:bodyPr/>
                    <a:lstStyle/>
                    <a:p>
                      <a:pPr algn="ctr">
                        <a:lnSpc>
                          <a:spcPct val="115000"/>
                        </a:lnSpc>
                        <a:spcAft>
                          <a:spcPts val="1000"/>
                        </a:spcAft>
                      </a:pPr>
                      <a:r>
                        <a:rPr lang="fr-FR" sz="1800">
                          <a:solidFill>
                            <a:schemeClr val="tx1">
                              <a:lumMod val="85000"/>
                              <a:lumOff val="15000"/>
                            </a:schemeClr>
                          </a:solidFill>
                          <a:effectLst/>
                        </a:rPr>
                        <a:t>2</a:t>
                      </a:r>
                      <a:endParaRPr lang="fr-FR"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dirty="0">
                          <a:solidFill>
                            <a:schemeClr val="tx1">
                              <a:lumMod val="85000"/>
                              <a:lumOff val="15000"/>
                            </a:schemeClr>
                          </a:solidFill>
                          <a:effectLst/>
                        </a:rPr>
                        <a:t>19 403,04 €</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a:solidFill>
                            <a:schemeClr val="tx1">
                              <a:lumMod val="85000"/>
                              <a:lumOff val="15000"/>
                            </a:schemeClr>
                          </a:solidFill>
                          <a:effectLst/>
                        </a:rPr>
                        <a:t>29 104,56 €</a:t>
                      </a:r>
                      <a:endParaRPr lang="fr-FR"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0">
                <a:tc>
                  <a:txBody>
                    <a:bodyPr/>
                    <a:lstStyle/>
                    <a:p>
                      <a:pPr algn="ctr">
                        <a:lnSpc>
                          <a:spcPct val="115000"/>
                        </a:lnSpc>
                        <a:spcAft>
                          <a:spcPts val="1000"/>
                        </a:spcAft>
                      </a:pPr>
                      <a:r>
                        <a:rPr lang="fr-FR" sz="1800">
                          <a:solidFill>
                            <a:schemeClr val="tx1">
                              <a:lumMod val="85000"/>
                              <a:lumOff val="15000"/>
                            </a:schemeClr>
                          </a:solidFill>
                          <a:effectLst/>
                        </a:rPr>
                        <a:t>3</a:t>
                      </a:r>
                      <a:endParaRPr lang="fr-FR" sz="180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dirty="0">
                          <a:solidFill>
                            <a:schemeClr val="tx1">
                              <a:lumMod val="85000"/>
                              <a:lumOff val="15000"/>
                            </a:schemeClr>
                          </a:solidFill>
                          <a:effectLst/>
                        </a:rPr>
                        <a:t>24 253,80 €</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dirty="0">
                          <a:solidFill>
                            <a:schemeClr val="tx1">
                              <a:lumMod val="85000"/>
                              <a:lumOff val="15000"/>
                            </a:schemeClr>
                          </a:solidFill>
                          <a:effectLst/>
                        </a:rPr>
                        <a:t>33 955,32 €</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0">
                <a:tc>
                  <a:txBody>
                    <a:bodyPr/>
                    <a:lstStyle/>
                    <a:p>
                      <a:pPr algn="ctr">
                        <a:lnSpc>
                          <a:spcPct val="115000"/>
                        </a:lnSpc>
                        <a:spcAft>
                          <a:spcPts val="1000"/>
                        </a:spcAft>
                      </a:pPr>
                      <a:r>
                        <a:rPr lang="fr-FR" sz="1800" dirty="0">
                          <a:solidFill>
                            <a:schemeClr val="tx1">
                              <a:lumMod val="85000"/>
                              <a:lumOff val="15000"/>
                            </a:schemeClr>
                          </a:solidFill>
                          <a:effectLst/>
                        </a:rPr>
                        <a:t>4</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dirty="0">
                          <a:solidFill>
                            <a:schemeClr val="tx1">
                              <a:lumMod val="85000"/>
                              <a:lumOff val="15000"/>
                            </a:schemeClr>
                          </a:solidFill>
                          <a:effectLst/>
                        </a:rPr>
                        <a:t>29 104,56 €</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fr-FR" sz="1800" dirty="0">
                          <a:solidFill>
                            <a:schemeClr val="tx1">
                              <a:lumMod val="85000"/>
                              <a:lumOff val="15000"/>
                            </a:schemeClr>
                          </a:solidFill>
                          <a:effectLst/>
                        </a:rPr>
                        <a:t>38 806,08 €</a:t>
                      </a:r>
                      <a:endParaRPr lang="fr-FR" sz="18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bl>
          </a:graphicData>
        </a:graphic>
      </p:graphicFrame>
      <p:sp>
        <p:nvSpPr>
          <p:cNvPr id="5" name="Rectangle 1"/>
          <p:cNvSpPr>
            <a:spLocks noChangeArrowheads="1"/>
          </p:cNvSpPr>
          <p:nvPr>
            <p:custDataLst>
              <p:tags r:id="rId5"/>
            </p:custDataLst>
          </p:nvPr>
        </p:nvSpPr>
        <p:spPr bwMode="auto">
          <a:xfrm>
            <a:off x="920918" y="1659208"/>
            <a:ext cx="110728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Vos ressources ainsi que celles de la personne avec qui vous vivez en couple ne doivent pas dépasser un certain plafond.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lumMod val="75000"/>
                  <a:lumOff val="25000"/>
                </a:schemeClr>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Les ressources prises en compte sont l'ensemble des </a:t>
            </a:r>
            <a:r>
              <a:rPr kumimoji="0" lang="fr-FR" altLang="fr-FR" sz="1600" b="0" i="1" u="none" strike="noStrike" cap="none" normalizeH="0" baseline="0" dirty="0" smtClean="0">
                <a:ln>
                  <a:noFill/>
                </a:ln>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hlinkClick r:id="rId14" tooltip="Revenus (salaires, revenus fonciers et mobiliers, bénéfices agricoles...) diminués des charges (pensions alimentaires, frais d'accueil des personnes âgées...) et abattements fiscaux (personne âgée de plus de 65 ans, personne invalide...)"/>
              </a:rPr>
              <a:t>revenus nets catégoriels</a:t>
            </a:r>
            <a:r>
              <a:rPr kumimoji="0" lang="fr-FR" altLang="fr-FR" sz="1600" b="0" i="0" u="none" strike="noStrike" cap="none" normalizeH="0" baseline="0" dirty="0" smtClean="0">
                <a:ln>
                  <a:noFill/>
                </a:ln>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N-2 (soit l'année 2014 pour les demandes effectuées en 2016).</a:t>
            </a:r>
            <a:endParaRPr kumimoji="0" lang="fr-FR" altLang="fr-FR" sz="1600" b="0" i="0" u="none" strike="noStrike" cap="none" normalizeH="0" baseline="0" dirty="0" smtClean="0">
              <a:ln>
                <a:noFill/>
              </a:ln>
              <a:solidFill>
                <a:schemeClr val="tx1">
                  <a:lumMod val="75000"/>
                  <a:lumOff val="25000"/>
                </a:schemeClr>
              </a:solidFill>
              <a:effectLst/>
              <a:latin typeface="Century Gothic" panose="020B0502020202020204" pitchFamily="34" charset="0"/>
            </a:endParaRPr>
          </a:p>
        </p:txBody>
      </p:sp>
      <p:pic>
        <p:nvPicPr>
          <p:cNvPr id="6" name="Image 5"/>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7" name="Rectangle 6"/>
          <p:cNvSpPr/>
          <p:nvPr>
            <p:custDataLst>
              <p:tags r:id="rId7"/>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custDataLst>
              <p:tags r:id="rId8"/>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9" name="Image 8"/>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0" name="Rectangle 9"/>
          <p:cNvSpPr/>
          <p:nvPr>
            <p:custDataLst>
              <p:tags r:id="rId10"/>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custDataLst>
              <p:tags r:id="rId11"/>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1</a:t>
            </a:r>
          </a:p>
        </p:txBody>
      </p:sp>
      <p:sp>
        <p:nvSpPr>
          <p:cNvPr id="14" name="Arc 13"/>
          <p:cNvSpPr/>
          <p:nvPr>
            <p:custDataLst>
              <p:tags r:id="rId12"/>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Bouton d’action : Suivant 21">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hlinkClick r:id="rId16"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Bouton d'action : Retour 24">
            <a:hlinkClick r:id="rId17"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5003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0" y="1"/>
            <a:ext cx="12501563" cy="6857999"/>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9" name="Rectangle 8"/>
          <p:cNvSpPr/>
          <p:nvPr>
            <p:custDataLst>
              <p:tags r:id="rId2"/>
            </p:custDataLst>
          </p:nvPr>
        </p:nvSpPr>
        <p:spPr>
          <a:xfrm>
            <a:off x="516611" y="1637652"/>
            <a:ext cx="12311115" cy="5388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4" name="Rectangle 3"/>
          <p:cNvSpPr/>
          <p:nvPr>
            <p:custDataLst>
              <p:tags r:id="rId3"/>
            </p:custDataLst>
          </p:nvPr>
        </p:nvSpPr>
        <p:spPr>
          <a:xfrm>
            <a:off x="-128588" y="514351"/>
            <a:ext cx="12573001" cy="97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9985377" y="585789"/>
            <a:ext cx="1506533" cy="742948"/>
          </a:xfrm>
          <a:prstGeom prst="rect">
            <a:avLst/>
          </a:prstGeom>
        </p:spPr>
      </p:pic>
      <p:sp>
        <p:nvSpPr>
          <p:cNvPr id="6" name="ZoneTexte 5"/>
          <p:cNvSpPr txBox="1"/>
          <p:nvPr>
            <p:custDataLst>
              <p:tags r:id="rId5"/>
            </p:custDataLst>
          </p:nvPr>
        </p:nvSpPr>
        <p:spPr>
          <a:xfrm>
            <a:off x="142875" y="722672"/>
            <a:ext cx="11013604" cy="584775"/>
          </a:xfrm>
          <a:prstGeom prst="rect">
            <a:avLst/>
          </a:prstGeom>
          <a:noFill/>
        </p:spPr>
        <p:txBody>
          <a:bodyPr wrap="square" rtlCol="0">
            <a:spAutoFit/>
          </a:bodyPr>
          <a:lstStyle/>
          <a:p>
            <a:r>
              <a:rPr lang="fr-FR" sz="3000" b="1" dirty="0" smtClean="0">
                <a:solidFill>
                  <a:srgbClr val="2A547E"/>
                </a:solidFill>
                <a:latin typeface="Century Gothic" panose="020B0502020202020204" pitchFamily="34" charset="0"/>
              </a:rPr>
              <a:t>Lever les freins selon les </a:t>
            </a:r>
            <a:r>
              <a:rPr lang="fr-FR" sz="3200" b="1" dirty="0" smtClean="0">
                <a:solidFill>
                  <a:srgbClr val="2A547E"/>
                </a:solidFill>
                <a:latin typeface="Century Gothic" panose="020B0502020202020204" pitchFamily="34" charset="0"/>
              </a:rPr>
              <a:t>revenus spécifiques</a:t>
            </a:r>
          </a:p>
        </p:txBody>
      </p:sp>
      <p:sp>
        <p:nvSpPr>
          <p:cNvPr id="11" name="Rectangle 10">
            <a:hlinkClick r:id="rId13" action="ppaction://hlinksldjump"/>
          </p:cNvPr>
          <p:cNvSpPr/>
          <p:nvPr>
            <p:custDataLst>
              <p:tags r:id="rId6"/>
            </p:custDataLst>
          </p:nvPr>
        </p:nvSpPr>
        <p:spPr>
          <a:xfrm>
            <a:off x="1189784" y="3615037"/>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ALLOCATION AUX ADULTES HANDICAPES</a:t>
            </a:r>
            <a:endParaRPr lang="fr-FR" sz="2000" b="1" dirty="0">
              <a:solidFill>
                <a:schemeClr val="tx2">
                  <a:lumMod val="75000"/>
                </a:schemeClr>
              </a:solidFill>
            </a:endParaRPr>
          </a:p>
        </p:txBody>
      </p:sp>
      <p:sp>
        <p:nvSpPr>
          <p:cNvPr id="12" name="Rectangle 11">
            <a:hlinkClick r:id="rId14" action="ppaction://hlinksldjump"/>
          </p:cNvPr>
          <p:cNvSpPr/>
          <p:nvPr>
            <p:custDataLst>
              <p:tags r:id="rId7"/>
            </p:custDataLst>
          </p:nvPr>
        </p:nvSpPr>
        <p:spPr>
          <a:xfrm>
            <a:off x="4840010" y="3621428"/>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PENSION D’INVALIDITE</a:t>
            </a:r>
          </a:p>
          <a:p>
            <a:pPr algn="ctr"/>
            <a:r>
              <a:rPr lang="fr-FR" b="1" dirty="0" smtClean="0">
                <a:solidFill>
                  <a:schemeClr val="tx2">
                    <a:lumMod val="75000"/>
                  </a:schemeClr>
                </a:solidFill>
              </a:rPr>
              <a:t>REGIMES D’ASSURANCE</a:t>
            </a:r>
            <a:endParaRPr lang="fr-FR" b="1" dirty="0">
              <a:solidFill>
                <a:schemeClr val="tx2">
                  <a:lumMod val="75000"/>
                </a:schemeClr>
              </a:solidFill>
            </a:endParaRPr>
          </a:p>
        </p:txBody>
      </p:sp>
      <p:sp>
        <p:nvSpPr>
          <p:cNvPr id="13" name="Rectangle 12">
            <a:hlinkClick r:id="rId15" action="ppaction://hlinksldjump"/>
          </p:cNvPr>
          <p:cNvSpPr/>
          <p:nvPr>
            <p:custDataLst>
              <p:tags r:id="rId8"/>
            </p:custDataLst>
          </p:nvPr>
        </p:nvSpPr>
        <p:spPr>
          <a:xfrm>
            <a:off x="8420427" y="3615038"/>
            <a:ext cx="2880000" cy="90000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lumMod val="75000"/>
                  </a:schemeClr>
                </a:solidFill>
              </a:rPr>
              <a:t>REVENUS SPECIFIQUES AUX JEUNES</a:t>
            </a:r>
            <a:endParaRPr lang="fr-FR" sz="2000" b="1" dirty="0">
              <a:solidFill>
                <a:schemeClr val="tx2">
                  <a:lumMod val="75000"/>
                </a:schemeClr>
              </a:solidFill>
            </a:endParaRPr>
          </a:p>
        </p:txBody>
      </p:sp>
      <p:sp>
        <p:nvSpPr>
          <p:cNvPr id="21" name="ZoneTexte 20"/>
          <p:cNvSpPr txBox="1"/>
          <p:nvPr>
            <p:custDataLst>
              <p:tags r:id="rId9"/>
            </p:custDataLst>
          </p:nvPr>
        </p:nvSpPr>
        <p:spPr>
          <a:xfrm>
            <a:off x="884904" y="2168013"/>
            <a:ext cx="2207849" cy="461665"/>
          </a:xfrm>
          <a:prstGeom prst="rect">
            <a:avLst/>
          </a:prstGeom>
          <a:noFill/>
        </p:spPr>
        <p:txBody>
          <a:bodyPr wrap="none" rtlCol="0">
            <a:spAutoFit/>
          </a:bodyPr>
          <a:lstStyle/>
          <a:p>
            <a:r>
              <a:rPr lang="fr-FR" sz="2400" b="1" dirty="0" smtClean="0">
                <a:solidFill>
                  <a:schemeClr val="tx1">
                    <a:lumMod val="85000"/>
                    <a:lumOff val="15000"/>
                  </a:schemeClr>
                </a:solidFill>
              </a:rPr>
              <a:t>Quels revenus ?</a:t>
            </a:r>
            <a:endParaRPr lang="fr-FR" sz="2400" b="1" dirty="0">
              <a:solidFill>
                <a:schemeClr val="tx1">
                  <a:lumMod val="85000"/>
                  <a:lumOff val="15000"/>
                </a:schemeClr>
              </a:solidFill>
            </a:endParaRPr>
          </a:p>
        </p:txBody>
      </p:sp>
      <p:sp>
        <p:nvSpPr>
          <p:cNvPr id="22" name="Arc 21"/>
          <p:cNvSpPr/>
          <p:nvPr>
            <p:custDataLst>
              <p:tags r:id="rId10"/>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Bouton d’action : Suivant 16">
            <a:hlinkClick r:id="" action="ppaction://hlinkshowjump?jump=nextslide" highlightClick="1"/>
          </p:cNvPr>
          <p:cNvSpPr/>
          <p:nvPr/>
        </p:nvSpPr>
        <p:spPr>
          <a:xfrm>
            <a:off x="11431950" y="6329820"/>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hlinkClick r:id="rId16" action="ppaction://hlinksldjump"/>
          </p:cNvPr>
          <p:cNvSpPr/>
          <p:nvPr/>
        </p:nvSpPr>
        <p:spPr>
          <a:xfrm>
            <a:off x="5950054" y="6316456"/>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6" name="ZoneTexte 25"/>
          <p:cNvSpPr txBox="1"/>
          <p:nvPr/>
        </p:nvSpPr>
        <p:spPr>
          <a:xfrm>
            <a:off x="117988" y="6327059"/>
            <a:ext cx="250723" cy="369332"/>
          </a:xfrm>
          <a:prstGeom prst="rect">
            <a:avLst/>
          </a:prstGeom>
          <a:noFill/>
        </p:spPr>
        <p:txBody>
          <a:bodyPr wrap="square" rtlCol="0">
            <a:spAutoFit/>
          </a:bodyPr>
          <a:lstStyle/>
          <a:p>
            <a:r>
              <a:rPr lang="fr-FR" b="1" dirty="0" smtClean="0">
                <a:solidFill>
                  <a:schemeClr val="bg1"/>
                </a:solidFill>
              </a:rPr>
              <a:t>9</a:t>
            </a:r>
            <a:endParaRPr lang="fr-FR" b="1" dirty="0">
              <a:solidFill>
                <a:schemeClr val="bg1"/>
              </a:solidFill>
            </a:endParaRPr>
          </a:p>
        </p:txBody>
      </p:sp>
    </p:spTree>
    <p:extLst>
      <p:ext uri="{BB962C8B-B14F-4D97-AF65-F5344CB8AC3E}">
        <p14:creationId xmlns:p14="http://schemas.microsoft.com/office/powerpoint/2010/main" val="41073019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515997" y="1389144"/>
            <a:ext cx="11955600" cy="558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7" name="Image 6"/>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4"/>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5"/>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7"/>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8"/>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2</a:t>
            </a:r>
          </a:p>
        </p:txBody>
      </p:sp>
      <p:sp>
        <p:nvSpPr>
          <p:cNvPr id="14" name="Arc 13"/>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Bouton d’action : Suivant 17">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récédent 20">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3"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4"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custDataLst>
              <p:tags r:id="rId10"/>
            </p:custDataLst>
          </p:nvPr>
        </p:nvSpPr>
        <p:spPr>
          <a:xfrm>
            <a:off x="1028700" y="2123079"/>
            <a:ext cx="10458450" cy="3550203"/>
          </a:xfrm>
          <a:prstGeom prst="rect">
            <a:avLst/>
          </a:prstGeom>
        </p:spPr>
        <p:txBody>
          <a:bodyPr wrap="square">
            <a:spAutoFit/>
          </a:bodyPr>
          <a:lstStyle/>
          <a:p>
            <a:pPr algn="just">
              <a:spcAft>
                <a:spcPts val="0"/>
              </a:spcAft>
            </a:pPr>
            <a:r>
              <a:rPr lang="fr-FR" sz="2000" b="1" dirty="0" smtClean="0">
                <a:latin typeface="Century Gothic" panose="020B0502020202020204" pitchFamily="34" charset="0"/>
                <a:ea typeface="Times New Roman" panose="02020603050405020304" pitchFamily="18" charset="0"/>
                <a:cs typeface="Times New Roman" panose="02020603050405020304" pitchFamily="18" charset="0"/>
              </a:rPr>
              <a:t>Si vous êtes hospitalisé</a:t>
            </a:r>
          </a:p>
          <a:p>
            <a:pPr marL="266700" algn="just">
              <a:lnSpc>
                <a:spcPct val="115000"/>
              </a:lnSpc>
              <a:spcAft>
                <a:spcPts val="0"/>
              </a:spcAft>
            </a:pPr>
            <a:endParaRPr lang="fr-FR" sz="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266700" algn="just">
              <a:lnSpc>
                <a:spcPct val="115000"/>
              </a:lnSpc>
              <a:spcAft>
                <a:spcPts val="0"/>
              </a:spcAft>
            </a:pPr>
            <a:endParaRPr lang="fr-FR" sz="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266700" algn="just">
              <a:lnSpc>
                <a:spcPct val="115000"/>
              </a:lnSpc>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Au-delà de 60 jours d'hospitalisation, le montant de l'AAH est réduit à 30 %, soit 242,54 €. </a:t>
            </a:r>
          </a:p>
          <a:p>
            <a:pPr marL="266700" algn="just">
              <a:lnSpc>
                <a:spcPct val="115000"/>
              </a:lnSpc>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266700" algn="just">
              <a:lnSpc>
                <a:spcPct val="115000"/>
              </a:lnSpc>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Toutefois, cette réduction ne s'applique pas si:</a:t>
            </a:r>
          </a:p>
          <a:p>
            <a:pPr marL="552450" indent="-285750" algn="just">
              <a:lnSpc>
                <a:spcPct val="115000"/>
              </a:lnSpc>
              <a:spcAft>
                <a:spcPts val="0"/>
              </a:spcAft>
              <a:buFontTx/>
              <a:buChar char="-"/>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vous payez un forfait journalier ou </a:t>
            </a:r>
          </a:p>
          <a:p>
            <a:pPr marL="552450" indent="-285750" algn="just">
              <a:lnSpc>
                <a:spcPct val="115000"/>
              </a:lnSpc>
              <a:spcAft>
                <a:spcPts val="0"/>
              </a:spcAft>
              <a:buFontTx/>
              <a:buChar char="-"/>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si vous avez au moins 1 enfant ou 1 </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hlinkClick r:id="rId15" tooltip="Parents, grands-parents et arrière-grands-parents d'une personne"/>
              </a:rPr>
              <a:t>ascendant</a:t>
            </a: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 à charge ou </a:t>
            </a:r>
          </a:p>
          <a:p>
            <a:pPr marL="552450" indent="-285750" algn="just">
              <a:lnSpc>
                <a:spcPct val="115000"/>
              </a:lnSpc>
              <a:spcAft>
                <a:spcPts val="0"/>
              </a:spcAft>
              <a:buFontTx/>
              <a:buChar char="-"/>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si la personne avec qui vous vivez en couple ne travaille pas pour un motif reconnu par la CDAPH.</a:t>
            </a:r>
          </a:p>
          <a:p>
            <a:pPr marL="266700" algn="just">
              <a:lnSpc>
                <a:spcPct val="115000"/>
              </a:lnSpc>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266700" algn="just">
              <a:lnSpc>
                <a:spcPct val="115000"/>
              </a:lnSpc>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266700" algn="just">
              <a:lnSpc>
                <a:spcPct val="115000"/>
              </a:lnSpc>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À l'issue de votre séjour en établissement, le versement de l'AAH est repris au taux normal.</a:t>
            </a:r>
          </a:p>
          <a:p>
            <a:pPr marL="266700" algn="just">
              <a:lnSpc>
                <a:spcPct val="115000"/>
              </a:lnSpc>
              <a:spcAft>
                <a:spcPts val="0"/>
              </a:spcAft>
            </a:pPr>
            <a:endParaRPr lang="fr-FR"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3621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482619" y="1389144"/>
            <a:ext cx="11955600" cy="56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4" name="Rectangle 3"/>
          <p:cNvSpPr/>
          <p:nvPr>
            <p:custDataLst>
              <p:tags r:id="rId3"/>
            </p:custDataLst>
          </p:nvPr>
        </p:nvSpPr>
        <p:spPr>
          <a:xfrm>
            <a:off x="2200274" y="3171825"/>
            <a:ext cx="8072439" cy="298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5"/>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6"/>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8"/>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9"/>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3</a:t>
            </a:r>
          </a:p>
        </p:txBody>
      </p:sp>
      <p:sp>
        <p:nvSpPr>
          <p:cNvPr id="14" name="Arc 13"/>
          <p:cNvSpPr/>
          <p:nvPr>
            <p:custDataLst>
              <p:tags r:id="rId10"/>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Bouton d’action : Suivant 17">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récédent 20">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4"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5"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custDataLst>
              <p:tags r:id="rId11"/>
            </p:custDataLst>
          </p:nvPr>
        </p:nvSpPr>
        <p:spPr>
          <a:xfrm>
            <a:off x="1162050" y="2246431"/>
            <a:ext cx="10682288" cy="3240887"/>
          </a:xfrm>
          <a:prstGeom prst="rect">
            <a:avLst/>
          </a:prstGeom>
        </p:spPr>
        <p:txBody>
          <a:bodyPr wrap="square">
            <a:spAutoFit/>
          </a:bodyPr>
          <a:lstStyle/>
          <a:p>
            <a:pPr algn="just">
              <a:lnSpc>
                <a:spcPct val="115000"/>
              </a:lnSpc>
            </a:pP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Vos ressources sont examinées </a:t>
            </a:r>
            <a:r>
              <a:rPr lang="fr-FR" sz="1600" b="1" dirty="0" smtClean="0">
                <a:effectLst/>
                <a:latin typeface="Century Gothic" panose="020B0502020202020204" pitchFamily="34" charset="0"/>
                <a:ea typeface="Times New Roman" panose="02020603050405020304" pitchFamily="18" charset="0"/>
                <a:cs typeface="Times New Roman" panose="02020603050405020304" pitchFamily="18" charset="0"/>
              </a:rPr>
              <a:t>selon </a:t>
            </a:r>
            <a:r>
              <a:rPr lang="fr-FR" sz="1600" b="1" u="sng" dirty="0" smtClean="0">
                <a:effectLst/>
                <a:latin typeface="Century Gothic" panose="020B0502020202020204" pitchFamily="34" charset="0"/>
                <a:ea typeface="Times New Roman" panose="02020603050405020304" pitchFamily="18" charset="0"/>
                <a:cs typeface="Times New Roman" panose="02020603050405020304" pitchFamily="18" charset="0"/>
              </a:rPr>
              <a:t>2 méthodes en fonction de la nature de votre activité</a:t>
            </a:r>
            <a:r>
              <a:rPr lang="fr-FR" u="sng" dirty="0" smtClean="0">
                <a:effectLst/>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fr-FR"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fr-FR" sz="1600" b="1" dirty="0" smtClean="0">
                <a:effectLst/>
                <a:latin typeface="Century Gothic" panose="020B0502020202020204" pitchFamily="34" charset="0"/>
                <a:ea typeface="Times New Roman" panose="02020603050405020304" pitchFamily="18" charset="0"/>
                <a:cs typeface="Times New Roman" panose="02020603050405020304" pitchFamily="18" charset="0"/>
              </a:rPr>
              <a:t>Si vous travaillez en établissement et service d'aide par le travail </a:t>
            </a: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a:t>
            </a:r>
            <a:r>
              <a:rPr lang="fr-FR" sz="1600" dirty="0" err="1" smtClean="0">
                <a:effectLst/>
                <a:latin typeface="Century Gothic" panose="020B0502020202020204" pitchFamily="34" charset="0"/>
                <a:ea typeface="Times New Roman" panose="02020603050405020304" pitchFamily="18" charset="0"/>
                <a:cs typeface="Times New Roman" panose="02020603050405020304" pitchFamily="18" charset="0"/>
              </a:rPr>
              <a:t>Ésat</a:t>
            </a: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 vos ressources sont évaluées à partir des données de l'avant-dernière année qui sont transmises par le service des impôts. </a:t>
            </a:r>
          </a:p>
          <a:p>
            <a:pPr algn="just">
              <a:lnSpc>
                <a:spcPct val="115000"/>
              </a:lnSpc>
              <a:spcAft>
                <a:spcPts val="0"/>
              </a:spcAft>
            </a:pP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Toutefois, le calcul de vos droits peut être trimestriel si vous débutez en </a:t>
            </a:r>
            <a:r>
              <a:rPr lang="fr-FR" sz="1600" dirty="0" err="1" smtClean="0">
                <a:effectLst/>
                <a:latin typeface="Century Gothic" panose="020B0502020202020204" pitchFamily="34" charset="0"/>
                <a:ea typeface="Times New Roman" panose="02020603050405020304" pitchFamily="18" charset="0"/>
                <a:cs typeface="Times New Roman" panose="02020603050405020304" pitchFamily="18" charset="0"/>
              </a:rPr>
              <a:t>Ésat</a:t>
            </a: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 après avoir eu une activité professionnelle en </a:t>
            </a:r>
            <a:r>
              <a:rPr lang="fr-FR" sz="1600" b="1" u="none" strike="noStrike" dirty="0" smtClean="0">
                <a:effectLst/>
                <a:latin typeface="Century Gothic" panose="020B0502020202020204" pitchFamily="34" charset="0"/>
                <a:ea typeface="Times New Roman" panose="02020603050405020304" pitchFamily="18" charset="0"/>
                <a:cs typeface="Times New Roman" panose="02020603050405020304" pitchFamily="18" charset="0"/>
                <a:hlinkClick r:id="rId16" tooltip="Non spécifiquement réservé aux personnes handicapées"/>
              </a:rPr>
              <a:t>milieu ordinaire</a:t>
            </a:r>
            <a:r>
              <a:rPr lang="fr-FR" sz="1600" b="1" dirty="0" smtClean="0">
                <a:effectLst/>
                <a:latin typeface="Century Gothic" panose="020B0502020202020204"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b="1" dirty="0" smtClean="0">
                <a:effectLst/>
                <a:latin typeface="Century Gothic" panose="020B0502020202020204" pitchFamily="34" charset="0"/>
                <a:ea typeface="Times New Roman" panose="02020603050405020304" pitchFamily="18" charset="0"/>
                <a:cs typeface="Times New Roman" panose="02020603050405020304" pitchFamily="18" charset="0"/>
              </a:rPr>
              <a:t>Si vous travaillez en </a:t>
            </a:r>
            <a:r>
              <a:rPr lang="fr-FR" sz="1600" b="1" u="none" strike="noStrike" dirty="0" smtClean="0">
                <a:effectLst/>
                <a:latin typeface="Century Gothic" panose="020B0502020202020204" pitchFamily="34" charset="0"/>
                <a:ea typeface="Times New Roman" panose="02020603050405020304" pitchFamily="18" charset="0"/>
                <a:cs typeface="Times New Roman" panose="02020603050405020304" pitchFamily="18" charset="0"/>
              </a:rPr>
              <a:t>milieu ordinaire</a:t>
            </a:r>
            <a:r>
              <a:rPr lang="fr-FR" sz="1600" b="1" dirty="0" smtClean="0">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vous devez effectuer auprès de votre Caf une déclaration trimestrielle de vos ressources par le biais d'un formulaire ou directement en ligne sur le site de la Caf en vous munissant de votre numéro d'allocataire et de votre code confidentiel.</a:t>
            </a:r>
          </a:p>
          <a:p>
            <a:pPr algn="just">
              <a:spcAft>
                <a:spcPts val="0"/>
              </a:spcAft>
            </a:pP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27723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517291" y="1389144"/>
            <a:ext cx="11955600" cy="56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4" name="Rectangle 3"/>
          <p:cNvSpPr/>
          <p:nvPr>
            <p:custDataLst>
              <p:tags r:id="rId3"/>
            </p:custDataLst>
          </p:nvPr>
        </p:nvSpPr>
        <p:spPr>
          <a:xfrm>
            <a:off x="2200274" y="3171825"/>
            <a:ext cx="8072439" cy="298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5"/>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6"/>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8"/>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9"/>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4</a:t>
            </a:r>
          </a:p>
        </p:txBody>
      </p:sp>
      <p:sp>
        <p:nvSpPr>
          <p:cNvPr id="14" name="Arc 13"/>
          <p:cNvSpPr/>
          <p:nvPr>
            <p:custDataLst>
              <p:tags r:id="rId10"/>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7"/>
          <p:cNvSpPr/>
          <p:nvPr>
            <p:custDataLst>
              <p:tags r:id="rId11"/>
            </p:custDataLst>
          </p:nvPr>
        </p:nvSpPr>
        <p:spPr>
          <a:xfrm>
            <a:off x="1704974" y="2664387"/>
            <a:ext cx="9725025" cy="1988237"/>
          </a:xfrm>
          <a:prstGeom prst="rect">
            <a:avLst/>
          </a:prstGeom>
        </p:spPr>
        <p:txBody>
          <a:bodyPr wrap="square">
            <a:spAutoFit/>
          </a:bodyPr>
          <a:lstStyle/>
          <a:p>
            <a:pPr algn="just">
              <a:spcAft>
                <a:spcPts val="0"/>
              </a:spcAft>
            </a:pPr>
            <a:r>
              <a:rPr lang="fr-FR" b="1" dirty="0" smtClean="0">
                <a:latin typeface="Century Gothic" panose="020B0502020202020204" pitchFamily="34" charset="0"/>
                <a:ea typeface="Times New Roman" panose="02020603050405020304" pitchFamily="18" charset="0"/>
                <a:cs typeface="Times New Roman" panose="02020603050405020304" pitchFamily="18" charset="0"/>
              </a:rPr>
              <a:t>AAH - Complément de ressources Logement</a:t>
            </a:r>
          </a:p>
          <a:p>
            <a:pPr algn="just">
              <a:spcAft>
                <a:spcPts val="0"/>
              </a:spcAft>
            </a:pPr>
            <a:endParaRPr lang="fr-FR"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Il ne peut être rétabli que :</a:t>
            </a:r>
          </a:p>
          <a:p>
            <a:pPr algn="just">
              <a:spcAft>
                <a:spcPts val="0"/>
              </a:spcAf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si est ouvert un droit à l'AAH différentielle ou à l'allocation supplémentaire d'invalidité, </a:t>
            </a:r>
          </a:p>
          <a:p>
            <a:pPr lvl="0" algn="just">
              <a:lnSpc>
                <a:spcPct val="115000"/>
              </a:lnSpc>
              <a:spcAft>
                <a:spcPts val="0"/>
              </a:spcAft>
              <a:buSzPts val="1000"/>
              <a:tabLst>
                <a:tab pos="457200" algn="l"/>
              </a:tabLst>
            </a:pPr>
            <a:endParaRPr lang="fr-FR"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fr-FR" sz="1600" dirty="0" smtClean="0">
                <a:latin typeface="Century Gothic" panose="020B0502020202020204" pitchFamily="34" charset="0"/>
                <a:ea typeface="Times New Roman" panose="02020603050405020304" pitchFamily="18" charset="0"/>
                <a:cs typeface="Times New Roman" panose="02020603050405020304" pitchFamily="18" charset="0"/>
              </a:rPr>
              <a:t>et que si les conditions d'ouverture continuent d'être remplies.</a:t>
            </a:r>
            <a:endParaRPr lang="fr-FR" sz="16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2" name="Bouton d’action : Suivant 21">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hlinkClick r:id="rId14"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Bouton d'action : Retour 24">
            <a:hlinkClick r:id="rId15"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09477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535921" y="1389144"/>
            <a:ext cx="11955600" cy="56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4" name="Rectangle 3"/>
          <p:cNvSpPr/>
          <p:nvPr>
            <p:custDataLst>
              <p:tags r:id="rId3"/>
            </p:custDataLst>
          </p:nvPr>
        </p:nvSpPr>
        <p:spPr>
          <a:xfrm>
            <a:off x="2200274" y="3171825"/>
            <a:ext cx="8072439" cy="298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5"/>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6"/>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8"/>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9"/>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5</a:t>
            </a:r>
          </a:p>
        </p:txBody>
      </p:sp>
      <p:sp>
        <p:nvSpPr>
          <p:cNvPr id="14" name="Arc 13"/>
          <p:cNvSpPr/>
          <p:nvPr>
            <p:custDataLst>
              <p:tags r:id="rId10"/>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18" name="Tableau 17"/>
          <p:cNvGraphicFramePr>
            <a:graphicFrameLocks noGrp="1"/>
          </p:cNvGraphicFramePr>
          <p:nvPr>
            <p:custDataLst>
              <p:tags r:id="rId11"/>
            </p:custDataLst>
            <p:extLst>
              <p:ext uri="{D42A27DB-BD31-4B8C-83A1-F6EECF244321}">
                <p14:modId xmlns:p14="http://schemas.microsoft.com/office/powerpoint/2010/main" val="671055592"/>
              </p:ext>
            </p:extLst>
          </p:nvPr>
        </p:nvGraphicFramePr>
        <p:xfrm>
          <a:off x="881062" y="1738535"/>
          <a:ext cx="11006138" cy="2987040"/>
        </p:xfrm>
        <a:graphic>
          <a:graphicData uri="http://schemas.openxmlformats.org/drawingml/2006/table">
            <a:tbl>
              <a:tblPr firstRow="1" firstCol="1" bandRow="1">
                <a:tableStyleId>{C083E6E3-FA7D-4D7B-A595-EF9225AFEA82}</a:tableStyleId>
              </a:tblPr>
              <a:tblGrid>
                <a:gridCol w="3519488"/>
                <a:gridCol w="2957514"/>
                <a:gridCol w="2100263"/>
                <a:gridCol w="2428873"/>
              </a:tblGrid>
              <a:tr h="0">
                <a:tc gridSpan="4">
                  <a:txBody>
                    <a:bodyPr/>
                    <a:lstStyle/>
                    <a:p>
                      <a:pPr algn="ctr">
                        <a:lnSpc>
                          <a:spcPct val="115000"/>
                        </a:lnSpc>
                        <a:spcAft>
                          <a:spcPts val="0"/>
                        </a:spcAft>
                      </a:pPr>
                      <a:r>
                        <a:rPr lang="fr-FR" sz="1500" dirty="0">
                          <a:effectLst/>
                          <a:latin typeface="Century Gothic" panose="020B0502020202020204" pitchFamily="34" charset="0"/>
                        </a:rPr>
                        <a:t>Montants des pensions d’invalidité au 1</a:t>
                      </a:r>
                      <a:r>
                        <a:rPr lang="fr-FR" sz="1500" baseline="30000" dirty="0">
                          <a:effectLst/>
                          <a:latin typeface="Century Gothic" panose="020B0502020202020204" pitchFamily="34" charset="0"/>
                        </a:rPr>
                        <a:t>er</a:t>
                      </a:r>
                      <a:r>
                        <a:rPr lang="fr-FR" sz="1500" dirty="0">
                          <a:effectLst/>
                          <a:latin typeface="Century Gothic" panose="020B0502020202020204" pitchFamily="34" charset="0"/>
                        </a:rPr>
                        <a:t> janvier 2016</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algn="just">
                        <a:lnSpc>
                          <a:spcPct val="115000"/>
                        </a:lnSpc>
                      </a:pPr>
                      <a:endParaRPr lang="fr-FR" sz="1500" dirty="0">
                        <a:effectLst/>
                        <a:latin typeface="Century Gothic" panose="020B0502020202020204" pitchFamily="34" charset="0"/>
                      </a:endParaRPr>
                    </a:p>
                  </a:txBody>
                  <a:tcPr marL="9525" marR="9525" marT="9525" marB="9525" anchor="ctr"/>
                </a:tc>
                <a:tc>
                  <a:txBody>
                    <a:bodyPr/>
                    <a:lstStyle/>
                    <a:p>
                      <a:pPr algn="ctr">
                        <a:lnSpc>
                          <a:spcPct val="115000"/>
                        </a:lnSpc>
                        <a:spcAft>
                          <a:spcPts val="0"/>
                        </a:spcAft>
                      </a:pPr>
                      <a:r>
                        <a:rPr lang="fr-FR" sz="1500" dirty="0">
                          <a:effectLst/>
                          <a:latin typeface="Century Gothic" panose="020B0502020202020204" pitchFamily="34" charset="0"/>
                        </a:rPr>
                        <a:t>Calcul de la pension en % sur la base du salaire annuel moyen perçu pendant les 10 meilleures années d'activité </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0"/>
                        </a:spcAft>
                      </a:pPr>
                      <a:r>
                        <a:rPr lang="fr-FR" sz="1500" dirty="0">
                          <a:effectLst/>
                          <a:latin typeface="Century Gothic" panose="020B0502020202020204" pitchFamily="34" charset="0"/>
                        </a:rPr>
                        <a:t>Montant mensuel minimum </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0"/>
                        </a:spcAft>
                      </a:pPr>
                      <a:r>
                        <a:rPr lang="fr-FR" sz="1500" dirty="0">
                          <a:effectLst/>
                          <a:latin typeface="Century Gothic" panose="020B0502020202020204" pitchFamily="34" charset="0"/>
                        </a:rPr>
                        <a:t>Montant mensuel maximum </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tc>
              </a:tr>
              <a:tr h="0">
                <a:tc>
                  <a:txBody>
                    <a:bodyPr/>
                    <a:lstStyle/>
                    <a:p>
                      <a:pPr algn="l">
                        <a:lnSpc>
                          <a:spcPct val="115000"/>
                        </a:lnSpc>
                        <a:spcAft>
                          <a:spcPts val="0"/>
                        </a:spcAft>
                      </a:pPr>
                      <a:r>
                        <a:rPr lang="fr-FR" sz="1500" b="0" dirty="0">
                          <a:effectLst/>
                          <a:latin typeface="Century Gothic" panose="020B0502020202020204" pitchFamily="34" charset="0"/>
                        </a:rPr>
                        <a:t>Pension d'invalidité de 1</a:t>
                      </a:r>
                      <a:r>
                        <a:rPr lang="fr-FR" sz="1500" b="0" baseline="30000" dirty="0">
                          <a:effectLst/>
                          <a:latin typeface="Century Gothic" panose="020B0502020202020204" pitchFamily="34" charset="0"/>
                        </a:rPr>
                        <a:t>re</a:t>
                      </a:r>
                      <a:r>
                        <a:rPr lang="fr-FR" sz="1500" b="0" dirty="0">
                          <a:effectLst/>
                          <a:latin typeface="Century Gothic" panose="020B0502020202020204" pitchFamily="34" charset="0"/>
                        </a:rPr>
                        <a:t> catégorie </a:t>
                      </a:r>
                      <a:endParaRPr lang="fr-FR" sz="15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c>
                  <a:txBody>
                    <a:bodyPr/>
                    <a:lstStyle/>
                    <a:p>
                      <a:pPr algn="ctr">
                        <a:lnSpc>
                          <a:spcPct val="115000"/>
                        </a:lnSpc>
                        <a:spcAft>
                          <a:spcPts val="0"/>
                        </a:spcAft>
                      </a:pPr>
                      <a:r>
                        <a:rPr lang="fr-FR" sz="1500" dirty="0">
                          <a:effectLst/>
                          <a:latin typeface="Century Gothic" panose="020B0502020202020204" pitchFamily="34" charset="0"/>
                        </a:rPr>
                        <a:t>30 % </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c>
                  <a:txBody>
                    <a:bodyPr/>
                    <a:lstStyle/>
                    <a:p>
                      <a:pPr algn="ctr">
                        <a:lnSpc>
                          <a:spcPct val="115000"/>
                        </a:lnSpc>
                        <a:spcAft>
                          <a:spcPts val="0"/>
                        </a:spcAft>
                      </a:pPr>
                      <a:r>
                        <a:rPr lang="fr-FR" sz="1500" dirty="0">
                          <a:effectLst/>
                          <a:latin typeface="Century Gothic" panose="020B0502020202020204" pitchFamily="34" charset="0"/>
                        </a:rPr>
                        <a:t>281,66 euros </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c>
                  <a:txBody>
                    <a:bodyPr/>
                    <a:lstStyle/>
                    <a:p>
                      <a:pPr algn="ctr">
                        <a:lnSpc>
                          <a:spcPct val="115000"/>
                        </a:lnSpc>
                        <a:spcAft>
                          <a:spcPts val="0"/>
                        </a:spcAft>
                      </a:pPr>
                      <a:r>
                        <a:rPr lang="fr-FR" sz="1500" dirty="0">
                          <a:effectLst/>
                          <a:latin typeface="Century Gothic" panose="020B0502020202020204" pitchFamily="34" charset="0"/>
                        </a:rPr>
                        <a:t>965,36 euros </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r>
              <a:tr h="0">
                <a:tc>
                  <a:txBody>
                    <a:bodyPr/>
                    <a:lstStyle/>
                    <a:p>
                      <a:pPr algn="l">
                        <a:lnSpc>
                          <a:spcPct val="115000"/>
                        </a:lnSpc>
                        <a:spcAft>
                          <a:spcPts val="0"/>
                        </a:spcAft>
                      </a:pPr>
                      <a:r>
                        <a:rPr lang="fr-FR" sz="1500" b="0" dirty="0">
                          <a:effectLst/>
                          <a:latin typeface="Century Gothic" panose="020B0502020202020204" pitchFamily="34" charset="0"/>
                        </a:rPr>
                        <a:t>Pension d'invalidité de 2</a:t>
                      </a:r>
                      <a:r>
                        <a:rPr lang="fr-FR" sz="1500" b="0" baseline="30000" dirty="0">
                          <a:effectLst/>
                          <a:latin typeface="Century Gothic" panose="020B0502020202020204" pitchFamily="34" charset="0"/>
                        </a:rPr>
                        <a:t>e</a:t>
                      </a:r>
                      <a:r>
                        <a:rPr lang="fr-FR" sz="1500" b="0" dirty="0">
                          <a:effectLst/>
                          <a:latin typeface="Century Gothic" panose="020B0502020202020204" pitchFamily="34" charset="0"/>
                        </a:rPr>
                        <a:t> catégorie </a:t>
                      </a:r>
                      <a:endParaRPr lang="fr-FR" sz="15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0"/>
                        </a:spcAft>
                      </a:pPr>
                      <a:r>
                        <a:rPr lang="fr-FR" sz="1500" dirty="0">
                          <a:effectLst/>
                          <a:latin typeface="Century Gothic" panose="020B0502020202020204" pitchFamily="34" charset="0"/>
                        </a:rPr>
                        <a:t>50 % </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0"/>
                        </a:spcAft>
                      </a:pPr>
                      <a:r>
                        <a:rPr lang="fr-FR" sz="1500" dirty="0">
                          <a:effectLst/>
                          <a:latin typeface="Century Gothic" panose="020B0502020202020204" pitchFamily="34" charset="0"/>
                        </a:rPr>
                        <a:t>281,66 euros </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15000"/>
                        </a:lnSpc>
                        <a:spcAft>
                          <a:spcPts val="0"/>
                        </a:spcAft>
                      </a:pPr>
                      <a:r>
                        <a:rPr lang="fr-FR" sz="1500">
                          <a:effectLst/>
                          <a:latin typeface="Century Gothic" panose="020B0502020202020204" pitchFamily="34" charset="0"/>
                        </a:rPr>
                        <a:t>1 609,00 euros </a:t>
                      </a:r>
                      <a:endParaRPr lang="fr-FR" sz="15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tc>
              </a:tr>
              <a:tr h="0">
                <a:tc>
                  <a:txBody>
                    <a:bodyPr/>
                    <a:lstStyle/>
                    <a:p>
                      <a:pPr algn="l">
                        <a:lnSpc>
                          <a:spcPct val="115000"/>
                        </a:lnSpc>
                        <a:spcAft>
                          <a:spcPts val="0"/>
                        </a:spcAft>
                      </a:pPr>
                      <a:r>
                        <a:rPr lang="fr-FR" sz="1500" b="0" dirty="0">
                          <a:effectLst/>
                          <a:latin typeface="Century Gothic" panose="020B0502020202020204" pitchFamily="34" charset="0"/>
                        </a:rPr>
                        <a:t>Pension d'invalidité de 3</a:t>
                      </a:r>
                      <a:r>
                        <a:rPr lang="fr-FR" sz="1500" b="0" baseline="30000" dirty="0">
                          <a:effectLst/>
                          <a:latin typeface="Century Gothic" panose="020B0502020202020204" pitchFamily="34" charset="0"/>
                        </a:rPr>
                        <a:t>e</a:t>
                      </a:r>
                      <a:r>
                        <a:rPr lang="fr-FR" sz="1500" b="0" dirty="0">
                          <a:effectLst/>
                          <a:latin typeface="Century Gothic" panose="020B0502020202020204" pitchFamily="34" charset="0"/>
                        </a:rPr>
                        <a:t> catégorie </a:t>
                      </a:r>
                      <a:endParaRPr lang="fr-FR" sz="15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c>
                  <a:txBody>
                    <a:bodyPr/>
                    <a:lstStyle/>
                    <a:p>
                      <a:pPr algn="ctr">
                        <a:lnSpc>
                          <a:spcPct val="115000"/>
                        </a:lnSpc>
                        <a:spcAft>
                          <a:spcPts val="0"/>
                        </a:spcAft>
                      </a:pPr>
                      <a:r>
                        <a:rPr lang="fr-FR" sz="1500" dirty="0">
                          <a:effectLst/>
                          <a:latin typeface="Century Gothic" panose="020B0502020202020204" pitchFamily="34" charset="0"/>
                        </a:rPr>
                        <a:t>50 %</a:t>
                      </a:r>
                      <a:br>
                        <a:rPr lang="fr-FR" sz="1500" dirty="0">
                          <a:effectLst/>
                          <a:latin typeface="Century Gothic" panose="020B0502020202020204" pitchFamily="34" charset="0"/>
                        </a:rPr>
                      </a:br>
                      <a:r>
                        <a:rPr lang="fr-FR" sz="1500" dirty="0">
                          <a:effectLst/>
                          <a:latin typeface="Century Gothic" panose="020B0502020202020204" pitchFamily="34" charset="0"/>
                        </a:rPr>
                        <a:t>+ </a:t>
                      </a:r>
                      <a:br>
                        <a:rPr lang="fr-FR" sz="1500" dirty="0">
                          <a:effectLst/>
                          <a:latin typeface="Century Gothic" panose="020B0502020202020204" pitchFamily="34" charset="0"/>
                        </a:rPr>
                      </a:br>
                      <a:r>
                        <a:rPr lang="fr-FR" sz="1500" dirty="0">
                          <a:effectLst/>
                          <a:latin typeface="Century Gothic" panose="020B0502020202020204" pitchFamily="34" charset="0"/>
                        </a:rPr>
                        <a:t>majoration pour tierce personne</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c>
                  <a:txBody>
                    <a:bodyPr/>
                    <a:lstStyle/>
                    <a:p>
                      <a:pPr algn="ctr">
                        <a:lnSpc>
                          <a:spcPct val="115000"/>
                        </a:lnSpc>
                        <a:spcAft>
                          <a:spcPts val="0"/>
                        </a:spcAft>
                      </a:pPr>
                      <a:r>
                        <a:rPr lang="fr-FR" sz="1500" dirty="0">
                          <a:effectLst/>
                          <a:latin typeface="Century Gothic" panose="020B0502020202020204" pitchFamily="34" charset="0"/>
                        </a:rPr>
                        <a:t>281,66 euros </a:t>
                      </a:r>
                      <a:br>
                        <a:rPr lang="fr-FR" sz="1500" dirty="0">
                          <a:effectLst/>
                          <a:latin typeface="Century Gothic" panose="020B0502020202020204" pitchFamily="34" charset="0"/>
                        </a:rPr>
                      </a:br>
                      <a:r>
                        <a:rPr lang="fr-FR" sz="1500" dirty="0">
                          <a:effectLst/>
                          <a:latin typeface="Century Gothic" panose="020B0502020202020204" pitchFamily="34" charset="0"/>
                        </a:rPr>
                        <a:t>+</a:t>
                      </a:r>
                      <a:br>
                        <a:rPr lang="fr-FR" sz="1500" dirty="0">
                          <a:effectLst/>
                          <a:latin typeface="Century Gothic" panose="020B0502020202020204" pitchFamily="34" charset="0"/>
                        </a:rPr>
                      </a:br>
                      <a:r>
                        <a:rPr lang="fr-FR" sz="1500" dirty="0">
                          <a:effectLst/>
                          <a:latin typeface="Century Gothic" panose="020B0502020202020204" pitchFamily="34" charset="0"/>
                        </a:rPr>
                        <a:t>1 103,08 euros</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c>
                  <a:txBody>
                    <a:bodyPr/>
                    <a:lstStyle/>
                    <a:p>
                      <a:pPr algn="ctr">
                        <a:lnSpc>
                          <a:spcPct val="115000"/>
                        </a:lnSpc>
                        <a:spcAft>
                          <a:spcPts val="0"/>
                        </a:spcAft>
                      </a:pPr>
                      <a:r>
                        <a:rPr lang="fr-FR" sz="1500" dirty="0">
                          <a:effectLst/>
                          <a:latin typeface="Century Gothic" panose="020B0502020202020204" pitchFamily="34" charset="0"/>
                        </a:rPr>
                        <a:t>1 609,00 euros</a:t>
                      </a:r>
                      <a:br>
                        <a:rPr lang="fr-FR" sz="1500" dirty="0">
                          <a:effectLst/>
                          <a:latin typeface="Century Gothic" panose="020B0502020202020204" pitchFamily="34" charset="0"/>
                        </a:rPr>
                      </a:br>
                      <a:r>
                        <a:rPr lang="fr-FR" sz="1500" dirty="0">
                          <a:effectLst/>
                          <a:latin typeface="Century Gothic" panose="020B0502020202020204" pitchFamily="34" charset="0"/>
                        </a:rPr>
                        <a:t>+</a:t>
                      </a:r>
                      <a:br>
                        <a:rPr lang="fr-FR" sz="1500" dirty="0">
                          <a:effectLst/>
                          <a:latin typeface="Century Gothic" panose="020B0502020202020204" pitchFamily="34" charset="0"/>
                        </a:rPr>
                      </a:br>
                      <a:r>
                        <a:rPr lang="fr-FR" sz="1500" dirty="0">
                          <a:effectLst/>
                          <a:latin typeface="Century Gothic" panose="020B0502020202020204" pitchFamily="34" charset="0"/>
                        </a:rPr>
                        <a:t>1 103,08 euros</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r>
            </a:tbl>
          </a:graphicData>
        </a:graphic>
      </p:graphicFrame>
      <p:sp>
        <p:nvSpPr>
          <p:cNvPr id="21" name="Rectangle 20"/>
          <p:cNvSpPr/>
          <p:nvPr>
            <p:custDataLst>
              <p:tags r:id="rId12"/>
            </p:custDataLst>
          </p:nvPr>
        </p:nvSpPr>
        <p:spPr>
          <a:xfrm>
            <a:off x="661988" y="4767191"/>
            <a:ext cx="11168062" cy="1431161"/>
          </a:xfrm>
          <a:prstGeom prst="rect">
            <a:avLst/>
          </a:prstGeom>
        </p:spPr>
        <p:txBody>
          <a:bodyPr wrap="square">
            <a:spAutoFit/>
          </a:bodyPr>
          <a:lstStyle/>
          <a:p>
            <a:pPr algn="just">
              <a:spcAft>
                <a:spcPts val="0"/>
              </a:spcAft>
            </a:pPr>
            <a:r>
              <a:rPr lang="fr-FR" b="1" dirty="0" smtClean="0">
                <a:solidFill>
                  <a:srgbClr val="C0504D"/>
                </a:solidFill>
                <a:effectLst/>
                <a:latin typeface="Century Gothic" panose="020B0502020202020204" pitchFamily="34" charset="0"/>
                <a:ea typeface="Times New Roman" panose="02020603050405020304" pitchFamily="18" charset="0"/>
                <a:cs typeface="Times New Roman" panose="02020603050405020304" pitchFamily="18" charset="0"/>
              </a:rPr>
              <a:t>À noter</a:t>
            </a:r>
            <a:r>
              <a:rPr lang="fr-FR" dirty="0" smtClean="0">
                <a:effectLst/>
                <a:latin typeface="Century Gothic" panose="020B050202020202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smtClean="0">
                <a:effectLst/>
                <a:latin typeface="Century Gothic" panose="020B0502020202020204" pitchFamily="34" charset="0"/>
                <a:ea typeface="Times New Roman" panose="02020603050405020304" pitchFamily="18" charset="0"/>
                <a:cs typeface="Times New Roman" panose="02020603050405020304" pitchFamily="18" charset="0"/>
              </a:rPr>
              <a:t>Si vous bénéficiez d'une pension d'invalidité de 3</a:t>
            </a:r>
            <a:r>
              <a:rPr lang="fr-FR" sz="1500" baseline="30000" dirty="0" smtClean="0">
                <a:effectLst/>
                <a:latin typeface="Century Gothic" panose="020B0502020202020204" pitchFamily="34" charset="0"/>
                <a:ea typeface="Times New Roman" panose="02020603050405020304" pitchFamily="18" charset="0"/>
                <a:cs typeface="Times New Roman" panose="02020603050405020304" pitchFamily="18" charset="0"/>
              </a:rPr>
              <a:t>e</a:t>
            </a:r>
            <a:r>
              <a:rPr lang="fr-FR" sz="1500" dirty="0" smtClean="0">
                <a:effectLst/>
                <a:latin typeface="Century Gothic" panose="020B0502020202020204" pitchFamily="34" charset="0"/>
                <a:ea typeface="Times New Roman" panose="02020603050405020304" pitchFamily="18" charset="0"/>
                <a:cs typeface="Times New Roman" panose="02020603050405020304" pitchFamily="18" charset="0"/>
              </a:rPr>
              <a:t> catégorie et que avez besoin d'une personne pour vous aider, la pension d'invalidité est majorée de 40 % (= majoration pour tierce personne). Cette majoration ne peut pas être inférieure à un montant fixé par décret (1 103,08 euros par mois au 1</a:t>
            </a:r>
            <a:r>
              <a:rPr lang="fr-FR" sz="1500" baseline="30000" dirty="0" smtClean="0">
                <a:effectLst/>
                <a:latin typeface="Century Gothic" panose="020B0502020202020204" pitchFamily="34" charset="0"/>
                <a:ea typeface="Times New Roman" panose="02020603050405020304" pitchFamily="18" charset="0"/>
                <a:cs typeface="Times New Roman" panose="02020603050405020304" pitchFamily="18" charset="0"/>
              </a:rPr>
              <a:t>er</a:t>
            </a:r>
            <a:r>
              <a:rPr lang="fr-FR" sz="1500" dirty="0" smtClean="0">
                <a:effectLst/>
                <a:latin typeface="Century Gothic" panose="020B0502020202020204" pitchFamily="34" charset="0"/>
                <a:ea typeface="Times New Roman" panose="02020603050405020304" pitchFamily="18" charset="0"/>
                <a:cs typeface="Times New Roman" panose="02020603050405020304" pitchFamily="18" charset="0"/>
              </a:rPr>
              <a:t> avril 2015).</a:t>
            </a:r>
          </a:p>
          <a:p>
            <a:pPr marL="342900" lvl="0" indent="-342900" algn="just">
              <a:lnSpc>
                <a:spcPct val="115000"/>
              </a:lnSpc>
              <a:spcAft>
                <a:spcPts val="0"/>
              </a:spcAft>
              <a:buSzPts val="1000"/>
              <a:buFont typeface="Symbol" panose="05050102010706020507" pitchFamily="18" charset="2"/>
              <a:buChar char=""/>
              <a:tabLst>
                <a:tab pos="457200" algn="l"/>
              </a:tabLst>
            </a:pPr>
            <a:r>
              <a:rPr lang="fr-FR" sz="1500" dirty="0" smtClean="0">
                <a:effectLst/>
                <a:latin typeface="Century Gothic" panose="020B0502020202020204" pitchFamily="34" charset="0"/>
                <a:ea typeface="Times New Roman" panose="02020603050405020304" pitchFamily="18" charset="0"/>
                <a:cs typeface="Times New Roman" panose="02020603050405020304" pitchFamily="18" charset="0"/>
              </a:rPr>
              <a:t>Le montant des pensions d'invalidité est revalorisé chaque année.</a:t>
            </a:r>
            <a:endParaRPr lang="fr-FR" sz="15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2" name="Bouton d’action : Suivant 21">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hlinkClick r:id="rId15"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Bouton d'action : Retour 24">
            <a:hlinkClick r:id="rId16"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85090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498661" y="1389144"/>
            <a:ext cx="11955600" cy="565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4" name="Rectangle 3"/>
          <p:cNvSpPr/>
          <p:nvPr>
            <p:custDataLst>
              <p:tags r:id="rId3"/>
            </p:custDataLst>
          </p:nvPr>
        </p:nvSpPr>
        <p:spPr>
          <a:xfrm>
            <a:off x="2200274" y="3171825"/>
            <a:ext cx="8072439" cy="298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5"/>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6"/>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8"/>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9"/>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6</a:t>
            </a:r>
          </a:p>
        </p:txBody>
      </p:sp>
      <p:sp>
        <p:nvSpPr>
          <p:cNvPr id="14" name="Arc 13"/>
          <p:cNvSpPr/>
          <p:nvPr>
            <p:custDataLst>
              <p:tags r:id="rId10"/>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Bouton d’action : Suivant 17">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Précédent 20">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14"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3" name="Bouton d'action : Retour 22">
            <a:hlinkClick r:id="rId15"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custDataLst>
              <p:tags r:id="rId11"/>
            </p:custDataLst>
          </p:nvPr>
        </p:nvSpPr>
        <p:spPr>
          <a:xfrm>
            <a:off x="947736" y="2040116"/>
            <a:ext cx="10825164" cy="3517886"/>
          </a:xfrm>
          <a:prstGeom prst="rect">
            <a:avLst/>
          </a:prstGeom>
        </p:spPr>
        <p:txBody>
          <a:bodyPr wrap="square">
            <a:spAutoFit/>
          </a:bodyPr>
          <a:lstStyle/>
          <a:p>
            <a:pPr algn="just"/>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À noter que </a:t>
            </a:r>
            <a:r>
              <a:rPr lang="fr-FR" sz="1600" b="1" dirty="0" smtClean="0">
                <a:effectLst/>
                <a:latin typeface="Century Gothic" panose="020B0502020202020204" pitchFamily="34" charset="0"/>
                <a:ea typeface="Times New Roman" panose="02020603050405020304" pitchFamily="18" charset="0"/>
                <a:cs typeface="Times New Roman" panose="02020603050405020304" pitchFamily="18" charset="0"/>
              </a:rPr>
              <a:t>la pension d'invalidité est exonérée de prélèvements sociaux</a:t>
            </a: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 en toute ou en partie, dans les situations suivantes :</a:t>
            </a:r>
          </a:p>
          <a:p>
            <a:pPr marL="342900" lvl="0" indent="-342900" algn="just">
              <a:lnSpc>
                <a:spcPct val="115000"/>
              </a:lnSpc>
              <a:spcAft>
                <a:spcPts val="1000"/>
              </a:spcAft>
              <a:buSzPts val="1000"/>
              <a:buFont typeface="Symbol" panose="05050102010706020507" pitchFamily="18" charset="2"/>
              <a:buChar char=""/>
              <a:tabLst>
                <a:tab pos="457200" algn="l"/>
              </a:tabLst>
            </a:pPr>
            <a:endPar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L’avis d'imposition sur le revenu de l'avant-dernière année indique un revenu fiscal de référence inférieur ou égal à 10 633 euros pour une personne seule (majoré de 2 839 euros pour chaque demi-part supplémentaire) : la pension d'invalidité est exonérée en totalité de la CRDS, de la CSG et de la CASA (article 7 de la loi de financement de la sécurité sociale pour 2015). </a:t>
            </a:r>
          </a:p>
          <a:p>
            <a:pPr marL="342900" lvl="0" indent="-342900" algn="just">
              <a:lnSpc>
                <a:spcPct val="115000"/>
              </a:lnSpc>
              <a:spcAft>
                <a:spcPts val="1000"/>
              </a:spcAft>
              <a:buSzPts val="1000"/>
              <a:buFont typeface="Symbol" panose="05050102010706020507" pitchFamily="18" charset="2"/>
              <a:buChar char=""/>
              <a:tabLst>
                <a:tab pos="457200" algn="l"/>
              </a:tabLst>
            </a:pP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Perception de l'allocation supplémentaire d'invalidité (ASI) : la pension d'invalidité est exonérée en totalité de la CRDS, de la CSG et de la CASA.</a:t>
            </a:r>
          </a:p>
          <a:p>
            <a:pPr marL="342900" lvl="0" indent="-342900" algn="just">
              <a:lnSpc>
                <a:spcPct val="115000"/>
              </a:lnSpc>
              <a:spcAft>
                <a:spcPts val="1000"/>
              </a:spcAft>
              <a:buSzPts val="1000"/>
              <a:buFont typeface="Symbol" panose="05050102010706020507" pitchFamily="18" charset="2"/>
              <a:buChar char=""/>
              <a:tabLst>
                <a:tab pos="457200" algn="l"/>
              </a:tabLst>
            </a:pPr>
            <a:r>
              <a:rPr lang="fr-FR" sz="1600" dirty="0" smtClean="0">
                <a:effectLst/>
                <a:latin typeface="Century Gothic" panose="020B0502020202020204" pitchFamily="34" charset="0"/>
                <a:ea typeface="Times New Roman" panose="02020603050405020304" pitchFamily="18" charset="0"/>
                <a:cs typeface="Times New Roman" panose="02020603050405020304" pitchFamily="18" charset="0"/>
              </a:rPr>
              <a:t>La personne  ne réside pas fiscalement en France : la pension d'invalidité est exonérée en totalité de la CRDS, de la CSG et de la CASA.</a:t>
            </a:r>
            <a:endParaRPr lang="fr-FR"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7573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79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533333" y="1389144"/>
            <a:ext cx="11955600" cy="558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7" name="Image 6"/>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4"/>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5"/>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7"/>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8"/>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7</a:t>
            </a:r>
          </a:p>
        </p:txBody>
      </p:sp>
      <p:sp>
        <p:nvSpPr>
          <p:cNvPr id="14" name="Arc 13"/>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Rectangle 15"/>
          <p:cNvSpPr/>
          <p:nvPr>
            <p:custDataLst>
              <p:tags r:id="rId10"/>
            </p:custDataLst>
          </p:nvPr>
        </p:nvSpPr>
        <p:spPr>
          <a:xfrm>
            <a:off x="685801" y="2557462"/>
            <a:ext cx="10901362" cy="221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custDataLst>
              <p:tags r:id="rId11"/>
            </p:custDataLst>
          </p:nvPr>
        </p:nvSpPr>
        <p:spPr>
          <a:xfrm>
            <a:off x="1319212" y="2723287"/>
            <a:ext cx="10525125" cy="1477328"/>
          </a:xfrm>
          <a:prstGeom prst="rect">
            <a:avLst/>
          </a:prstGeom>
        </p:spPr>
        <p:txBody>
          <a:bodyPr wrap="square">
            <a:spAutoFit/>
          </a:bodyPr>
          <a:lstStyle/>
          <a:p>
            <a:pPr algn="just"/>
            <a:r>
              <a:rPr lang="fr-FR"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Âge légal de la retraite</a:t>
            </a:r>
            <a:endParaRPr lang="fr-FR"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fr-FR"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Cet âge est fixé à 60 ans et 4 mois pour les assurés nés entre le 01/07/1951 et le 31/12/1951, 60 ans et 9 mois pour les assurés nés en 1952, 61 ans et 2 mois pour ceux qui sont nés en 1953, 61 ans et 7 mois pour les assurés nés en 1954, et 62 ans pour ceux nés à partir de 1955.</a:t>
            </a:r>
          </a:p>
        </p:txBody>
      </p:sp>
      <p:sp>
        <p:nvSpPr>
          <p:cNvPr id="22" name="Bouton d’action : Suivant 21">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outon d'action : Précédent 22">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a:hlinkClick r:id="rId14"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5" name="Bouton d'action : Retour 24">
            <a:hlinkClick r:id="rId15"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75258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597501" y="1389144"/>
            <a:ext cx="11955600" cy="563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7" name="Image 6"/>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4"/>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5"/>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7"/>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8"/>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8</a:t>
            </a:r>
          </a:p>
        </p:txBody>
      </p:sp>
      <p:sp>
        <p:nvSpPr>
          <p:cNvPr id="14" name="Arc 13"/>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Rectangle 15"/>
          <p:cNvSpPr/>
          <p:nvPr>
            <p:custDataLst>
              <p:tags r:id="rId10"/>
            </p:custDataLst>
          </p:nvPr>
        </p:nvSpPr>
        <p:spPr>
          <a:xfrm>
            <a:off x="685801" y="2557462"/>
            <a:ext cx="10901362" cy="221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custDataLst>
              <p:tags r:id="rId11"/>
            </p:custDataLst>
          </p:nvPr>
        </p:nvSpPr>
        <p:spPr>
          <a:xfrm>
            <a:off x="744083" y="1436837"/>
            <a:ext cx="11656464" cy="4764381"/>
          </a:xfrm>
          <a:prstGeom prst="rect">
            <a:avLst/>
          </a:prstGeom>
        </p:spPr>
        <p:txBody>
          <a:bodyPr wrap="square">
            <a:spAutoFit/>
          </a:bodyPr>
          <a:lstStyle/>
          <a:p>
            <a:pPr algn="ctr">
              <a:lnSpc>
                <a:spcPct val="115000"/>
              </a:lnSpc>
              <a:spcAft>
                <a:spcPts val="0"/>
              </a:spcAft>
            </a:pPr>
            <a:r>
              <a:rPr lang="fr-FR" sz="16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Action sanitaire et sociale du RSI</a:t>
            </a:r>
          </a:p>
          <a:p>
            <a:pPr algn="ctr">
              <a:lnSpc>
                <a:spcPct val="115000"/>
              </a:lnSpc>
              <a:spcAft>
                <a:spcPts val="0"/>
              </a:spcAft>
            </a:pPr>
            <a:endParaRPr lang="fr-FR" sz="4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Dispositifs </a:t>
            </a:r>
            <a:r>
              <a:rPr lang="fr-FR"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de </a:t>
            </a:r>
            <a:r>
              <a:rPr lang="fr-FR"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soutien</a:t>
            </a:r>
            <a:endParaRPr lang="fr-FR"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fr-FR" sz="2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fr-FR" sz="17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7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Couverture </a:t>
            </a: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Maladie Universelle Complémentaire</a:t>
            </a:r>
          </a:p>
          <a:p>
            <a:pPr algn="just">
              <a:lnSpc>
                <a:spcPct val="115000"/>
              </a:lnSpc>
              <a:spcAft>
                <a:spcPts val="0"/>
              </a:spcAf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 </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a:rPr>
              <a:t>CMU-C</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est une protection maladie complémentaire gratuite pour les bénéficiaires résidant en France de façon stable et régulière, sous condition de ressources. Les remboursements s'ajoutent à ceux de la couverture de base ainsi qu'une dispense d'avance des frais liés aux soins. </a:t>
            </a:r>
          </a:p>
          <a:p>
            <a:pPr algn="just">
              <a:lnSpc>
                <a:spcPct val="115000"/>
              </a:lnSpc>
              <a:spcAft>
                <a:spcPts val="0"/>
              </a:spcAft>
            </a:pPr>
            <a:r>
              <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Aide Complémentaire Santé</a:t>
            </a:r>
          </a:p>
          <a:p>
            <a:pPr algn="just">
              <a:lnSpc>
                <a:spcPct val="115000"/>
              </a:lnSpc>
              <a:spcAft>
                <a:spcPts val="0"/>
              </a:spcAft>
            </a:pPr>
            <a:endParaRPr lang="fr-FR" sz="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5"/>
              </a:rPr>
              <a:t>ACS</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est une aide financière permettant d'acquérir/conserver un contrat d’assurance complémentaire de santé pour les non-bénéficiaires de la CMU-C.</a:t>
            </a:r>
          </a:p>
          <a:p>
            <a:pPr algn="just">
              <a:lnSpc>
                <a:spcPct val="115000"/>
              </a:lnSpc>
              <a:spcAft>
                <a:spcPts val="0"/>
              </a:spcAft>
            </a:pPr>
            <a:r>
              <a:rPr lang="fr-FR" sz="6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Aides collectives, des </a:t>
            </a: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6"/>
              </a:rPr>
              <a:t>partenariats</a:t>
            </a:r>
            <a:r>
              <a:rPr lang="fr-FR" sz="17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pour</a:t>
            </a:r>
          </a:p>
          <a:p>
            <a:pPr marL="357188" lvl="1" indent="-285750" algn="just">
              <a:lnSpc>
                <a:spcPct val="115000"/>
              </a:lnSpc>
              <a:spcAft>
                <a:spcPts val="0"/>
              </a:spcAft>
              <a:buFont typeface="Calibri" panose="020F0502020204030204" pitchFamily="34" charset="0"/>
              <a:buChar char="-"/>
            </a:pPr>
            <a:endParaRPr lang="fr-FR" sz="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marL="357188" lvl="1" indent="-285750" algn="just">
              <a:lnSpc>
                <a:spcPct val="115000"/>
              </a:lnSpc>
              <a:spcAft>
                <a:spcPts val="0"/>
              </a:spcAft>
              <a:buFont typeface="Calibri" panose="020F050202020403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promouvoir, être des relais d’information, notamment dans le domaine de la prévention de la perte d’autonomie.</a:t>
            </a:r>
          </a:p>
          <a:p>
            <a:pPr marL="357188" lvl="1" indent="-285750" algn="just">
              <a:lnSpc>
                <a:spcPct val="115000"/>
              </a:lnSpc>
              <a:spcAft>
                <a:spcPts val="0"/>
              </a:spcAft>
              <a:buFont typeface="Calibri" panose="020F050202020403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assurer des actions de socialisation, de convivialité, encourager la création de nouvelles relations.</a:t>
            </a:r>
          </a:p>
          <a:p>
            <a:pPr marL="357188" lvl="1" indent="-285750" algn="just">
              <a:lnSpc>
                <a:spcPct val="115000"/>
              </a:lnSpc>
              <a:spcAft>
                <a:spcPts val="0"/>
              </a:spcAft>
              <a:buFont typeface="Calibri" panose="020F050202020403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accompagner les indépendants notamment dans le cadre de prestations que le </a:t>
            </a:r>
            <a:r>
              <a:rPr lang="fr-FR" sz="1500" i="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a:t>
            </a: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n’effectue pas lui-même .</a:t>
            </a:r>
          </a:p>
          <a:p>
            <a:pPr marL="357188" lvl="1" indent="-285750" algn="just">
              <a:lnSpc>
                <a:spcPct val="115000"/>
              </a:lnSpc>
              <a:spcAft>
                <a:spcPts val="0"/>
              </a:spcAft>
              <a:buFont typeface="Calibri" panose="020F0502020204030204" pitchFamily="34" charset="0"/>
              <a:buChar char="-"/>
            </a:pPr>
            <a:r>
              <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assurer la médiation sociale pour nos </a:t>
            </a:r>
            <a:r>
              <a:rPr lang="fr-FR" sz="15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ressortissants.</a:t>
            </a:r>
            <a:endParaRPr lang="fr-FR" sz="15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9" name="Bouton d’action : Suivant 18">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outon d'action : Précédent 21">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4" name="Bouton d'action : Retour 23">
            <a:hlinkClick r:id="rId1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90984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519879" y="1389144"/>
            <a:ext cx="11955600" cy="5605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7" name="Image 6"/>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4"/>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5"/>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7"/>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8"/>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9</a:t>
            </a:r>
          </a:p>
        </p:txBody>
      </p:sp>
      <p:sp>
        <p:nvSpPr>
          <p:cNvPr id="14" name="Arc 13"/>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p:cNvSpPr/>
          <p:nvPr>
            <p:custDataLst>
              <p:tags r:id="rId10"/>
            </p:custDataLst>
          </p:nvPr>
        </p:nvSpPr>
        <p:spPr>
          <a:xfrm>
            <a:off x="1962148" y="1379928"/>
            <a:ext cx="8139113" cy="694036"/>
          </a:xfrm>
          <a:prstGeom prst="rect">
            <a:avLst/>
          </a:prstGeom>
        </p:spPr>
        <p:txBody>
          <a:bodyPr wrap="square">
            <a:spAutoFit/>
          </a:bodyPr>
          <a:lstStyle/>
          <a:p>
            <a:pPr algn="ctr">
              <a:lnSpc>
                <a:spcPct val="115000"/>
              </a:lnSpc>
              <a:spcAft>
                <a:spcPts val="0"/>
              </a:spcAft>
            </a:pPr>
            <a:r>
              <a:rPr lang="fr-FR" sz="14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Action sanitaire et sociale du </a:t>
            </a:r>
            <a:r>
              <a:rPr lang="fr-FR" sz="14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 </a:t>
            </a:r>
            <a:endParaRPr lang="fr-FR" sz="14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fr-FR" sz="2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Se maintenir dans l’activité</a:t>
            </a:r>
            <a:endParaRPr lang="fr-FR"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8" name="Rectangle 17"/>
          <p:cNvSpPr/>
          <p:nvPr>
            <p:custDataLst>
              <p:tags r:id="rId11"/>
            </p:custDataLst>
          </p:nvPr>
        </p:nvSpPr>
        <p:spPr>
          <a:xfrm>
            <a:off x="617261" y="1822975"/>
            <a:ext cx="11719118" cy="4605107"/>
          </a:xfrm>
          <a:prstGeom prst="rect">
            <a:avLst/>
          </a:prstGeom>
        </p:spPr>
        <p:txBody>
          <a:bodyPr wrap="square">
            <a:spAutoFit/>
          </a:bodyPr>
          <a:lstStyle/>
          <a:p>
            <a:pPr algn="just">
              <a:lnSpc>
                <a:spcPct val="115000"/>
              </a:lnSpc>
              <a:spcAft>
                <a:spcPts val="0"/>
              </a:spcAft>
            </a:pPr>
            <a:r>
              <a:rPr lang="fr-FR" sz="15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Prévenir la perte d'activité</a:t>
            </a:r>
            <a:endParaRPr lang="fr-FR" sz="15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problème de santé du travailleur indépendant peut remettre en cause la situation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de l'entreprise, des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salariés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et du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conjoint collaborateur</a:t>
            </a:r>
          </a:p>
          <a:p>
            <a:pPr algn="just">
              <a:lnSpc>
                <a:spcPct val="115000"/>
              </a:lnSpc>
              <a:spcAft>
                <a:spcPts val="0"/>
              </a:spcAft>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400" i="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cherche à identifier le plus précocement possible ces travailleurs indépendants fragilisés par un handicap, la pénibilité, le </a:t>
            </a:r>
            <a:r>
              <a:rPr lang="fr-FR" sz="1400" dirty="0" err="1">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burn-out</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une maladie invalidante, une usure professionnelle, ou confrontés à un risque professionnel incapacitant. </a:t>
            </a:r>
            <a:endParaRPr lang="fr-FR" sz="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fr-FR" sz="15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Accompagner la reconversion</a:t>
            </a:r>
            <a:endParaRPr lang="fr-FR" sz="15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Un référent </a:t>
            </a:r>
            <a:r>
              <a:rPr lang="fr-FR" sz="1400" i="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peut être présent aux côtés du travailleur indépendant dans ses démarches de :</a:t>
            </a:r>
          </a:p>
          <a:p>
            <a:pPr marL="442913" lvl="1" indent="-285750" algn="just">
              <a:lnSpc>
                <a:spcPct val="115000"/>
              </a:lnSpc>
              <a:spcAft>
                <a:spcPts val="0"/>
              </a:spcAft>
              <a:buFont typeface="Calibri" panose="020F0502020204030204" pitchFamily="34" charset="0"/>
              <a:buChar char="-"/>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construction d'un projet professionnel d’adaptation ou de reconversion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4"/>
              </a:rPr>
              <a:t>formation</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aménagement de poste, réorganisation de l'entreprise, etc.)</a:t>
            </a:r>
          </a:p>
          <a:p>
            <a:pPr marL="442913" lvl="1" indent="-285750" algn="just">
              <a:lnSpc>
                <a:spcPct val="115000"/>
              </a:lnSpc>
              <a:spcAft>
                <a:spcPts val="0"/>
              </a:spcAft>
              <a:buFont typeface="Calibri" panose="020F0502020204030204" pitchFamily="34" charset="0"/>
              <a:buChar char="-"/>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accompagnement pendant la transition professionnelle</a:t>
            </a:r>
          </a:p>
          <a:p>
            <a:pPr marL="442913" lvl="1" indent="-285750" algn="just">
              <a:lnSpc>
                <a:spcPct val="115000"/>
              </a:lnSpc>
              <a:spcAft>
                <a:spcPts val="0"/>
              </a:spcAft>
              <a:buFont typeface="Calibri" panose="020F0502020204030204" pitchFamily="34" charset="0"/>
              <a:buChar char="-"/>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prise en considération de l'entreprise et/ou de la présence du conjoint collaborateur</a:t>
            </a:r>
          </a:p>
          <a:p>
            <a:pPr algn="just">
              <a:lnSpc>
                <a:spcPct val="115000"/>
              </a:lnSpc>
              <a:spcAft>
                <a:spcPts val="0"/>
              </a:spcAft>
            </a:pPr>
            <a:endParaRPr lang="fr-FR" sz="200" i="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400" i="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L'accompagnement </a:t>
            </a:r>
            <a:r>
              <a:rPr lang="fr-FR" sz="1400" i="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dans l’élaboration d’un projet professionnel peut conduire à : </a:t>
            </a:r>
          </a:p>
          <a:p>
            <a:pPr marL="357188" lvl="1" indent="100013" algn="just">
              <a:lnSpc>
                <a:spcPct val="115000"/>
              </a:lnSpc>
              <a:spcAft>
                <a:spcPts val="0"/>
              </a:spcAft>
              <a:buFont typeface="Calibri" panose="020F0502020204030204" pitchFamily="34" charset="0"/>
              <a:buChar char="-"/>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un maintien dans la même activité avec un aménagement de l’entreprise et/ou de l’environnement professionnel</a:t>
            </a:r>
          </a:p>
          <a:p>
            <a:pPr marL="357188" lvl="1" indent="100013" algn="just">
              <a:lnSpc>
                <a:spcPct val="115000"/>
              </a:lnSpc>
              <a:spcAft>
                <a:spcPts val="0"/>
              </a:spcAft>
              <a:buFont typeface="Calibri" panose="020F0502020204030204" pitchFamily="34" charset="0"/>
              <a:buChar char="-"/>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une autre activité indépendante avec un changement d’orientation (secteur)</a:t>
            </a:r>
          </a:p>
          <a:p>
            <a:pPr marL="357188" lvl="1" indent="100013" algn="just">
              <a:lnSpc>
                <a:spcPct val="115000"/>
              </a:lnSpc>
              <a:spcAft>
                <a:spcPts val="0"/>
              </a:spcAft>
              <a:buFont typeface="Calibri" panose="020F0502020204030204" pitchFamily="34" charset="0"/>
              <a:buChar char="-"/>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un changement de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5" tooltip="Choisir un statut"/>
              </a:rPr>
              <a:t>statut</a:t>
            </a:r>
            <a:endParaRPr lang="fr-FR" sz="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fr-FR" sz="1500" b="1" u="sng"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Aides </a:t>
            </a:r>
            <a:r>
              <a:rPr lang="fr-FR" sz="1500" b="1" u="sng"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collectives</a:t>
            </a:r>
            <a:r>
              <a:rPr lang="fr-FR" sz="15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 propose des accompagnements personnalisés grâce à ses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16"/>
              </a:rPr>
              <a:t>partenariats</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organismes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pour l'emploi, l'insertion, le handicap ou la formation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professionnelle, centres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de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gestion, chambres consulaires …</a:t>
            </a:r>
            <a:endParaRPr lang="fr-FR" sz="14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9" name="Bouton d’action : Suivant 18">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outon d'action : Précédent 21">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7"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4" name="Bouton d'action : Retour 23">
            <a:hlinkClick r:id="rId18"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836179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3" y="1"/>
            <a:ext cx="12501563" cy="68579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custDataLst>
              <p:tags r:id="rId2"/>
            </p:custDataLst>
          </p:nvPr>
        </p:nvSpPr>
        <p:spPr>
          <a:xfrm>
            <a:off x="533333" y="1374396"/>
            <a:ext cx="11955600" cy="592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pic>
        <p:nvPicPr>
          <p:cNvPr id="7" name="Image 6"/>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8" name="Rectangle 7"/>
          <p:cNvSpPr/>
          <p:nvPr>
            <p:custDataLst>
              <p:tags r:id="rId4"/>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custDataLst>
              <p:tags r:id="rId5"/>
            </p:custDataLst>
          </p:nvPr>
        </p:nvSpPr>
        <p:spPr>
          <a:xfrm>
            <a:off x="-1" y="432594"/>
            <a:ext cx="9801225" cy="492443"/>
          </a:xfrm>
          <a:prstGeom prst="rect">
            <a:avLst/>
          </a:prstGeom>
        </p:spPr>
        <p:txBody>
          <a:bodyPr wrap="square">
            <a:spAutoFit/>
          </a:bodyPr>
          <a:lstStyle/>
          <a:p>
            <a:pPr marL="800100" indent="-614363"/>
            <a:r>
              <a:rPr lang="fr-FR" sz="2600" b="1" dirty="0" smtClean="0">
                <a:solidFill>
                  <a:schemeClr val="accent6">
                    <a:lumMod val="75000"/>
                  </a:schemeClr>
                </a:solidFill>
                <a:latin typeface="Century Gothic" panose="020B0502020202020204" pitchFamily="34" charset="0"/>
              </a:rPr>
              <a:t>2.2. Pour la pension d’invalidité et les régimes d’assurance</a:t>
            </a:r>
          </a:p>
        </p:txBody>
      </p:sp>
      <p:pic>
        <p:nvPicPr>
          <p:cNvPr id="10" name="Image 9"/>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11" name="Rectangle 10"/>
          <p:cNvSpPr/>
          <p:nvPr>
            <p:custDataLst>
              <p:tags r:id="rId7"/>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custDataLst>
              <p:tags r:id="rId8"/>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10</a:t>
            </a:r>
          </a:p>
        </p:txBody>
      </p:sp>
      <p:sp>
        <p:nvSpPr>
          <p:cNvPr id="14" name="Arc 13"/>
          <p:cNvSpPr/>
          <p:nvPr>
            <p:custDataLst>
              <p:tags r:id="rId9"/>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Rectangle 14"/>
          <p:cNvSpPr/>
          <p:nvPr>
            <p:custDataLst>
              <p:tags r:id="rId10"/>
            </p:custDataLst>
          </p:nvPr>
        </p:nvSpPr>
        <p:spPr>
          <a:xfrm>
            <a:off x="720889" y="1948511"/>
            <a:ext cx="11695700" cy="4339650"/>
          </a:xfrm>
          <a:prstGeom prst="rect">
            <a:avLst/>
          </a:prstGeom>
        </p:spPr>
        <p:txBody>
          <a:bodyPr wrap="square">
            <a:spAutoFit/>
          </a:bodyPr>
          <a:lstStyle/>
          <a:p>
            <a:pPr algn="just">
              <a:lnSpc>
                <a:spcPct val="115000"/>
              </a:lnSpc>
              <a:spcAft>
                <a:spcPts val="0"/>
              </a:spcAft>
            </a:pPr>
            <a:r>
              <a:rPr lang="fr-FR" sz="16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Rester </a:t>
            </a:r>
            <a:r>
              <a:rPr lang="fr-FR" sz="16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indépendant - Vivre chez soi le plus longtemps possible</a:t>
            </a:r>
          </a:p>
          <a:p>
            <a:pPr algn="just">
              <a:lnSpc>
                <a:spcPct val="115000"/>
              </a:lnSpc>
              <a:spcAft>
                <a:spcPts val="0"/>
              </a:spcAft>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400" i="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soutient le travailleur indépendant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actif/retraité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à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rester en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indépendant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tout en vivant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chez lui le plus longtemps possible. </a:t>
            </a:r>
          </a:p>
          <a:p>
            <a:pPr algn="just">
              <a:lnSpc>
                <a:spcPct val="115000"/>
              </a:lnSpc>
              <a:spcAft>
                <a:spcPts val="0"/>
              </a:spcAft>
            </a:pPr>
            <a:r>
              <a:rPr lang="fr-FR" sz="2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endParaRPr lang="fr-FR" sz="2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fr-FR" sz="2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5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Prévention</a:t>
            </a:r>
          </a:p>
          <a:p>
            <a:pPr algn="just">
              <a:lnSpc>
                <a:spcPct val="115000"/>
              </a:lnSpc>
              <a:spcAft>
                <a:spcPts val="0"/>
              </a:spcAft>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La prévention du handicap, de la perte d’autonomie liée à un accident ou à une maladie et du vieillissement pathologique sont des clés du bien vieillir. Dans le cadre de cette prévention, le </a:t>
            </a:r>
            <a:r>
              <a:rPr lang="fr-FR" sz="1400" i="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prend en charge différentes prestations. Le maintien à domicile et le retour après hospitalisation sont ainsi favorisés. </a:t>
            </a:r>
          </a:p>
          <a:p>
            <a:pPr algn="just">
              <a:lnSpc>
                <a:spcPct val="115000"/>
              </a:lnSpc>
              <a:spcAft>
                <a:spcPts val="0"/>
              </a:spcAft>
            </a:pPr>
            <a:r>
              <a:rPr lang="fr-FR" sz="2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fr-FR" sz="15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Rompre l'isolement </a:t>
            </a:r>
          </a:p>
          <a:p>
            <a:pPr algn="just">
              <a:lnSpc>
                <a:spcPct val="115000"/>
              </a:lnSpc>
              <a:spcAft>
                <a:spcPts val="0"/>
              </a:spcAft>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400" i="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intervient auprès des actifs, retraités et ayants droit fragilisés afin de limiter l’incidence sociale de leur difficulté médico-sociale :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prévenir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l'exclusion et la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solitude, préserver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les relations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sociales, maintenir </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un lien de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convivialité.</a:t>
            </a:r>
            <a:endParaRPr lang="fr-FR" sz="2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endParaRPr lang="fr-FR" sz="2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Cet isolement a souvent des impacts aussi bien pour la personne en perte d’autonomie que pour ses proches aidants. Il est souvent une conséquence du choix de la personne de retarder un placement, dans la crainte de rompre avec son environnement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habituel.</a:t>
            </a:r>
            <a:endPar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2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fr-FR" sz="16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Évaluation des besoins à domicile</a:t>
            </a:r>
          </a:p>
          <a:p>
            <a:pPr algn="just">
              <a:lnSpc>
                <a:spcPct val="115000"/>
              </a:lnSpc>
              <a:spcAft>
                <a:spcPts val="0"/>
              </a:spcAft>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Le </a:t>
            </a:r>
            <a:r>
              <a:rPr lang="fr-FR" sz="1400" i="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a:t>
            </a: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 peut solliciter une évaluation globale des besoins à domicile pour : </a:t>
            </a:r>
          </a:p>
          <a:p>
            <a:pPr marL="285750" lvl="1" indent="-285750" algn="just">
              <a:lnSpc>
                <a:spcPct val="115000"/>
              </a:lnSpc>
              <a:spcAft>
                <a:spcPts val="0"/>
              </a:spcAft>
              <a:buFont typeface="Calibri" panose="020F0502020204030204" pitchFamily="34" charset="0"/>
              <a:buChar char="-"/>
            </a:pPr>
            <a:r>
              <a:rPr lang="fr-FR" sz="1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aider la personne à formaliser ses besoins pour vivre mieux chez elle le plus longtemps </a:t>
            </a:r>
            <a:r>
              <a:rPr lang="fr-FR" sz="1400"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possible.</a:t>
            </a:r>
          </a:p>
          <a:p>
            <a:pPr marL="285750" lvl="1" indent="-285750" algn="just">
              <a:lnSpc>
                <a:spcPct val="115000"/>
              </a:lnSpc>
              <a:spcAft>
                <a:spcPts val="0"/>
              </a:spcAft>
              <a:buFont typeface="Calibri" panose="020F0502020204030204" pitchFamily="34" charset="0"/>
              <a:buChar char="-"/>
            </a:pPr>
            <a:r>
              <a:rPr lang="fr-FR" sz="1400" dirty="0" smtClean="0">
                <a:solidFill>
                  <a:schemeClr val="tx1">
                    <a:lumMod val="75000"/>
                    <a:lumOff val="25000"/>
                  </a:schemeClr>
                </a:solidFill>
                <a:latin typeface="Century Gothic" panose="020B0502020202020204" pitchFamily="34" charset="0"/>
              </a:rPr>
              <a:t>établir </a:t>
            </a:r>
            <a:r>
              <a:rPr lang="fr-FR" sz="1400" dirty="0">
                <a:solidFill>
                  <a:schemeClr val="tx1">
                    <a:lumMod val="75000"/>
                    <a:lumOff val="25000"/>
                  </a:schemeClr>
                </a:solidFill>
                <a:latin typeface="Century Gothic" panose="020B0502020202020204" pitchFamily="34" charset="0"/>
              </a:rPr>
              <a:t>des préconisations d’actions, les prioriser, prendre en compte l’offre de service disponible dans </a:t>
            </a:r>
            <a:r>
              <a:rPr lang="fr-FR" sz="1400" dirty="0" smtClean="0">
                <a:solidFill>
                  <a:schemeClr val="tx1">
                    <a:lumMod val="75000"/>
                    <a:lumOff val="25000"/>
                  </a:schemeClr>
                </a:solidFill>
                <a:latin typeface="Century Gothic" panose="020B0502020202020204" pitchFamily="34" charset="0"/>
              </a:rPr>
              <a:t>son environnement. </a:t>
            </a:r>
          </a:p>
          <a:p>
            <a:pPr marL="285750" lvl="1" indent="-285750" algn="just">
              <a:lnSpc>
                <a:spcPct val="115000"/>
              </a:lnSpc>
              <a:spcAft>
                <a:spcPts val="0"/>
              </a:spcAft>
              <a:buFont typeface="Calibri" panose="020F0502020204030204" pitchFamily="34" charset="0"/>
              <a:buChar char="-"/>
            </a:pPr>
            <a:r>
              <a:rPr lang="fr-FR" sz="1400" dirty="0">
                <a:solidFill>
                  <a:schemeClr val="tx1">
                    <a:lumMod val="75000"/>
                    <a:lumOff val="25000"/>
                  </a:schemeClr>
                </a:solidFill>
                <a:latin typeface="Century Gothic" panose="020B0502020202020204" pitchFamily="34" charset="0"/>
              </a:rPr>
              <a:t>o</a:t>
            </a:r>
            <a:r>
              <a:rPr lang="fr-FR" sz="1400" dirty="0" smtClean="0">
                <a:solidFill>
                  <a:schemeClr val="tx1">
                    <a:lumMod val="75000"/>
                    <a:lumOff val="25000"/>
                  </a:schemeClr>
                </a:solidFill>
                <a:latin typeface="Century Gothic" panose="020B0502020202020204" pitchFamily="34" charset="0"/>
              </a:rPr>
              <a:t>bjectiver </a:t>
            </a:r>
            <a:r>
              <a:rPr lang="fr-FR" sz="1400" dirty="0">
                <a:solidFill>
                  <a:schemeClr val="tx1">
                    <a:lumMod val="75000"/>
                    <a:lumOff val="25000"/>
                  </a:schemeClr>
                </a:solidFill>
                <a:latin typeface="Century Gothic" panose="020B0502020202020204" pitchFamily="34" charset="0"/>
              </a:rPr>
              <a:t>les besoins et renseigner la Commission d’Action Sanitaire et Sociale du </a:t>
            </a:r>
            <a:r>
              <a:rPr lang="fr-FR" sz="1400" i="1" dirty="0">
                <a:solidFill>
                  <a:schemeClr val="tx1">
                    <a:lumMod val="75000"/>
                    <a:lumOff val="25000"/>
                  </a:schemeClr>
                </a:solidFill>
                <a:latin typeface="Century Gothic" panose="020B0502020202020204" pitchFamily="34" charset="0"/>
              </a:rPr>
              <a:t>RSI</a:t>
            </a:r>
            <a:r>
              <a:rPr lang="fr-FR" sz="1400" dirty="0">
                <a:solidFill>
                  <a:schemeClr val="tx1">
                    <a:lumMod val="75000"/>
                    <a:lumOff val="25000"/>
                  </a:schemeClr>
                </a:solidFill>
                <a:latin typeface="Century Gothic" panose="020B0502020202020204" pitchFamily="34" charset="0"/>
              </a:rPr>
              <a:t> pour faciliter la prise de </a:t>
            </a:r>
            <a:r>
              <a:rPr lang="fr-FR" sz="1400" dirty="0" smtClean="0">
                <a:solidFill>
                  <a:schemeClr val="tx1">
                    <a:lumMod val="75000"/>
                    <a:lumOff val="25000"/>
                  </a:schemeClr>
                </a:solidFill>
                <a:latin typeface="Century Gothic" panose="020B0502020202020204" pitchFamily="34" charset="0"/>
              </a:rPr>
              <a:t>décision</a:t>
            </a:r>
            <a:endParaRPr lang="fr-FR" sz="1400" dirty="0">
              <a:solidFill>
                <a:schemeClr val="tx1">
                  <a:lumMod val="75000"/>
                  <a:lumOff val="25000"/>
                </a:schemeClr>
              </a:solidFill>
              <a:latin typeface="Century Gothic" panose="020B0502020202020204" pitchFamily="34" charset="0"/>
            </a:endParaRPr>
          </a:p>
        </p:txBody>
      </p:sp>
      <p:sp>
        <p:nvSpPr>
          <p:cNvPr id="16" name="Rectangle 15"/>
          <p:cNvSpPr/>
          <p:nvPr>
            <p:custDataLst>
              <p:tags r:id="rId11"/>
            </p:custDataLst>
          </p:nvPr>
        </p:nvSpPr>
        <p:spPr>
          <a:xfrm>
            <a:off x="1962148" y="1308546"/>
            <a:ext cx="8139113" cy="658642"/>
          </a:xfrm>
          <a:prstGeom prst="rect">
            <a:avLst/>
          </a:prstGeom>
        </p:spPr>
        <p:txBody>
          <a:bodyPr wrap="square">
            <a:spAutoFit/>
          </a:bodyPr>
          <a:lstStyle/>
          <a:p>
            <a:pPr algn="ctr">
              <a:lnSpc>
                <a:spcPct val="115000"/>
              </a:lnSpc>
              <a:spcAft>
                <a:spcPts val="0"/>
              </a:spcAft>
            </a:pPr>
            <a:r>
              <a:rPr lang="fr-FR" sz="14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Action </a:t>
            </a:r>
            <a:r>
              <a:rPr lang="fr-FR" sz="14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sanitaire et sociale du </a:t>
            </a:r>
            <a:r>
              <a:rPr lang="fr-FR" sz="1400"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RSI </a:t>
            </a:r>
          </a:p>
          <a:p>
            <a:pPr algn="ctr">
              <a:lnSpc>
                <a:spcPct val="115000"/>
              </a:lnSpc>
              <a:spcAft>
                <a:spcPts val="0"/>
              </a:spcAft>
            </a:pPr>
            <a:r>
              <a:rPr lang="fr-FR" b="1" dirty="0" smtClea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Préserver son autonomie</a:t>
            </a:r>
            <a:endParaRPr lang="fr-FR"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9" name="Bouton d’action : Suivant 18">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outon d'action : Précédent 21">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14"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24" name="Bouton d'action : Retour 23">
            <a:hlinkClick r:id="rId15"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66375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00013" y="1"/>
            <a:ext cx="12501563"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custDataLst>
              <p:tags r:id="rId2"/>
            </p:custDataLst>
          </p:nvPr>
        </p:nvSpPr>
        <p:spPr>
          <a:xfrm>
            <a:off x="525156" y="1319806"/>
            <a:ext cx="11955600" cy="569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6" name="Rectangle 5"/>
          <p:cNvSpPr/>
          <p:nvPr>
            <p:custDataLst>
              <p:tags r:id="rId3"/>
            </p:custDataLst>
          </p:nvPr>
        </p:nvSpPr>
        <p:spPr>
          <a:xfrm>
            <a:off x="-114301" y="300040"/>
            <a:ext cx="10315575" cy="771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custDataLst>
              <p:tags r:id="rId4"/>
            </p:custDataLst>
          </p:nvPr>
        </p:nvSpPr>
        <p:spPr>
          <a:xfrm>
            <a:off x="29027" y="432594"/>
            <a:ext cx="9801225" cy="492443"/>
          </a:xfrm>
          <a:prstGeom prst="rect">
            <a:avLst/>
          </a:prstGeom>
        </p:spPr>
        <p:txBody>
          <a:bodyPr wrap="square">
            <a:spAutoFit/>
          </a:bodyPr>
          <a:lstStyle/>
          <a:p>
            <a:pPr marL="800100" indent="-614363"/>
            <a:r>
              <a:rPr lang="fr-FR" sz="2600" b="1" dirty="0" smtClean="0">
                <a:solidFill>
                  <a:schemeClr val="tx1">
                    <a:lumMod val="75000"/>
                    <a:lumOff val="25000"/>
                  </a:schemeClr>
                </a:solidFill>
                <a:latin typeface="Century Gothic" panose="020B0502020202020204" pitchFamily="34" charset="0"/>
              </a:rPr>
              <a:t>Annexe n° 11</a:t>
            </a:r>
          </a:p>
        </p:txBody>
      </p:sp>
      <p:pic>
        <p:nvPicPr>
          <p:cNvPr id="8" name="Image 7"/>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10373281" y="301543"/>
            <a:ext cx="1493827" cy="736682"/>
          </a:xfrm>
          <a:prstGeom prst="rect">
            <a:avLst/>
          </a:prstGeom>
        </p:spPr>
      </p:pic>
      <p:sp>
        <p:nvSpPr>
          <p:cNvPr id="9" name="Rectangle 8"/>
          <p:cNvSpPr/>
          <p:nvPr>
            <p:custDataLst>
              <p:tags r:id="rId6"/>
            </p:custDataLst>
          </p:nvPr>
        </p:nvSpPr>
        <p:spPr>
          <a:xfrm>
            <a:off x="571117" y="1393393"/>
            <a:ext cx="11781304" cy="4935197"/>
          </a:xfrm>
          <a:prstGeom prst="rect">
            <a:avLst/>
          </a:prstGeom>
        </p:spPr>
        <p:txBody>
          <a:bodyPr wrap="square">
            <a:spAutoFit/>
          </a:bodyPr>
          <a:lstStyle/>
          <a:p>
            <a:pPr algn="just"/>
            <a:r>
              <a:rPr lang="fr-FR" sz="14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pension d'invalidité peut être révisée, suspendue ou supprimée </a:t>
            </a: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à tout moment, notamment dans les cas suivants :</a:t>
            </a:r>
          </a:p>
          <a:p>
            <a:pPr algn="just"/>
            <a:endParaRPr lang="fr-FR" sz="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65100" lvl="0" indent="-165100" algn="just">
              <a:lnSpc>
                <a:spcPct val="115000"/>
              </a:lnSpc>
              <a:buSzPts val="1000"/>
              <a:buFont typeface="Symbol" panose="05050102010706020507" pitchFamily="18" charset="2"/>
              <a:buChar char=""/>
              <a:tabLst>
                <a:tab pos="457200" algn="l"/>
              </a:tabLst>
            </a:pPr>
            <a:r>
              <a:rPr lang="fr-FR" sz="14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Pour des raisons médicales</a:t>
            </a: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 la catégorie de la pension peut être révisée en cas d'amélioration ou d'aggravation de votre état de santé.</a:t>
            </a:r>
          </a:p>
          <a:p>
            <a:pPr marL="165100" lvl="0" indent="-165100" algn="just">
              <a:lnSpc>
                <a:spcPct val="115000"/>
              </a:lnSpc>
              <a:buSzPts val="1000"/>
              <a:tabLst>
                <a:tab pos="457200" algn="l"/>
              </a:tabLst>
            </a:pPr>
            <a:endParaRPr lang="fr-FR" sz="2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65100" lvl="0" indent="-165100" algn="just">
              <a:lnSpc>
                <a:spcPct val="115000"/>
              </a:lnSpc>
              <a:buSzPts val="1000"/>
              <a:buFont typeface="Symbol" panose="05050102010706020507" pitchFamily="18" charset="2"/>
              <a:buChar char=""/>
              <a:tabLst>
                <a:tab pos="457200" algn="l"/>
              </a:tabLst>
            </a:pPr>
            <a:r>
              <a:rPr lang="fr-FR" sz="14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Pour reprise d’activité professionnelle salariée</a:t>
            </a: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ou vous avez des ressources supplémentaires : le versement de la pension d'invalidité peut être suspendu si, pendant six mois consécutifs, le cumul de la pension d'invalidité et de votre salaire dépasse votre ancien salaire perçu avant l'arrêt de travail pour invalidité.</a:t>
            </a:r>
          </a:p>
          <a:p>
            <a:pPr marL="165100" lvl="0" indent="-165100" algn="just">
              <a:lnSpc>
                <a:spcPct val="115000"/>
              </a:lnSpc>
              <a:buSzPts val="1000"/>
              <a:buFont typeface="Symbol" panose="05050102010706020507" pitchFamily="18" charset="2"/>
              <a:buChar char=""/>
              <a:tabLst>
                <a:tab pos="457200" algn="l"/>
              </a:tabLst>
            </a:pPr>
            <a:r>
              <a:rPr lang="fr-FR" sz="14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Pour reprise d’activité professionnelle non salariée</a:t>
            </a: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 les règles de cumul entre une pension d'invalidité et des revenus ou gains provenant d'une activité professionnelle non salariée sont désormais fixées comme pour les pensionnés d'invalidité exerçant une activité professionnelle salariée. </a:t>
            </a:r>
          </a:p>
          <a:p>
            <a:pPr marL="165100" lvl="0" indent="-165100" algn="just">
              <a:lnSpc>
                <a:spcPct val="115000"/>
              </a:lnSpc>
              <a:buSzPts val="1000"/>
              <a:buFont typeface="Symbol" panose="05050102010706020507" pitchFamily="18" charset="2"/>
              <a:buChar char=""/>
              <a:tabLst>
                <a:tab pos="457200" algn="l"/>
              </a:tabLst>
            </a:pP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Ainsi, le versement de la pension d'invalidité peut être suspendu si, pendant six mois consécutifs, le cumul de la pension d'invalidité et de votre revenu dépasse votre ancien salaire perçu avant l'arrêt de travail pour invalidité. Les revenus retenus : </a:t>
            </a:r>
          </a:p>
          <a:p>
            <a:pPr marL="342900" lvl="0" indent="-165100">
              <a:lnSpc>
                <a:spcPct val="115000"/>
              </a:lnSpc>
              <a:buSzPts val="1000"/>
              <a:buFont typeface="Century Gothic" panose="020B0502020202020204" pitchFamily="34" charset="0"/>
              <a:buChar char="­"/>
              <a:tabLst>
                <a:tab pos="457200" algn="l"/>
              </a:tabLst>
            </a:pP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le revenu professionnel qui entre dans l'assiette des cotisations d'assurance maladie</a:t>
            </a:r>
          </a:p>
          <a:p>
            <a:pPr marL="342900" lvl="0" indent="-165100">
              <a:lnSpc>
                <a:spcPct val="115000"/>
              </a:lnSpc>
              <a:buSzPts val="1000"/>
              <a:buFont typeface="Century Gothic" panose="020B0502020202020204" pitchFamily="34" charset="0"/>
              <a:buChar char="­"/>
              <a:tabLst>
                <a:tab pos="457200" algn="l"/>
              </a:tabLst>
            </a:pP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et/ou le revenu résultant de l'application au chiffre d'affaires ou aux recettes des taux d'abattement (</a:t>
            </a:r>
            <a:r>
              <a:rPr lang="fr-FR" sz="1400" dirty="0" err="1"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micro-social</a:t>
            </a: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simplifié).</a:t>
            </a:r>
            <a:b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Ces revenus sont pris en compte à hauteur de 125 % de leur montant.</a:t>
            </a:r>
          </a:p>
          <a:p>
            <a:pPr lvl="0" algn="just">
              <a:lnSpc>
                <a:spcPct val="115000"/>
              </a:lnSpc>
              <a:buSzPts val="1000"/>
              <a:tabLst>
                <a:tab pos="457200" algn="l"/>
              </a:tabLst>
            </a:pPr>
            <a:endParaRPr lang="fr-FR" sz="2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77800" lvl="0" indent="-165100" algn="just">
              <a:lnSpc>
                <a:spcPct val="115000"/>
              </a:lnSpc>
              <a:buSzPts val="1000"/>
              <a:buFont typeface="Symbol" panose="05050102010706020507" pitchFamily="18" charset="2"/>
              <a:buChar char=""/>
              <a:tabLst>
                <a:tab pos="457200" algn="l"/>
              </a:tabLst>
            </a:pPr>
            <a:r>
              <a:rPr lang="fr-FR" sz="14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personne a atteint l'âge légal de la retraite (60 </a:t>
            </a:r>
            <a:r>
              <a:rPr lang="fr-FR" sz="1400" b="1"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à</a:t>
            </a:r>
            <a:r>
              <a:rPr lang="fr-FR" sz="14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62 ans) </a:t>
            </a: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la pension d'invalidité se transforme en pension retraite pour inaptitude. </a:t>
            </a:r>
          </a:p>
          <a:p>
            <a:pPr marL="177800" lvl="0" indent="-165100">
              <a:lnSpc>
                <a:spcPct val="115000"/>
              </a:lnSpc>
              <a:buSzPts val="1000"/>
              <a:tabLst>
                <a:tab pos="457200" algn="l"/>
              </a:tabLst>
            </a:pPr>
            <a:endParaRPr lang="fr-FR" sz="2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177800" lvl="0" indent="-165100">
              <a:lnSpc>
                <a:spcPct val="115000"/>
              </a:lnSpc>
              <a:buSzPts val="1000"/>
              <a:buFont typeface="Symbol" panose="05050102010706020507" pitchFamily="18" charset="2"/>
              <a:buChar char=""/>
              <a:tabLst>
                <a:tab pos="457200" algn="l"/>
              </a:tabLst>
            </a:pPr>
            <a:r>
              <a:rPr lang="fr-FR" sz="1400" b="1"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 personne a atteint l'âge légal de la retraite (60 à 62 ans) et exercez une activité professionnelle </a:t>
            </a: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 la pension d'invalidité continue à être versée jusqu'à l'âge maximal de 65 ans.</a:t>
            </a:r>
            <a:b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Lorsque la personne  cesse son activité professionnelle (entre 60 et 65 ans), il est possible d’obtenir le bénéfice de la pension de retraite en formulant expressément votre demande auprès de votre caisse d'assurance retraite et de la santé au travail (</a:t>
            </a:r>
            <a:r>
              <a:rPr lang="fr-FR" sz="13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CARSAT)</a:t>
            </a:r>
            <a:r>
              <a:rPr lang="fr-FR" sz="1400" dirty="0" smtClea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fr-FR" sz="14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3" name="Arc 12"/>
          <p:cNvSpPr/>
          <p:nvPr>
            <p:custDataLst>
              <p:tags r:id="rId7"/>
            </p:custDataLst>
          </p:nvPr>
        </p:nvSpPr>
        <p:spPr>
          <a:xfrm>
            <a:off x="-3029937" y="5199911"/>
            <a:ext cx="4429125" cy="3757612"/>
          </a:xfrm>
          <a:prstGeom prst="arc">
            <a:avLst/>
          </a:prstGeom>
          <a:ln w="57150" cmpd="thickThi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11431950" y="6372687"/>
            <a:ext cx="360000" cy="396000"/>
          </a:xfrm>
          <a:prstGeom prst="actionButtonForwardNex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Bouton d'action : Précédent 16">
            <a:hlinkClick r:id="" action="ppaction://hlinkshowjump?jump=previousslide" highlightClick="1"/>
          </p:cNvPr>
          <p:cNvSpPr/>
          <p:nvPr/>
        </p:nvSpPr>
        <p:spPr>
          <a:xfrm>
            <a:off x="956341" y="6330742"/>
            <a:ext cx="360000" cy="396000"/>
          </a:xfrm>
          <a:prstGeom prst="actionButtonBackPrevious">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a:hlinkClick r:id="rId10" action="ppaction://hlinksldjump"/>
          </p:cNvPr>
          <p:cNvSpPr/>
          <p:nvPr/>
        </p:nvSpPr>
        <p:spPr>
          <a:xfrm>
            <a:off x="5478106" y="6360701"/>
            <a:ext cx="957262" cy="428625"/>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6 leviers</a:t>
            </a:r>
            <a:endParaRPr lang="fr-FR" sz="1400" b="1" dirty="0">
              <a:solidFill>
                <a:schemeClr val="tx1">
                  <a:lumMod val="75000"/>
                  <a:lumOff val="25000"/>
                </a:schemeClr>
              </a:solidFill>
            </a:endParaRPr>
          </a:p>
        </p:txBody>
      </p:sp>
      <p:sp>
        <p:nvSpPr>
          <p:cNvPr id="19" name="Bouton d'action : Retour 18">
            <a:hlinkClick r:id="rId11" action="ppaction://hlinksldjump" highlightClick="1"/>
          </p:cNvPr>
          <p:cNvSpPr/>
          <p:nvPr/>
        </p:nvSpPr>
        <p:spPr>
          <a:xfrm rot="16200000">
            <a:off x="6812400" y="6376299"/>
            <a:ext cx="360000" cy="396000"/>
          </a:xfrm>
          <a:prstGeom prst="actionButtonReturn">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57784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8"/>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8"/>
</p:tagLst>
</file>

<file path=ppt/tags/tag146.xml><?xml version="1.0" encoding="utf-8"?>
<p:tagLst xmlns:a="http://schemas.openxmlformats.org/drawingml/2006/main" xmlns:r="http://schemas.openxmlformats.org/officeDocument/2006/relationships" xmlns:p="http://schemas.openxmlformats.org/presentationml/2006/main">
  <p:tag name="NUM" val="9"/>
</p:tagLst>
</file>

<file path=ppt/tags/tag147.xml><?xml version="1.0" encoding="utf-8"?>
<p:tagLst xmlns:a="http://schemas.openxmlformats.org/drawingml/2006/main" xmlns:r="http://schemas.openxmlformats.org/officeDocument/2006/relationships" xmlns:p="http://schemas.openxmlformats.org/presentationml/2006/main">
  <p:tag name="NUM" val="10"/>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8"/>
</p:tagLst>
</file>

<file path=ppt/tags/tag155.xml><?xml version="1.0" encoding="utf-8"?>
<p:tagLst xmlns:a="http://schemas.openxmlformats.org/drawingml/2006/main" xmlns:r="http://schemas.openxmlformats.org/officeDocument/2006/relationships" xmlns:p="http://schemas.openxmlformats.org/presentationml/2006/main">
  <p:tag name="NUM" val="9"/>
</p:tagLst>
</file>

<file path=ppt/tags/tag156.xml><?xml version="1.0" encoding="utf-8"?>
<p:tagLst xmlns:a="http://schemas.openxmlformats.org/drawingml/2006/main" xmlns:r="http://schemas.openxmlformats.org/officeDocument/2006/relationships" xmlns:p="http://schemas.openxmlformats.org/presentationml/2006/main">
  <p:tag name="NUM" val="10"/>
</p:tagLst>
</file>

<file path=ppt/tags/tag157.xml><?xml version="1.0" encoding="utf-8"?>
<p:tagLst xmlns:a="http://schemas.openxmlformats.org/drawingml/2006/main" xmlns:r="http://schemas.openxmlformats.org/officeDocument/2006/relationships" xmlns:p="http://schemas.openxmlformats.org/presentationml/2006/main">
  <p:tag name="NUM" val="11"/>
</p:tagLst>
</file>

<file path=ppt/tags/tag158.xml><?xml version="1.0" encoding="utf-8"?>
<p:tagLst xmlns:a="http://schemas.openxmlformats.org/drawingml/2006/main" xmlns:r="http://schemas.openxmlformats.org/officeDocument/2006/relationships" xmlns:p="http://schemas.openxmlformats.org/presentationml/2006/main">
  <p:tag name="NUM" val="12"/>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7"/>
</p:tagLst>
</file>

<file path=ppt/tags/tag166.xml><?xml version="1.0" encoding="utf-8"?>
<p:tagLst xmlns:a="http://schemas.openxmlformats.org/drawingml/2006/main" xmlns:r="http://schemas.openxmlformats.org/officeDocument/2006/relationships" xmlns:p="http://schemas.openxmlformats.org/presentationml/2006/main">
  <p:tag name="NUM" val="9"/>
</p:tagLst>
</file>

<file path=ppt/tags/tag167.xml><?xml version="1.0" encoding="utf-8"?>
<p:tagLst xmlns:a="http://schemas.openxmlformats.org/drawingml/2006/main" xmlns:r="http://schemas.openxmlformats.org/officeDocument/2006/relationships" xmlns:p="http://schemas.openxmlformats.org/presentationml/2006/main">
  <p:tag name="NUM" val="10"/>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7"/>
</p:tagLst>
</file>

<file path=ppt/tags/tag175.xml><?xml version="1.0" encoding="utf-8"?>
<p:tagLst xmlns:a="http://schemas.openxmlformats.org/drawingml/2006/main" xmlns:r="http://schemas.openxmlformats.org/officeDocument/2006/relationships" xmlns:p="http://schemas.openxmlformats.org/presentationml/2006/main">
  <p:tag name="NUM" val="10"/>
</p:tagLst>
</file>

<file path=ppt/tags/tag176.xml><?xml version="1.0" encoding="utf-8"?>
<p:tagLst xmlns:a="http://schemas.openxmlformats.org/drawingml/2006/main" xmlns:r="http://schemas.openxmlformats.org/officeDocument/2006/relationships" xmlns:p="http://schemas.openxmlformats.org/presentationml/2006/main">
  <p:tag name="NUM" val="11"/>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80.xml><?xml version="1.0" encoding="utf-8"?>
<p:tagLst xmlns:a="http://schemas.openxmlformats.org/drawingml/2006/main" xmlns:r="http://schemas.openxmlformats.org/officeDocument/2006/relationships" xmlns:p="http://schemas.openxmlformats.org/presentationml/2006/main">
  <p:tag name="NUM" val="4"/>
</p:tagLst>
</file>

<file path=ppt/tags/tag181.xml><?xml version="1.0" encoding="utf-8"?>
<p:tagLst xmlns:a="http://schemas.openxmlformats.org/drawingml/2006/main" xmlns:r="http://schemas.openxmlformats.org/officeDocument/2006/relationships" xmlns:p="http://schemas.openxmlformats.org/presentationml/2006/main">
  <p:tag name="NUM" val="5"/>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7"/>
</p:tagLst>
</file>

<file path=ppt/tags/tag184.xml><?xml version="1.0" encoding="utf-8"?>
<p:tagLst xmlns:a="http://schemas.openxmlformats.org/drawingml/2006/main" xmlns:r="http://schemas.openxmlformats.org/officeDocument/2006/relationships" xmlns:p="http://schemas.openxmlformats.org/presentationml/2006/main">
  <p:tag name="NUM" val="8"/>
</p:tagLst>
</file>

<file path=ppt/tags/tag185.xml><?xml version="1.0" encoding="utf-8"?>
<p:tagLst xmlns:a="http://schemas.openxmlformats.org/drawingml/2006/main" xmlns:r="http://schemas.openxmlformats.org/officeDocument/2006/relationships" xmlns:p="http://schemas.openxmlformats.org/presentationml/2006/main">
  <p:tag name="NUM" val="9"/>
</p:tagLst>
</file>

<file path=ppt/tags/tag186.xml><?xml version="1.0" encoding="utf-8"?>
<p:tagLst xmlns:a="http://schemas.openxmlformats.org/drawingml/2006/main" xmlns:r="http://schemas.openxmlformats.org/officeDocument/2006/relationships" xmlns:p="http://schemas.openxmlformats.org/presentationml/2006/main">
  <p:tag name="NUM" val="10"/>
</p:tagLst>
</file>

<file path=ppt/tags/tag187.xml><?xml version="1.0" encoding="utf-8"?>
<p:tagLst xmlns:a="http://schemas.openxmlformats.org/drawingml/2006/main" xmlns:r="http://schemas.openxmlformats.org/officeDocument/2006/relationships" xmlns:p="http://schemas.openxmlformats.org/presentationml/2006/main">
  <p:tag name="NUM" val="11"/>
</p:tagLst>
</file>

<file path=ppt/tags/tag188.xml><?xml version="1.0" encoding="utf-8"?>
<p:tagLst xmlns:a="http://schemas.openxmlformats.org/drawingml/2006/main" xmlns:r="http://schemas.openxmlformats.org/officeDocument/2006/relationships" xmlns:p="http://schemas.openxmlformats.org/presentationml/2006/main">
  <p:tag name="NUM" val="12"/>
</p:tagLst>
</file>

<file path=ppt/tags/tag189.xml><?xml version="1.0" encoding="utf-8"?>
<p:tagLst xmlns:a="http://schemas.openxmlformats.org/drawingml/2006/main" xmlns:r="http://schemas.openxmlformats.org/officeDocument/2006/relationships" xmlns:p="http://schemas.openxmlformats.org/presentationml/2006/main">
  <p:tag name="NUM" val="14"/>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190.xml><?xml version="1.0" encoding="utf-8"?>
<p:tagLst xmlns:a="http://schemas.openxmlformats.org/drawingml/2006/main" xmlns:r="http://schemas.openxmlformats.org/officeDocument/2006/relationships" xmlns:p="http://schemas.openxmlformats.org/presentationml/2006/main">
  <p:tag name="NUM" val="15"/>
</p:tagLst>
</file>

<file path=ppt/tags/tag191.xml><?xml version="1.0" encoding="utf-8"?>
<p:tagLst xmlns:a="http://schemas.openxmlformats.org/drawingml/2006/main" xmlns:r="http://schemas.openxmlformats.org/officeDocument/2006/relationships" xmlns:p="http://schemas.openxmlformats.org/presentationml/2006/main">
  <p:tag name="NUM" val="11"/>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11"/>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6"/>
</p:tagLst>
</file>

<file path=ppt/tags/tag205.xml><?xml version="1.0" encoding="utf-8"?>
<p:tagLst xmlns:a="http://schemas.openxmlformats.org/drawingml/2006/main" xmlns:r="http://schemas.openxmlformats.org/officeDocument/2006/relationships" xmlns:p="http://schemas.openxmlformats.org/presentationml/2006/main">
  <p:tag name="NUM" val="8"/>
</p:tagLst>
</file>

<file path=ppt/tags/tag206.xml><?xml version="1.0" encoding="utf-8"?>
<p:tagLst xmlns:a="http://schemas.openxmlformats.org/drawingml/2006/main" xmlns:r="http://schemas.openxmlformats.org/officeDocument/2006/relationships" xmlns:p="http://schemas.openxmlformats.org/presentationml/2006/main">
  <p:tag name="NUM" val="9"/>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8"/>
</p:tagLst>
</file>

<file path=ppt/tags/tag214.xml><?xml version="1.0" encoding="utf-8"?>
<p:tagLst xmlns:a="http://schemas.openxmlformats.org/drawingml/2006/main" xmlns:r="http://schemas.openxmlformats.org/officeDocument/2006/relationships" xmlns:p="http://schemas.openxmlformats.org/presentationml/2006/main">
  <p:tag name="NUM" val="9"/>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8"/>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8"/>
</p:tagLst>
</file>

<file path=ppt/tags/tag229.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5"/>
</p:tagLst>
</file>

<file path=ppt/tags/tag235.xml><?xml version="1.0" encoding="utf-8"?>
<p:tagLst xmlns:a="http://schemas.openxmlformats.org/drawingml/2006/main" xmlns:r="http://schemas.openxmlformats.org/officeDocument/2006/relationships" xmlns:p="http://schemas.openxmlformats.org/presentationml/2006/main">
  <p:tag name="NUM" val="7"/>
</p:tagLst>
</file>

<file path=ppt/tags/tag236.xml><?xml version="1.0" encoding="utf-8"?>
<p:tagLst xmlns:a="http://schemas.openxmlformats.org/drawingml/2006/main" xmlns:r="http://schemas.openxmlformats.org/officeDocument/2006/relationships" xmlns:p="http://schemas.openxmlformats.org/presentationml/2006/main">
  <p:tag name="NUM" val="8"/>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4"/>
</p:tagLst>
</file>

<file path=ppt/tags/tag241.xml><?xml version="1.0" encoding="utf-8"?>
<p:tagLst xmlns:a="http://schemas.openxmlformats.org/drawingml/2006/main" xmlns:r="http://schemas.openxmlformats.org/officeDocument/2006/relationships" xmlns:p="http://schemas.openxmlformats.org/presentationml/2006/main">
  <p:tag name="NUM" val="5"/>
</p:tagLst>
</file>

<file path=ppt/tags/tag242.xml><?xml version="1.0" encoding="utf-8"?>
<p:tagLst xmlns:a="http://schemas.openxmlformats.org/drawingml/2006/main" xmlns:r="http://schemas.openxmlformats.org/officeDocument/2006/relationships" xmlns:p="http://schemas.openxmlformats.org/presentationml/2006/main">
  <p:tag name="NUM" val="7"/>
</p:tagLst>
</file>

<file path=ppt/tags/tag243.xml><?xml version="1.0" encoding="utf-8"?>
<p:tagLst xmlns:a="http://schemas.openxmlformats.org/drawingml/2006/main" xmlns:r="http://schemas.openxmlformats.org/officeDocument/2006/relationships" xmlns:p="http://schemas.openxmlformats.org/presentationml/2006/main">
  <p:tag name="NUM" val="8"/>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8"/>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6"/>
</p:tagLst>
</file>

<file path=ppt/tags/tag257.xml><?xml version="1.0" encoding="utf-8"?>
<p:tagLst xmlns:a="http://schemas.openxmlformats.org/drawingml/2006/main" xmlns:r="http://schemas.openxmlformats.org/officeDocument/2006/relationships" xmlns:p="http://schemas.openxmlformats.org/presentationml/2006/main">
  <p:tag name="NUM" val="8"/>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7"/>
</p:tagLst>
</file>

<file path=ppt/tags/tag265.xml><?xml version="1.0" encoding="utf-8"?>
<p:tagLst xmlns:a="http://schemas.openxmlformats.org/drawingml/2006/main" xmlns:r="http://schemas.openxmlformats.org/officeDocument/2006/relationships" xmlns:p="http://schemas.openxmlformats.org/presentationml/2006/main">
  <p:tag name="NUM" val="8"/>
</p:tagLst>
</file>

<file path=ppt/tags/tag266.xml><?xml version="1.0" encoding="utf-8"?>
<p:tagLst xmlns:a="http://schemas.openxmlformats.org/drawingml/2006/main" xmlns:r="http://schemas.openxmlformats.org/officeDocument/2006/relationships" xmlns:p="http://schemas.openxmlformats.org/presentationml/2006/main">
  <p:tag name="NUM" val="9"/>
</p:tagLst>
</file>

<file path=ppt/tags/tag267.xml><?xml version="1.0" encoding="utf-8"?>
<p:tagLst xmlns:a="http://schemas.openxmlformats.org/drawingml/2006/main" xmlns:r="http://schemas.openxmlformats.org/officeDocument/2006/relationships" xmlns:p="http://schemas.openxmlformats.org/presentationml/2006/main">
  <p:tag name="NUM" val="7"/>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4"/>
</p:tagLst>
</file>

<file path=ppt/tags/tag272.xml><?xml version="1.0" encoding="utf-8"?>
<p:tagLst xmlns:a="http://schemas.openxmlformats.org/drawingml/2006/main" xmlns:r="http://schemas.openxmlformats.org/officeDocument/2006/relationships" xmlns:p="http://schemas.openxmlformats.org/presentationml/2006/main">
  <p:tag name="NUM" val="5"/>
</p:tagLst>
</file>

<file path=ppt/tags/tag273.xml><?xml version="1.0" encoding="utf-8"?>
<p:tagLst xmlns:a="http://schemas.openxmlformats.org/drawingml/2006/main" xmlns:r="http://schemas.openxmlformats.org/officeDocument/2006/relationships" xmlns:p="http://schemas.openxmlformats.org/presentationml/2006/main">
  <p:tag name="NUM" val="7"/>
</p:tagLst>
</file>

<file path=ppt/tags/tag274.xml><?xml version="1.0" encoding="utf-8"?>
<p:tagLst xmlns:a="http://schemas.openxmlformats.org/drawingml/2006/main" xmlns:r="http://schemas.openxmlformats.org/officeDocument/2006/relationships" xmlns:p="http://schemas.openxmlformats.org/presentationml/2006/main">
  <p:tag name="NUM" val="8"/>
</p:tagLst>
</file>

<file path=ppt/tags/tag275.xml><?xml version="1.0" encoding="utf-8"?>
<p:tagLst xmlns:a="http://schemas.openxmlformats.org/drawingml/2006/main" xmlns:r="http://schemas.openxmlformats.org/officeDocument/2006/relationships" xmlns:p="http://schemas.openxmlformats.org/presentationml/2006/main">
  <p:tag name="NUM" val="9"/>
</p:tagLst>
</file>

<file path=ppt/tags/tag276.xml><?xml version="1.0" encoding="utf-8"?>
<p:tagLst xmlns:a="http://schemas.openxmlformats.org/drawingml/2006/main" xmlns:r="http://schemas.openxmlformats.org/officeDocument/2006/relationships" xmlns:p="http://schemas.openxmlformats.org/presentationml/2006/main">
  <p:tag name="NUM" val="10"/>
</p:tagLst>
</file>

<file path=ppt/tags/tag277.xml><?xml version="1.0" encoding="utf-8"?>
<p:tagLst xmlns:a="http://schemas.openxmlformats.org/drawingml/2006/main" xmlns:r="http://schemas.openxmlformats.org/officeDocument/2006/relationships" xmlns:p="http://schemas.openxmlformats.org/presentationml/2006/main">
  <p:tag name="NUM" val="11"/>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5"/>
</p:tagLst>
</file>

<file path=ppt/tags/tag283.xml><?xml version="1.0" encoding="utf-8"?>
<p:tagLst xmlns:a="http://schemas.openxmlformats.org/drawingml/2006/main" xmlns:r="http://schemas.openxmlformats.org/officeDocument/2006/relationships" xmlns:p="http://schemas.openxmlformats.org/presentationml/2006/main">
  <p:tag name="NUM" val="7"/>
</p:tagLst>
</file>

<file path=ppt/tags/tag284.xml><?xml version="1.0" encoding="utf-8"?>
<p:tagLst xmlns:a="http://schemas.openxmlformats.org/drawingml/2006/main" xmlns:r="http://schemas.openxmlformats.org/officeDocument/2006/relationships" xmlns:p="http://schemas.openxmlformats.org/presentationml/2006/main">
  <p:tag name="NUM" val="8"/>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290.xml><?xml version="1.0" encoding="utf-8"?>
<p:tagLst xmlns:a="http://schemas.openxmlformats.org/drawingml/2006/main" xmlns:r="http://schemas.openxmlformats.org/officeDocument/2006/relationships" xmlns:p="http://schemas.openxmlformats.org/presentationml/2006/main">
  <p:tag name="NUM" val="7"/>
</p:tagLst>
</file>

<file path=ppt/tags/tag291.xml><?xml version="1.0" encoding="utf-8"?>
<p:tagLst xmlns:a="http://schemas.openxmlformats.org/drawingml/2006/main" xmlns:r="http://schemas.openxmlformats.org/officeDocument/2006/relationships" xmlns:p="http://schemas.openxmlformats.org/presentationml/2006/main">
  <p:tag name="NUM" val="8"/>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4"/>
</p:tagLst>
</file>

<file path=ppt/tags/tag296.xml><?xml version="1.0" encoding="utf-8"?>
<p:tagLst xmlns:a="http://schemas.openxmlformats.org/drawingml/2006/main" xmlns:r="http://schemas.openxmlformats.org/officeDocument/2006/relationships" xmlns:p="http://schemas.openxmlformats.org/presentationml/2006/main">
  <p:tag name="NUM" val="5"/>
</p:tagLst>
</file>

<file path=ppt/tags/tag297.xml><?xml version="1.0" encoding="utf-8"?>
<p:tagLst xmlns:a="http://schemas.openxmlformats.org/drawingml/2006/main" xmlns:r="http://schemas.openxmlformats.org/officeDocument/2006/relationships" xmlns:p="http://schemas.openxmlformats.org/presentationml/2006/main">
  <p:tag name="NUM" val="7"/>
</p:tagLst>
</file>

<file path=ppt/tags/tag298.xml><?xml version="1.0" encoding="utf-8"?>
<p:tagLst xmlns:a="http://schemas.openxmlformats.org/drawingml/2006/main" xmlns:r="http://schemas.openxmlformats.org/officeDocument/2006/relationships" xmlns:p="http://schemas.openxmlformats.org/presentationml/2006/main">
  <p:tag name="NUM" val="8"/>
</p:tagLst>
</file>

<file path=ppt/tags/tag29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00.xml><?xml version="1.0" encoding="utf-8"?>
<p:tagLst xmlns:a="http://schemas.openxmlformats.org/drawingml/2006/main" xmlns:r="http://schemas.openxmlformats.org/officeDocument/2006/relationships" xmlns:p="http://schemas.openxmlformats.org/presentationml/2006/main">
  <p:tag name="NUM" val="10"/>
</p:tagLst>
</file>

<file path=ppt/tags/tag301.xml><?xml version="1.0" encoding="utf-8"?>
<p:tagLst xmlns:a="http://schemas.openxmlformats.org/drawingml/2006/main" xmlns:r="http://schemas.openxmlformats.org/officeDocument/2006/relationships" xmlns:p="http://schemas.openxmlformats.org/presentationml/2006/main">
  <p:tag name="NUM" val="11"/>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3"/>
</p:tagLst>
</file>

<file path=ppt/tags/tag305.xml><?xml version="1.0" encoding="utf-8"?>
<p:tagLst xmlns:a="http://schemas.openxmlformats.org/drawingml/2006/main" xmlns:r="http://schemas.openxmlformats.org/officeDocument/2006/relationships" xmlns:p="http://schemas.openxmlformats.org/presentationml/2006/main">
  <p:tag name="NUM" val="4"/>
</p:tagLst>
</file>

<file path=ppt/tags/tag306.xml><?xml version="1.0" encoding="utf-8"?>
<p:tagLst xmlns:a="http://schemas.openxmlformats.org/drawingml/2006/main" xmlns:r="http://schemas.openxmlformats.org/officeDocument/2006/relationships" xmlns:p="http://schemas.openxmlformats.org/presentationml/2006/main">
  <p:tag name="NUM" val="5"/>
</p:tagLst>
</file>

<file path=ppt/tags/tag307.xml><?xml version="1.0" encoding="utf-8"?>
<p:tagLst xmlns:a="http://schemas.openxmlformats.org/drawingml/2006/main" xmlns:r="http://schemas.openxmlformats.org/officeDocument/2006/relationships" xmlns:p="http://schemas.openxmlformats.org/presentationml/2006/main">
  <p:tag name="NUM" val="6"/>
</p:tagLst>
</file>

<file path=ppt/tags/tag308.xml><?xml version="1.0" encoding="utf-8"?>
<p:tagLst xmlns:a="http://schemas.openxmlformats.org/drawingml/2006/main" xmlns:r="http://schemas.openxmlformats.org/officeDocument/2006/relationships" xmlns:p="http://schemas.openxmlformats.org/presentationml/2006/main">
  <p:tag name="NUM" val="7"/>
</p:tagLst>
</file>

<file path=ppt/tags/tag309.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10.xml><?xml version="1.0" encoding="utf-8"?>
<p:tagLst xmlns:a="http://schemas.openxmlformats.org/drawingml/2006/main" xmlns:r="http://schemas.openxmlformats.org/officeDocument/2006/relationships" xmlns:p="http://schemas.openxmlformats.org/presentationml/2006/main">
  <p:tag name="NUM" val="7"/>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5"/>
</p:tagLst>
</file>

<file path=ppt/tags/tag316.xml><?xml version="1.0" encoding="utf-8"?>
<p:tagLst xmlns:a="http://schemas.openxmlformats.org/drawingml/2006/main" xmlns:r="http://schemas.openxmlformats.org/officeDocument/2006/relationships" xmlns:p="http://schemas.openxmlformats.org/presentationml/2006/main">
  <p:tag name="NUM" val="7"/>
</p:tagLst>
</file>

<file path=ppt/tags/tag317.xml><?xml version="1.0" encoding="utf-8"?>
<p:tagLst xmlns:a="http://schemas.openxmlformats.org/drawingml/2006/main" xmlns:r="http://schemas.openxmlformats.org/officeDocument/2006/relationships" xmlns:p="http://schemas.openxmlformats.org/presentationml/2006/main">
  <p:tag name="NUM" val="8"/>
</p:tagLst>
</file>

<file path=ppt/tags/tag318.xml><?xml version="1.0" encoding="utf-8"?>
<p:tagLst xmlns:a="http://schemas.openxmlformats.org/drawingml/2006/main" xmlns:r="http://schemas.openxmlformats.org/officeDocument/2006/relationships" xmlns:p="http://schemas.openxmlformats.org/presentationml/2006/main">
  <p:tag name="NUM" val="1"/>
</p:tagLst>
</file>

<file path=ppt/tags/tag319.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20.xml><?xml version="1.0" encoding="utf-8"?>
<p:tagLst xmlns:a="http://schemas.openxmlformats.org/drawingml/2006/main" xmlns:r="http://schemas.openxmlformats.org/officeDocument/2006/relationships" xmlns:p="http://schemas.openxmlformats.org/presentationml/2006/main">
  <p:tag name="NUM" val="3"/>
</p:tagLst>
</file>

<file path=ppt/tags/tag321.xml><?xml version="1.0" encoding="utf-8"?>
<p:tagLst xmlns:a="http://schemas.openxmlformats.org/drawingml/2006/main" xmlns:r="http://schemas.openxmlformats.org/officeDocument/2006/relationships" xmlns:p="http://schemas.openxmlformats.org/presentationml/2006/main">
  <p:tag name="NUM" val="4"/>
</p:tagLst>
</file>

<file path=ppt/tags/tag322.xml><?xml version="1.0" encoding="utf-8"?>
<p:tagLst xmlns:a="http://schemas.openxmlformats.org/drawingml/2006/main" xmlns:r="http://schemas.openxmlformats.org/officeDocument/2006/relationships" xmlns:p="http://schemas.openxmlformats.org/presentationml/2006/main">
  <p:tag name="NUM" val="5"/>
</p:tagLst>
</file>

<file path=ppt/tags/tag323.xml><?xml version="1.0" encoding="utf-8"?>
<p:tagLst xmlns:a="http://schemas.openxmlformats.org/drawingml/2006/main" xmlns:r="http://schemas.openxmlformats.org/officeDocument/2006/relationships" xmlns:p="http://schemas.openxmlformats.org/presentationml/2006/main">
  <p:tag name="NUM" val="7"/>
</p:tagLst>
</file>

<file path=ppt/tags/tag324.xml><?xml version="1.0" encoding="utf-8"?>
<p:tagLst xmlns:a="http://schemas.openxmlformats.org/drawingml/2006/main" xmlns:r="http://schemas.openxmlformats.org/officeDocument/2006/relationships" xmlns:p="http://schemas.openxmlformats.org/presentationml/2006/main">
  <p:tag name="NUM" val="8"/>
</p:tagLst>
</file>

<file path=ppt/tags/tag325.xml><?xml version="1.0" encoding="utf-8"?>
<p:tagLst xmlns:a="http://schemas.openxmlformats.org/drawingml/2006/main" xmlns:r="http://schemas.openxmlformats.org/officeDocument/2006/relationships" xmlns:p="http://schemas.openxmlformats.org/presentationml/2006/main">
  <p:tag name="NUM" val="1"/>
</p:tagLst>
</file>

<file path=ppt/tags/tag326.xml><?xml version="1.0" encoding="utf-8"?>
<p:tagLst xmlns:a="http://schemas.openxmlformats.org/drawingml/2006/main" xmlns:r="http://schemas.openxmlformats.org/officeDocument/2006/relationships" xmlns:p="http://schemas.openxmlformats.org/presentationml/2006/main">
  <p:tag name="NUM" val="2"/>
</p:tagLst>
</file>

<file path=ppt/tags/tag327.xml><?xml version="1.0" encoding="utf-8"?>
<p:tagLst xmlns:a="http://schemas.openxmlformats.org/drawingml/2006/main" xmlns:r="http://schemas.openxmlformats.org/officeDocument/2006/relationships" xmlns:p="http://schemas.openxmlformats.org/presentationml/2006/main">
  <p:tag name="NUM" val="3"/>
</p:tagLst>
</file>

<file path=ppt/tags/tag328.xml><?xml version="1.0" encoding="utf-8"?>
<p:tagLst xmlns:a="http://schemas.openxmlformats.org/drawingml/2006/main" xmlns:r="http://schemas.openxmlformats.org/officeDocument/2006/relationships" xmlns:p="http://schemas.openxmlformats.org/presentationml/2006/main">
  <p:tag name="NUM" val="4"/>
</p:tagLst>
</file>

<file path=ppt/tags/tag329.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30.xml><?xml version="1.0" encoding="utf-8"?>
<p:tagLst xmlns:a="http://schemas.openxmlformats.org/drawingml/2006/main" xmlns:r="http://schemas.openxmlformats.org/officeDocument/2006/relationships" xmlns:p="http://schemas.openxmlformats.org/presentationml/2006/main">
  <p:tag name="NUM" val="6"/>
</p:tagLst>
</file>

<file path=ppt/tags/tag331.xml><?xml version="1.0" encoding="utf-8"?>
<p:tagLst xmlns:a="http://schemas.openxmlformats.org/drawingml/2006/main" xmlns:r="http://schemas.openxmlformats.org/officeDocument/2006/relationships" xmlns:p="http://schemas.openxmlformats.org/presentationml/2006/main">
  <p:tag name="NUM" val="7"/>
</p:tagLst>
</file>

<file path=ppt/tags/tag332.xml><?xml version="1.0" encoding="utf-8"?>
<p:tagLst xmlns:a="http://schemas.openxmlformats.org/drawingml/2006/main" xmlns:r="http://schemas.openxmlformats.org/officeDocument/2006/relationships" xmlns:p="http://schemas.openxmlformats.org/presentationml/2006/main">
  <p:tag name="NUM" val="9"/>
</p:tagLst>
</file>

<file path=ppt/tags/tag333.xml><?xml version="1.0" encoding="utf-8"?>
<p:tagLst xmlns:a="http://schemas.openxmlformats.org/drawingml/2006/main" xmlns:r="http://schemas.openxmlformats.org/officeDocument/2006/relationships" xmlns:p="http://schemas.openxmlformats.org/presentationml/2006/main">
  <p:tag name="NUM" val="7"/>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3"/>
</p:tagLst>
</file>

<file path=ppt/tags/tag337.xml><?xml version="1.0" encoding="utf-8"?>
<p:tagLst xmlns:a="http://schemas.openxmlformats.org/drawingml/2006/main" xmlns:r="http://schemas.openxmlformats.org/officeDocument/2006/relationships" xmlns:p="http://schemas.openxmlformats.org/presentationml/2006/main">
  <p:tag name="NUM" val="4"/>
</p:tagLst>
</file>

<file path=ppt/tags/tag338.xml><?xml version="1.0" encoding="utf-8"?>
<p:tagLst xmlns:a="http://schemas.openxmlformats.org/drawingml/2006/main" xmlns:r="http://schemas.openxmlformats.org/officeDocument/2006/relationships" xmlns:p="http://schemas.openxmlformats.org/presentationml/2006/main">
  <p:tag name="NUM" val="5"/>
</p:tagLst>
</file>

<file path=ppt/tags/tag339.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40.xml><?xml version="1.0" encoding="utf-8"?>
<p:tagLst xmlns:a="http://schemas.openxmlformats.org/drawingml/2006/main" xmlns:r="http://schemas.openxmlformats.org/officeDocument/2006/relationships" xmlns:p="http://schemas.openxmlformats.org/presentationml/2006/main">
  <p:tag name="NUM" val="8"/>
</p:tagLst>
</file>

<file path=ppt/tags/tag341.xml><?xml version="1.0" encoding="utf-8"?>
<p:tagLst xmlns:a="http://schemas.openxmlformats.org/drawingml/2006/main" xmlns:r="http://schemas.openxmlformats.org/officeDocument/2006/relationships" xmlns:p="http://schemas.openxmlformats.org/presentationml/2006/main">
  <p:tag name="NUM" val="9"/>
</p:tagLst>
</file>

<file path=ppt/tags/tag342.xml><?xml version="1.0" encoding="utf-8"?>
<p:tagLst xmlns:a="http://schemas.openxmlformats.org/drawingml/2006/main" xmlns:r="http://schemas.openxmlformats.org/officeDocument/2006/relationships" xmlns:p="http://schemas.openxmlformats.org/presentationml/2006/main">
  <p:tag name="NUM" val="1"/>
</p:tagLst>
</file>

<file path=ppt/tags/tag343.xml><?xml version="1.0" encoding="utf-8"?>
<p:tagLst xmlns:a="http://schemas.openxmlformats.org/drawingml/2006/main" xmlns:r="http://schemas.openxmlformats.org/officeDocument/2006/relationships" xmlns:p="http://schemas.openxmlformats.org/presentationml/2006/main">
  <p:tag name="NUM" val="2"/>
</p:tagLst>
</file>

<file path=ppt/tags/tag344.xml><?xml version="1.0" encoding="utf-8"?>
<p:tagLst xmlns:a="http://schemas.openxmlformats.org/drawingml/2006/main" xmlns:r="http://schemas.openxmlformats.org/officeDocument/2006/relationships" xmlns:p="http://schemas.openxmlformats.org/presentationml/2006/main">
  <p:tag name="NUM" val="3"/>
</p:tagLst>
</file>

<file path=ppt/tags/tag345.xml><?xml version="1.0" encoding="utf-8"?>
<p:tagLst xmlns:a="http://schemas.openxmlformats.org/drawingml/2006/main" xmlns:r="http://schemas.openxmlformats.org/officeDocument/2006/relationships" xmlns:p="http://schemas.openxmlformats.org/presentationml/2006/main">
  <p:tag name="NUM" val="4"/>
</p:tagLst>
</file>

<file path=ppt/tags/tag346.xml><?xml version="1.0" encoding="utf-8"?>
<p:tagLst xmlns:a="http://schemas.openxmlformats.org/drawingml/2006/main" xmlns:r="http://schemas.openxmlformats.org/officeDocument/2006/relationships" xmlns:p="http://schemas.openxmlformats.org/presentationml/2006/main">
  <p:tag name="NUM" val="5"/>
</p:tagLst>
</file>

<file path=ppt/tags/tag347.xml><?xml version="1.0" encoding="utf-8"?>
<p:tagLst xmlns:a="http://schemas.openxmlformats.org/drawingml/2006/main" xmlns:r="http://schemas.openxmlformats.org/officeDocument/2006/relationships" xmlns:p="http://schemas.openxmlformats.org/presentationml/2006/main">
  <p:tag name="NUM" val="7"/>
</p:tagLst>
</file>

<file path=ppt/tags/tag348.xml><?xml version="1.0" encoding="utf-8"?>
<p:tagLst xmlns:a="http://schemas.openxmlformats.org/drawingml/2006/main" xmlns:r="http://schemas.openxmlformats.org/officeDocument/2006/relationships" xmlns:p="http://schemas.openxmlformats.org/presentationml/2006/main">
  <p:tag name="NUM" val="8"/>
</p:tagLst>
</file>

<file path=ppt/tags/tag349.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2"/>
</p:tagLst>
</file>

<file path=ppt/tags/tag351.xml><?xml version="1.0" encoding="utf-8"?>
<p:tagLst xmlns:a="http://schemas.openxmlformats.org/drawingml/2006/main" xmlns:r="http://schemas.openxmlformats.org/officeDocument/2006/relationships" xmlns:p="http://schemas.openxmlformats.org/presentationml/2006/main">
  <p:tag name="NUM" val="3"/>
</p:tagLst>
</file>

<file path=ppt/tags/tag352.xml><?xml version="1.0" encoding="utf-8"?>
<p:tagLst xmlns:a="http://schemas.openxmlformats.org/drawingml/2006/main" xmlns:r="http://schemas.openxmlformats.org/officeDocument/2006/relationships" xmlns:p="http://schemas.openxmlformats.org/presentationml/2006/main">
  <p:tag name="NUM" val="4"/>
</p:tagLst>
</file>

<file path=ppt/tags/tag353.xml><?xml version="1.0" encoding="utf-8"?>
<p:tagLst xmlns:a="http://schemas.openxmlformats.org/drawingml/2006/main" xmlns:r="http://schemas.openxmlformats.org/officeDocument/2006/relationships" xmlns:p="http://schemas.openxmlformats.org/presentationml/2006/main">
  <p:tag name="NUM" val="5"/>
</p:tagLst>
</file>

<file path=ppt/tags/tag354.xml><?xml version="1.0" encoding="utf-8"?>
<p:tagLst xmlns:a="http://schemas.openxmlformats.org/drawingml/2006/main" xmlns:r="http://schemas.openxmlformats.org/officeDocument/2006/relationships" xmlns:p="http://schemas.openxmlformats.org/presentationml/2006/main">
  <p:tag name="NUM" val="7"/>
</p:tagLst>
</file>

<file path=ppt/tags/tag355.xml><?xml version="1.0" encoding="utf-8"?>
<p:tagLst xmlns:a="http://schemas.openxmlformats.org/drawingml/2006/main" xmlns:r="http://schemas.openxmlformats.org/officeDocument/2006/relationships" xmlns:p="http://schemas.openxmlformats.org/presentationml/2006/main">
  <p:tag name="NUM" val="8"/>
</p:tagLst>
</file>

<file path=ppt/tags/tag356.xml><?xml version="1.0" encoding="utf-8"?>
<p:tagLst xmlns:a="http://schemas.openxmlformats.org/drawingml/2006/main" xmlns:r="http://schemas.openxmlformats.org/officeDocument/2006/relationships" xmlns:p="http://schemas.openxmlformats.org/presentationml/2006/main">
  <p:tag name="NUM" val="1"/>
</p:tagLst>
</file>

<file path=ppt/tags/tag357.xml><?xml version="1.0" encoding="utf-8"?>
<p:tagLst xmlns:a="http://schemas.openxmlformats.org/drawingml/2006/main" xmlns:r="http://schemas.openxmlformats.org/officeDocument/2006/relationships" xmlns:p="http://schemas.openxmlformats.org/presentationml/2006/main">
  <p:tag name="NUM" val="2"/>
</p:tagLst>
</file>

<file path=ppt/tags/tag358.xml><?xml version="1.0" encoding="utf-8"?>
<p:tagLst xmlns:a="http://schemas.openxmlformats.org/drawingml/2006/main" xmlns:r="http://schemas.openxmlformats.org/officeDocument/2006/relationships" xmlns:p="http://schemas.openxmlformats.org/presentationml/2006/main">
  <p:tag name="NUM" val="3"/>
</p:tagLst>
</file>

<file path=ppt/tags/tag359.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5"/>
</p:tagLst>
</file>

<file path=ppt/tags/tag361.xml><?xml version="1.0" encoding="utf-8"?>
<p:tagLst xmlns:a="http://schemas.openxmlformats.org/drawingml/2006/main" xmlns:r="http://schemas.openxmlformats.org/officeDocument/2006/relationships" xmlns:p="http://schemas.openxmlformats.org/presentationml/2006/main">
  <p:tag name="NUM" val="7"/>
</p:tagLst>
</file>

<file path=ppt/tags/tag362.xml><?xml version="1.0" encoding="utf-8"?>
<p:tagLst xmlns:a="http://schemas.openxmlformats.org/drawingml/2006/main" xmlns:r="http://schemas.openxmlformats.org/officeDocument/2006/relationships" xmlns:p="http://schemas.openxmlformats.org/presentationml/2006/main">
  <p:tag name="NUM" val="8"/>
</p:tagLst>
</file>

<file path=ppt/tags/tag363.xml><?xml version="1.0" encoding="utf-8"?>
<p:tagLst xmlns:a="http://schemas.openxmlformats.org/drawingml/2006/main" xmlns:r="http://schemas.openxmlformats.org/officeDocument/2006/relationships" xmlns:p="http://schemas.openxmlformats.org/presentationml/2006/main">
  <p:tag name="NUM" val="1"/>
</p:tagLst>
</file>

<file path=ppt/tags/tag364.xml><?xml version="1.0" encoding="utf-8"?>
<p:tagLst xmlns:a="http://schemas.openxmlformats.org/drawingml/2006/main" xmlns:r="http://schemas.openxmlformats.org/officeDocument/2006/relationships" xmlns:p="http://schemas.openxmlformats.org/presentationml/2006/main">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4"/>
</p:tagLst>
</file>

<file path=ppt/tags/tag367.xml><?xml version="1.0" encoding="utf-8"?>
<p:tagLst xmlns:a="http://schemas.openxmlformats.org/drawingml/2006/main" xmlns:r="http://schemas.openxmlformats.org/officeDocument/2006/relationships" xmlns:p="http://schemas.openxmlformats.org/presentationml/2006/main">
  <p:tag name="NUM" val="5"/>
</p:tagLst>
</file>

<file path=ppt/tags/tag368.xml><?xml version="1.0" encoding="utf-8"?>
<p:tagLst xmlns:a="http://schemas.openxmlformats.org/drawingml/2006/main" xmlns:r="http://schemas.openxmlformats.org/officeDocument/2006/relationships" xmlns:p="http://schemas.openxmlformats.org/presentationml/2006/main">
  <p:tag name="NUM" val="6"/>
</p:tagLst>
</file>

<file path=ppt/tags/tag369.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11"/>
</p:tagLst>
</file>

<file path=ppt/tags/tag371.xml><?xml version="1.0" encoding="utf-8"?>
<p:tagLst xmlns:a="http://schemas.openxmlformats.org/drawingml/2006/main" xmlns:r="http://schemas.openxmlformats.org/officeDocument/2006/relationships" xmlns:p="http://schemas.openxmlformats.org/presentationml/2006/main">
  <p:tag name="NUM" val="1"/>
</p:tagLst>
</file>

<file path=ppt/tags/tag372.xml><?xml version="1.0" encoding="utf-8"?>
<p:tagLst xmlns:a="http://schemas.openxmlformats.org/drawingml/2006/main" xmlns:r="http://schemas.openxmlformats.org/officeDocument/2006/relationships" xmlns:p="http://schemas.openxmlformats.org/presentationml/2006/main">
  <p:tag name="NUM" val="2"/>
</p:tagLst>
</file>

<file path=ppt/tags/tag373.xml><?xml version="1.0" encoding="utf-8"?>
<p:tagLst xmlns:a="http://schemas.openxmlformats.org/drawingml/2006/main" xmlns:r="http://schemas.openxmlformats.org/officeDocument/2006/relationships" xmlns:p="http://schemas.openxmlformats.org/presentationml/2006/main">
  <p:tag name="NUM" val="3"/>
</p:tagLst>
</file>

<file path=ppt/tags/tag374.xml><?xml version="1.0" encoding="utf-8"?>
<p:tagLst xmlns:a="http://schemas.openxmlformats.org/drawingml/2006/main" xmlns:r="http://schemas.openxmlformats.org/officeDocument/2006/relationships" xmlns:p="http://schemas.openxmlformats.org/presentationml/2006/main">
  <p:tag name="NUM" val="4"/>
</p:tagLst>
</file>

<file path=ppt/tags/tag375.xml><?xml version="1.0" encoding="utf-8"?>
<p:tagLst xmlns:a="http://schemas.openxmlformats.org/drawingml/2006/main" xmlns:r="http://schemas.openxmlformats.org/officeDocument/2006/relationships" xmlns:p="http://schemas.openxmlformats.org/presentationml/2006/main">
  <p:tag name="NUM" val="5"/>
</p:tagLst>
</file>

<file path=ppt/tags/tag376.xml><?xml version="1.0" encoding="utf-8"?>
<p:tagLst xmlns:a="http://schemas.openxmlformats.org/drawingml/2006/main" xmlns:r="http://schemas.openxmlformats.org/officeDocument/2006/relationships" xmlns:p="http://schemas.openxmlformats.org/presentationml/2006/main">
  <p:tag name="NUM" val="7"/>
</p:tagLst>
</file>

<file path=ppt/tags/tag377.xml><?xml version="1.0" encoding="utf-8"?>
<p:tagLst xmlns:a="http://schemas.openxmlformats.org/drawingml/2006/main" xmlns:r="http://schemas.openxmlformats.org/officeDocument/2006/relationships" xmlns:p="http://schemas.openxmlformats.org/presentationml/2006/main">
  <p:tag name="NUM" val="8"/>
</p:tagLst>
</file>

<file path=ppt/tags/tag378.xml><?xml version="1.0" encoding="utf-8"?>
<p:tagLst xmlns:a="http://schemas.openxmlformats.org/drawingml/2006/main" xmlns:r="http://schemas.openxmlformats.org/officeDocument/2006/relationships" xmlns:p="http://schemas.openxmlformats.org/presentationml/2006/main">
  <p:tag name="NUM" val="9"/>
</p:tagLst>
</file>

<file path=ppt/tags/tag379.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80.xml><?xml version="1.0" encoding="utf-8"?>
<p:tagLst xmlns:a="http://schemas.openxmlformats.org/drawingml/2006/main" xmlns:r="http://schemas.openxmlformats.org/officeDocument/2006/relationships" xmlns:p="http://schemas.openxmlformats.org/presentationml/2006/main">
  <p:tag name="NUM" val="2"/>
</p:tagLst>
</file>

<file path=ppt/tags/tag381.xml><?xml version="1.0" encoding="utf-8"?>
<p:tagLst xmlns:a="http://schemas.openxmlformats.org/drawingml/2006/main" xmlns:r="http://schemas.openxmlformats.org/officeDocument/2006/relationships" xmlns:p="http://schemas.openxmlformats.org/presentationml/2006/main">
  <p:tag name="NUM" val="3"/>
</p:tagLst>
</file>

<file path=ppt/tags/tag382.xml><?xml version="1.0" encoding="utf-8"?>
<p:tagLst xmlns:a="http://schemas.openxmlformats.org/drawingml/2006/main" xmlns:r="http://schemas.openxmlformats.org/officeDocument/2006/relationships" xmlns:p="http://schemas.openxmlformats.org/presentationml/2006/main">
  <p:tag name="NUM" val="4"/>
</p:tagLst>
</file>

<file path=ppt/tags/tag383.xml><?xml version="1.0" encoding="utf-8"?>
<p:tagLst xmlns:a="http://schemas.openxmlformats.org/drawingml/2006/main" xmlns:r="http://schemas.openxmlformats.org/officeDocument/2006/relationships" xmlns:p="http://schemas.openxmlformats.org/presentationml/2006/main">
  <p:tag name="NUM" val="5"/>
</p:tagLst>
</file>

<file path=ppt/tags/tag384.xml><?xml version="1.0" encoding="utf-8"?>
<p:tagLst xmlns:a="http://schemas.openxmlformats.org/drawingml/2006/main" xmlns:r="http://schemas.openxmlformats.org/officeDocument/2006/relationships" xmlns:p="http://schemas.openxmlformats.org/presentationml/2006/main">
  <p:tag name="NUM" val="6"/>
</p:tagLst>
</file>

<file path=ppt/tags/tag385.xml><?xml version="1.0" encoding="utf-8"?>
<p:tagLst xmlns:a="http://schemas.openxmlformats.org/drawingml/2006/main" xmlns:r="http://schemas.openxmlformats.org/officeDocument/2006/relationships" xmlns:p="http://schemas.openxmlformats.org/presentationml/2006/main">
  <p:tag name="NUM" val="7"/>
</p:tagLst>
</file>

<file path=ppt/tags/tag386.xml><?xml version="1.0" encoding="utf-8"?>
<p:tagLst xmlns:a="http://schemas.openxmlformats.org/drawingml/2006/main" xmlns:r="http://schemas.openxmlformats.org/officeDocument/2006/relationships" xmlns:p="http://schemas.openxmlformats.org/presentationml/2006/main">
  <p:tag name="NUM" val="9"/>
</p:tagLst>
</file>

<file path=ppt/tags/tag387.xml><?xml version="1.0" encoding="utf-8"?>
<p:tagLst xmlns:a="http://schemas.openxmlformats.org/drawingml/2006/main" xmlns:r="http://schemas.openxmlformats.org/officeDocument/2006/relationships" xmlns:p="http://schemas.openxmlformats.org/presentationml/2006/main">
  <p:tag name="NUM" val="11"/>
</p:tagLst>
</file>

<file path=ppt/tags/tag388.xml><?xml version="1.0" encoding="utf-8"?>
<p:tagLst xmlns:a="http://schemas.openxmlformats.org/drawingml/2006/main" xmlns:r="http://schemas.openxmlformats.org/officeDocument/2006/relationships" xmlns:p="http://schemas.openxmlformats.org/presentationml/2006/main">
  <p:tag name="NUM" val="1"/>
</p:tagLst>
</file>

<file path=ppt/tags/tag389.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390.xml><?xml version="1.0" encoding="utf-8"?>
<p:tagLst xmlns:a="http://schemas.openxmlformats.org/drawingml/2006/main" xmlns:r="http://schemas.openxmlformats.org/officeDocument/2006/relationships" xmlns:p="http://schemas.openxmlformats.org/presentationml/2006/main">
  <p:tag name="NUM" val="3"/>
</p:tagLst>
</file>

<file path=ppt/tags/tag391.xml><?xml version="1.0" encoding="utf-8"?>
<p:tagLst xmlns:a="http://schemas.openxmlformats.org/drawingml/2006/main" xmlns:r="http://schemas.openxmlformats.org/officeDocument/2006/relationships" xmlns:p="http://schemas.openxmlformats.org/presentationml/2006/main">
  <p:tag name="NUM" val="4"/>
</p:tagLst>
</file>

<file path=ppt/tags/tag392.xml><?xml version="1.0" encoding="utf-8"?>
<p:tagLst xmlns:a="http://schemas.openxmlformats.org/drawingml/2006/main" xmlns:r="http://schemas.openxmlformats.org/officeDocument/2006/relationships" xmlns:p="http://schemas.openxmlformats.org/presentationml/2006/main">
  <p:tag name="NUM" val="5"/>
</p:tagLst>
</file>

<file path=ppt/tags/tag393.xml><?xml version="1.0" encoding="utf-8"?>
<p:tagLst xmlns:a="http://schemas.openxmlformats.org/drawingml/2006/main" xmlns:r="http://schemas.openxmlformats.org/officeDocument/2006/relationships" xmlns:p="http://schemas.openxmlformats.org/presentationml/2006/main">
  <p:tag name="NUM" val="7"/>
</p:tagLst>
</file>

<file path=ppt/tags/tag394.xml><?xml version="1.0" encoding="utf-8"?>
<p:tagLst xmlns:a="http://schemas.openxmlformats.org/drawingml/2006/main" xmlns:r="http://schemas.openxmlformats.org/officeDocument/2006/relationships" xmlns:p="http://schemas.openxmlformats.org/presentationml/2006/main">
  <p:tag name="NUM" val="8"/>
</p:tagLst>
</file>

<file path=ppt/tags/tag395.xml><?xml version="1.0" encoding="utf-8"?>
<p:tagLst xmlns:a="http://schemas.openxmlformats.org/drawingml/2006/main" xmlns:r="http://schemas.openxmlformats.org/officeDocument/2006/relationships" xmlns:p="http://schemas.openxmlformats.org/presentationml/2006/main">
  <p:tag name="NUM" val="1"/>
</p:tagLst>
</file>

<file path=ppt/tags/tag396.xml><?xml version="1.0" encoding="utf-8"?>
<p:tagLst xmlns:a="http://schemas.openxmlformats.org/drawingml/2006/main" xmlns:r="http://schemas.openxmlformats.org/officeDocument/2006/relationships" xmlns:p="http://schemas.openxmlformats.org/presentationml/2006/main">
  <p:tag name="NUM" val="2"/>
</p:tagLst>
</file>

<file path=ppt/tags/tag397.xml><?xml version="1.0" encoding="utf-8"?>
<p:tagLst xmlns:a="http://schemas.openxmlformats.org/drawingml/2006/main" xmlns:r="http://schemas.openxmlformats.org/officeDocument/2006/relationships" xmlns:p="http://schemas.openxmlformats.org/presentationml/2006/main">
  <p:tag name="NUM" val="3"/>
</p:tagLst>
</file>

<file path=ppt/tags/tag398.xml><?xml version="1.0" encoding="utf-8"?>
<p:tagLst xmlns:a="http://schemas.openxmlformats.org/drawingml/2006/main" xmlns:r="http://schemas.openxmlformats.org/officeDocument/2006/relationships" xmlns:p="http://schemas.openxmlformats.org/presentationml/2006/main">
  <p:tag name="NUM" val="4"/>
</p:tagLst>
</file>

<file path=ppt/tags/tag39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00.xml><?xml version="1.0" encoding="utf-8"?>
<p:tagLst xmlns:a="http://schemas.openxmlformats.org/drawingml/2006/main" xmlns:r="http://schemas.openxmlformats.org/officeDocument/2006/relationships" xmlns:p="http://schemas.openxmlformats.org/presentationml/2006/main">
  <p:tag name="NUM" val="7"/>
</p:tagLst>
</file>

<file path=ppt/tags/tag401.xml><?xml version="1.0" encoding="utf-8"?>
<p:tagLst xmlns:a="http://schemas.openxmlformats.org/drawingml/2006/main" xmlns:r="http://schemas.openxmlformats.org/officeDocument/2006/relationships" xmlns:p="http://schemas.openxmlformats.org/presentationml/2006/main">
  <p:tag name="NUM" val="8"/>
</p:tagLst>
</file>

<file path=ppt/tags/tag402.xml><?xml version="1.0" encoding="utf-8"?>
<p:tagLst xmlns:a="http://schemas.openxmlformats.org/drawingml/2006/main" xmlns:r="http://schemas.openxmlformats.org/officeDocument/2006/relationships" xmlns:p="http://schemas.openxmlformats.org/presentationml/2006/main">
  <p:tag name="NUM" val="1"/>
</p:tagLst>
</file>

<file path=ppt/tags/tag403.xml><?xml version="1.0" encoding="utf-8"?>
<p:tagLst xmlns:a="http://schemas.openxmlformats.org/drawingml/2006/main" xmlns:r="http://schemas.openxmlformats.org/officeDocument/2006/relationships" xmlns:p="http://schemas.openxmlformats.org/presentationml/2006/main">
  <p:tag name="NUM" val="2"/>
</p:tagLst>
</file>

<file path=ppt/tags/tag404.xml><?xml version="1.0" encoding="utf-8"?>
<p:tagLst xmlns:a="http://schemas.openxmlformats.org/drawingml/2006/main" xmlns:r="http://schemas.openxmlformats.org/officeDocument/2006/relationships" xmlns:p="http://schemas.openxmlformats.org/presentationml/2006/main">
  <p:tag name="NUM" val="3"/>
</p:tagLst>
</file>

<file path=ppt/tags/tag405.xml><?xml version="1.0" encoding="utf-8"?>
<p:tagLst xmlns:a="http://schemas.openxmlformats.org/drawingml/2006/main" xmlns:r="http://schemas.openxmlformats.org/officeDocument/2006/relationships" xmlns:p="http://schemas.openxmlformats.org/presentationml/2006/main">
  <p:tag name="NUM" val="4"/>
</p:tagLst>
</file>

<file path=ppt/tags/tag406.xml><?xml version="1.0" encoding="utf-8"?>
<p:tagLst xmlns:a="http://schemas.openxmlformats.org/drawingml/2006/main" xmlns:r="http://schemas.openxmlformats.org/officeDocument/2006/relationships" xmlns:p="http://schemas.openxmlformats.org/presentationml/2006/main">
  <p:tag name="NUM" val="5"/>
</p:tagLst>
</file>

<file path=ppt/tags/tag407.xml><?xml version="1.0" encoding="utf-8"?>
<p:tagLst xmlns:a="http://schemas.openxmlformats.org/drawingml/2006/main" xmlns:r="http://schemas.openxmlformats.org/officeDocument/2006/relationships" xmlns:p="http://schemas.openxmlformats.org/presentationml/2006/main">
  <p:tag name="NUM" val="7"/>
</p:tagLst>
</file>

<file path=ppt/tags/tag408.xml><?xml version="1.0" encoding="utf-8"?>
<p:tagLst xmlns:a="http://schemas.openxmlformats.org/drawingml/2006/main" xmlns:r="http://schemas.openxmlformats.org/officeDocument/2006/relationships" xmlns:p="http://schemas.openxmlformats.org/presentationml/2006/main">
  <p:tag name="NUM" val="8"/>
</p:tagLst>
</file>

<file path=ppt/tags/tag409.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10.xml><?xml version="1.0" encoding="utf-8"?>
<p:tagLst xmlns:a="http://schemas.openxmlformats.org/drawingml/2006/main" xmlns:r="http://schemas.openxmlformats.org/officeDocument/2006/relationships" xmlns:p="http://schemas.openxmlformats.org/presentationml/2006/main">
  <p:tag name="NUM" val="2"/>
</p:tagLst>
</file>

<file path=ppt/tags/tag411.xml><?xml version="1.0" encoding="utf-8"?>
<p:tagLst xmlns:a="http://schemas.openxmlformats.org/drawingml/2006/main" xmlns:r="http://schemas.openxmlformats.org/officeDocument/2006/relationships" xmlns:p="http://schemas.openxmlformats.org/presentationml/2006/main">
  <p:tag name="NUM" val="3"/>
</p:tagLst>
</file>

<file path=ppt/tags/tag412.xml><?xml version="1.0" encoding="utf-8"?>
<p:tagLst xmlns:a="http://schemas.openxmlformats.org/drawingml/2006/main" xmlns:r="http://schemas.openxmlformats.org/officeDocument/2006/relationships" xmlns:p="http://schemas.openxmlformats.org/presentationml/2006/main">
  <p:tag name="NUM" val="4"/>
</p:tagLst>
</file>

<file path=ppt/tags/tag413.xml><?xml version="1.0" encoding="utf-8"?>
<p:tagLst xmlns:a="http://schemas.openxmlformats.org/drawingml/2006/main" xmlns:r="http://schemas.openxmlformats.org/officeDocument/2006/relationships" xmlns:p="http://schemas.openxmlformats.org/presentationml/2006/main">
  <p:tag name="NUM" val="5"/>
</p:tagLst>
</file>

<file path=ppt/tags/tag414.xml><?xml version="1.0" encoding="utf-8"?>
<p:tagLst xmlns:a="http://schemas.openxmlformats.org/drawingml/2006/main" xmlns:r="http://schemas.openxmlformats.org/officeDocument/2006/relationships" xmlns:p="http://schemas.openxmlformats.org/presentationml/2006/main">
  <p:tag name="NUM" val="6"/>
</p:tagLst>
</file>

<file path=ppt/tags/tag415.xml><?xml version="1.0" encoding="utf-8"?>
<p:tagLst xmlns:a="http://schemas.openxmlformats.org/drawingml/2006/main" xmlns:r="http://schemas.openxmlformats.org/officeDocument/2006/relationships" xmlns:p="http://schemas.openxmlformats.org/presentationml/2006/main">
  <p:tag name="NUM" val="7"/>
</p:tagLst>
</file>

<file path=ppt/tags/tag416.xml><?xml version="1.0" encoding="utf-8"?>
<p:tagLst xmlns:a="http://schemas.openxmlformats.org/drawingml/2006/main" xmlns:r="http://schemas.openxmlformats.org/officeDocument/2006/relationships" xmlns:p="http://schemas.openxmlformats.org/presentationml/2006/main">
  <p:tag name="NUM" val="8"/>
</p:tagLst>
</file>

<file path=ppt/tags/tag417.xml><?xml version="1.0" encoding="utf-8"?>
<p:tagLst xmlns:a="http://schemas.openxmlformats.org/drawingml/2006/main" xmlns:r="http://schemas.openxmlformats.org/officeDocument/2006/relationships" xmlns:p="http://schemas.openxmlformats.org/presentationml/2006/main">
  <p:tag name="NUM" val="10"/>
</p:tagLst>
</file>

<file path=ppt/tags/tag418.xml><?xml version="1.0" encoding="utf-8"?>
<p:tagLst xmlns:a="http://schemas.openxmlformats.org/drawingml/2006/main" xmlns:r="http://schemas.openxmlformats.org/officeDocument/2006/relationships" xmlns:p="http://schemas.openxmlformats.org/presentationml/2006/main">
  <p:tag name="NUM" val="11"/>
</p:tagLst>
</file>

<file path=ppt/tags/tag419.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20.xml><?xml version="1.0" encoding="utf-8"?>
<p:tagLst xmlns:a="http://schemas.openxmlformats.org/drawingml/2006/main" xmlns:r="http://schemas.openxmlformats.org/officeDocument/2006/relationships" xmlns:p="http://schemas.openxmlformats.org/presentationml/2006/main">
  <p:tag name="NUM" val="2"/>
</p:tagLst>
</file>

<file path=ppt/tags/tag421.xml><?xml version="1.0" encoding="utf-8"?>
<p:tagLst xmlns:a="http://schemas.openxmlformats.org/drawingml/2006/main" xmlns:r="http://schemas.openxmlformats.org/officeDocument/2006/relationships" xmlns:p="http://schemas.openxmlformats.org/presentationml/2006/main">
  <p:tag name="NUM" val="3"/>
</p:tagLst>
</file>

<file path=ppt/tags/tag422.xml><?xml version="1.0" encoding="utf-8"?>
<p:tagLst xmlns:a="http://schemas.openxmlformats.org/drawingml/2006/main" xmlns:r="http://schemas.openxmlformats.org/officeDocument/2006/relationships" xmlns:p="http://schemas.openxmlformats.org/presentationml/2006/main">
  <p:tag name="NUM" val="4"/>
</p:tagLst>
</file>

<file path=ppt/tags/tag423.xml><?xml version="1.0" encoding="utf-8"?>
<p:tagLst xmlns:a="http://schemas.openxmlformats.org/drawingml/2006/main" xmlns:r="http://schemas.openxmlformats.org/officeDocument/2006/relationships" xmlns:p="http://schemas.openxmlformats.org/presentationml/2006/main">
  <p:tag name="NUM" val="5"/>
</p:tagLst>
</file>

<file path=ppt/tags/tag424.xml><?xml version="1.0" encoding="utf-8"?>
<p:tagLst xmlns:a="http://schemas.openxmlformats.org/drawingml/2006/main" xmlns:r="http://schemas.openxmlformats.org/officeDocument/2006/relationships" xmlns:p="http://schemas.openxmlformats.org/presentationml/2006/main">
  <p:tag name="NUM" val="6"/>
</p:tagLst>
</file>

<file path=ppt/tags/tag425.xml><?xml version="1.0" encoding="utf-8"?>
<p:tagLst xmlns:a="http://schemas.openxmlformats.org/drawingml/2006/main" xmlns:r="http://schemas.openxmlformats.org/officeDocument/2006/relationships" xmlns:p="http://schemas.openxmlformats.org/presentationml/2006/main">
  <p:tag name="NUM" val="7"/>
</p:tagLst>
</file>

<file path=ppt/tags/tag426.xml><?xml version="1.0" encoding="utf-8"?>
<p:tagLst xmlns:a="http://schemas.openxmlformats.org/drawingml/2006/main" xmlns:r="http://schemas.openxmlformats.org/officeDocument/2006/relationships" xmlns:p="http://schemas.openxmlformats.org/presentationml/2006/main">
  <p:tag name="NUM" val="8"/>
</p:tagLst>
</file>

<file path=ppt/tags/tag427.xml><?xml version="1.0" encoding="utf-8"?>
<p:tagLst xmlns:a="http://schemas.openxmlformats.org/drawingml/2006/main" xmlns:r="http://schemas.openxmlformats.org/officeDocument/2006/relationships" xmlns:p="http://schemas.openxmlformats.org/presentationml/2006/main">
  <p:tag name="NUM" val="9"/>
</p:tagLst>
</file>

<file path=ppt/tags/tag428.xml><?xml version="1.0" encoding="utf-8"?>
<p:tagLst xmlns:a="http://schemas.openxmlformats.org/drawingml/2006/main" xmlns:r="http://schemas.openxmlformats.org/officeDocument/2006/relationships" xmlns:p="http://schemas.openxmlformats.org/presentationml/2006/main">
  <p:tag name="NUM" val="1"/>
</p:tagLst>
</file>

<file path=ppt/tags/tag429.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30.xml><?xml version="1.0" encoding="utf-8"?>
<p:tagLst xmlns:a="http://schemas.openxmlformats.org/drawingml/2006/main" xmlns:r="http://schemas.openxmlformats.org/officeDocument/2006/relationships" xmlns:p="http://schemas.openxmlformats.org/presentationml/2006/main">
  <p:tag name="NUM" val="3"/>
</p:tagLst>
</file>

<file path=ppt/tags/tag431.xml><?xml version="1.0" encoding="utf-8"?>
<p:tagLst xmlns:a="http://schemas.openxmlformats.org/drawingml/2006/main" xmlns:r="http://schemas.openxmlformats.org/officeDocument/2006/relationships" xmlns:p="http://schemas.openxmlformats.org/presentationml/2006/main">
  <p:tag name="NUM" val="4"/>
</p:tagLst>
</file>

<file path=ppt/tags/tag432.xml><?xml version="1.0" encoding="utf-8"?>
<p:tagLst xmlns:a="http://schemas.openxmlformats.org/drawingml/2006/main" xmlns:r="http://schemas.openxmlformats.org/officeDocument/2006/relationships" xmlns:p="http://schemas.openxmlformats.org/presentationml/2006/main">
  <p:tag name="NUM" val="5"/>
</p:tagLst>
</file>

<file path=ppt/tags/tag433.xml><?xml version="1.0" encoding="utf-8"?>
<p:tagLst xmlns:a="http://schemas.openxmlformats.org/drawingml/2006/main" xmlns:r="http://schemas.openxmlformats.org/officeDocument/2006/relationships" xmlns:p="http://schemas.openxmlformats.org/presentationml/2006/main">
  <p:tag name="NUM" val="7"/>
</p:tagLst>
</file>

<file path=ppt/tags/tag434.xml><?xml version="1.0" encoding="utf-8"?>
<p:tagLst xmlns:a="http://schemas.openxmlformats.org/drawingml/2006/main" xmlns:r="http://schemas.openxmlformats.org/officeDocument/2006/relationships" xmlns:p="http://schemas.openxmlformats.org/presentationml/2006/main">
  <p:tag name="NUM" val="8"/>
</p:tagLst>
</file>

<file path=ppt/tags/tag435.xml><?xml version="1.0" encoding="utf-8"?>
<p:tagLst xmlns:a="http://schemas.openxmlformats.org/drawingml/2006/main" xmlns:r="http://schemas.openxmlformats.org/officeDocument/2006/relationships" xmlns:p="http://schemas.openxmlformats.org/presentationml/2006/main">
  <p:tag name="NUM" val="9"/>
</p:tagLst>
</file>

<file path=ppt/tags/tag436.xml><?xml version="1.0" encoding="utf-8"?>
<p:tagLst xmlns:a="http://schemas.openxmlformats.org/drawingml/2006/main" xmlns:r="http://schemas.openxmlformats.org/officeDocument/2006/relationships" xmlns:p="http://schemas.openxmlformats.org/presentationml/2006/main">
  <p:tag name="NUM" val="10"/>
</p:tagLst>
</file>

<file path=ppt/tags/tag437.xml><?xml version="1.0" encoding="utf-8"?>
<p:tagLst xmlns:a="http://schemas.openxmlformats.org/drawingml/2006/main" xmlns:r="http://schemas.openxmlformats.org/officeDocument/2006/relationships" xmlns:p="http://schemas.openxmlformats.org/presentationml/2006/main">
  <p:tag name="NUM" val="11"/>
</p:tagLst>
</file>

<file path=ppt/tags/tag438.xml><?xml version="1.0" encoding="utf-8"?>
<p:tagLst xmlns:a="http://schemas.openxmlformats.org/drawingml/2006/main" xmlns:r="http://schemas.openxmlformats.org/officeDocument/2006/relationships" xmlns:p="http://schemas.openxmlformats.org/presentationml/2006/main">
  <p:tag name="NUM" val="12"/>
</p:tagLst>
</file>

<file path=ppt/tags/tag439.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40.xml><?xml version="1.0" encoding="utf-8"?>
<p:tagLst xmlns:a="http://schemas.openxmlformats.org/drawingml/2006/main" xmlns:r="http://schemas.openxmlformats.org/officeDocument/2006/relationships" xmlns:p="http://schemas.openxmlformats.org/presentationml/2006/main">
  <p:tag name="NUM" val="2"/>
</p:tagLst>
</file>

<file path=ppt/tags/tag441.xml><?xml version="1.0" encoding="utf-8"?>
<p:tagLst xmlns:a="http://schemas.openxmlformats.org/drawingml/2006/main" xmlns:r="http://schemas.openxmlformats.org/officeDocument/2006/relationships" xmlns:p="http://schemas.openxmlformats.org/presentationml/2006/main">
  <p:tag name="NUM" val="3"/>
</p:tagLst>
</file>

<file path=ppt/tags/tag442.xml><?xml version="1.0" encoding="utf-8"?>
<p:tagLst xmlns:a="http://schemas.openxmlformats.org/drawingml/2006/main" xmlns:r="http://schemas.openxmlformats.org/officeDocument/2006/relationships" xmlns:p="http://schemas.openxmlformats.org/presentationml/2006/main">
  <p:tag name="NUM" val="4"/>
</p:tagLst>
</file>

<file path=ppt/tags/tag443.xml><?xml version="1.0" encoding="utf-8"?>
<p:tagLst xmlns:a="http://schemas.openxmlformats.org/drawingml/2006/main" xmlns:r="http://schemas.openxmlformats.org/officeDocument/2006/relationships" xmlns:p="http://schemas.openxmlformats.org/presentationml/2006/main">
  <p:tag name="NUM" val="5"/>
</p:tagLst>
</file>

<file path=ppt/tags/tag444.xml><?xml version="1.0" encoding="utf-8"?>
<p:tagLst xmlns:a="http://schemas.openxmlformats.org/drawingml/2006/main" xmlns:r="http://schemas.openxmlformats.org/officeDocument/2006/relationships" xmlns:p="http://schemas.openxmlformats.org/presentationml/2006/main">
  <p:tag name="NUM" val="7"/>
</p:tagLst>
</file>

<file path=ppt/tags/tag445.xml><?xml version="1.0" encoding="utf-8"?>
<p:tagLst xmlns:a="http://schemas.openxmlformats.org/drawingml/2006/main" xmlns:r="http://schemas.openxmlformats.org/officeDocument/2006/relationships" xmlns:p="http://schemas.openxmlformats.org/presentationml/2006/main">
  <p:tag name="NUM" val="8"/>
</p:tagLst>
</file>

<file path=ppt/tags/tag446.xml><?xml version="1.0" encoding="utf-8"?>
<p:tagLst xmlns:a="http://schemas.openxmlformats.org/drawingml/2006/main" xmlns:r="http://schemas.openxmlformats.org/officeDocument/2006/relationships" xmlns:p="http://schemas.openxmlformats.org/presentationml/2006/main">
  <p:tag name="NUM" val="1"/>
</p:tagLst>
</file>

<file path=ppt/tags/tag447.xml><?xml version="1.0" encoding="utf-8"?>
<p:tagLst xmlns:a="http://schemas.openxmlformats.org/drawingml/2006/main" xmlns:r="http://schemas.openxmlformats.org/officeDocument/2006/relationships" xmlns:p="http://schemas.openxmlformats.org/presentationml/2006/main">
  <p:tag name="NUM" val="2"/>
</p:tagLst>
</file>

<file path=ppt/tags/tag448.xml><?xml version="1.0" encoding="utf-8"?>
<p:tagLst xmlns:a="http://schemas.openxmlformats.org/drawingml/2006/main" xmlns:r="http://schemas.openxmlformats.org/officeDocument/2006/relationships" xmlns:p="http://schemas.openxmlformats.org/presentationml/2006/main">
  <p:tag name="NUM" val="3"/>
</p:tagLst>
</file>

<file path=ppt/tags/tag449.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50.xml><?xml version="1.0" encoding="utf-8"?>
<p:tagLst xmlns:a="http://schemas.openxmlformats.org/drawingml/2006/main" xmlns:r="http://schemas.openxmlformats.org/officeDocument/2006/relationships" xmlns:p="http://schemas.openxmlformats.org/presentationml/2006/main">
  <p:tag name="NUM" val="5"/>
</p:tagLst>
</file>

<file path=ppt/tags/tag451.xml><?xml version="1.0" encoding="utf-8"?>
<p:tagLst xmlns:a="http://schemas.openxmlformats.org/drawingml/2006/main" xmlns:r="http://schemas.openxmlformats.org/officeDocument/2006/relationships" xmlns:p="http://schemas.openxmlformats.org/presentationml/2006/main">
  <p:tag name="NUM" val="7"/>
</p:tagLst>
</file>

<file path=ppt/tags/tag452.xml><?xml version="1.0" encoding="utf-8"?>
<p:tagLst xmlns:a="http://schemas.openxmlformats.org/drawingml/2006/main" xmlns:r="http://schemas.openxmlformats.org/officeDocument/2006/relationships" xmlns:p="http://schemas.openxmlformats.org/presentationml/2006/main">
  <p:tag name="NUM" val="9"/>
</p:tagLst>
</file>

<file path=ppt/tags/tag453.xml><?xml version="1.0" encoding="utf-8"?>
<p:tagLst xmlns:a="http://schemas.openxmlformats.org/drawingml/2006/main" xmlns:r="http://schemas.openxmlformats.org/officeDocument/2006/relationships" xmlns:p="http://schemas.openxmlformats.org/presentationml/2006/main">
  <p:tag name="NUM" val="10"/>
</p:tagLst>
</file>

<file path=ppt/tags/tag454.xml><?xml version="1.0" encoding="utf-8"?>
<p:tagLst xmlns:a="http://schemas.openxmlformats.org/drawingml/2006/main" xmlns:r="http://schemas.openxmlformats.org/officeDocument/2006/relationships" xmlns:p="http://schemas.openxmlformats.org/presentationml/2006/main">
  <p:tag name="NUM" val="11"/>
</p:tagLst>
</file>

<file path=ppt/tags/tag455.xml><?xml version="1.0" encoding="utf-8"?>
<p:tagLst xmlns:a="http://schemas.openxmlformats.org/drawingml/2006/main" xmlns:r="http://schemas.openxmlformats.org/officeDocument/2006/relationships" xmlns:p="http://schemas.openxmlformats.org/presentationml/2006/main">
  <p:tag name="NUM" val="12"/>
</p:tagLst>
</file>

<file path=ppt/tags/tag456.xml><?xml version="1.0" encoding="utf-8"?>
<p:tagLst xmlns:a="http://schemas.openxmlformats.org/drawingml/2006/main" xmlns:r="http://schemas.openxmlformats.org/officeDocument/2006/relationships" xmlns:p="http://schemas.openxmlformats.org/presentationml/2006/main">
  <p:tag name="NUM" val="1"/>
</p:tagLst>
</file>

<file path=ppt/tags/tag457.xml><?xml version="1.0" encoding="utf-8"?>
<p:tagLst xmlns:a="http://schemas.openxmlformats.org/drawingml/2006/main" xmlns:r="http://schemas.openxmlformats.org/officeDocument/2006/relationships" xmlns:p="http://schemas.openxmlformats.org/presentationml/2006/main">
  <p:tag name="NUM" val="2"/>
</p:tagLst>
</file>

<file path=ppt/tags/tag458.xml><?xml version="1.0" encoding="utf-8"?>
<p:tagLst xmlns:a="http://schemas.openxmlformats.org/drawingml/2006/main" xmlns:r="http://schemas.openxmlformats.org/officeDocument/2006/relationships" xmlns:p="http://schemas.openxmlformats.org/presentationml/2006/main">
  <p:tag name="NUM" val="3"/>
</p:tagLst>
</file>

<file path=ppt/tags/tag459.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60.xml><?xml version="1.0" encoding="utf-8"?>
<p:tagLst xmlns:a="http://schemas.openxmlformats.org/drawingml/2006/main" xmlns:r="http://schemas.openxmlformats.org/officeDocument/2006/relationships" xmlns:p="http://schemas.openxmlformats.org/presentationml/2006/main">
  <p:tag name="NUM" val="5"/>
</p:tagLst>
</file>

<file path=ppt/tags/tag461.xml><?xml version="1.0" encoding="utf-8"?>
<p:tagLst xmlns:a="http://schemas.openxmlformats.org/drawingml/2006/main" xmlns:r="http://schemas.openxmlformats.org/officeDocument/2006/relationships" xmlns:p="http://schemas.openxmlformats.org/presentationml/2006/main">
  <p:tag name="NUM" val="7"/>
</p:tagLst>
</file>

<file path=ppt/tags/tag462.xml><?xml version="1.0" encoding="utf-8"?>
<p:tagLst xmlns:a="http://schemas.openxmlformats.org/drawingml/2006/main" xmlns:r="http://schemas.openxmlformats.org/officeDocument/2006/relationships" xmlns:p="http://schemas.openxmlformats.org/presentationml/2006/main">
  <p:tag name="NUM" val="8"/>
</p:tagLst>
</file>

<file path=ppt/tags/tag463.xml><?xml version="1.0" encoding="utf-8"?>
<p:tagLst xmlns:a="http://schemas.openxmlformats.org/drawingml/2006/main" xmlns:r="http://schemas.openxmlformats.org/officeDocument/2006/relationships" xmlns:p="http://schemas.openxmlformats.org/presentationml/2006/main">
  <p:tag name="NUM" val="9"/>
</p:tagLst>
</file>

<file path=ppt/tags/tag464.xml><?xml version="1.0" encoding="utf-8"?>
<p:tagLst xmlns:a="http://schemas.openxmlformats.org/drawingml/2006/main" xmlns:r="http://schemas.openxmlformats.org/officeDocument/2006/relationships" xmlns:p="http://schemas.openxmlformats.org/presentationml/2006/main">
  <p:tag name="NUM" val="10"/>
</p:tagLst>
</file>

<file path=ppt/tags/tag465.xml><?xml version="1.0" encoding="utf-8"?>
<p:tagLst xmlns:a="http://schemas.openxmlformats.org/drawingml/2006/main" xmlns:r="http://schemas.openxmlformats.org/officeDocument/2006/relationships" xmlns:p="http://schemas.openxmlformats.org/presentationml/2006/main">
  <p:tag name="NUM" val="11"/>
</p:tagLst>
</file>

<file path=ppt/tags/tag466.xml><?xml version="1.0" encoding="utf-8"?>
<p:tagLst xmlns:a="http://schemas.openxmlformats.org/drawingml/2006/main" xmlns:r="http://schemas.openxmlformats.org/officeDocument/2006/relationships" xmlns:p="http://schemas.openxmlformats.org/presentationml/2006/main">
  <p:tag name="NUM" val="12"/>
</p:tagLst>
</file>

<file path=ppt/tags/tag467.xml><?xml version="1.0" encoding="utf-8"?>
<p:tagLst xmlns:a="http://schemas.openxmlformats.org/drawingml/2006/main" xmlns:r="http://schemas.openxmlformats.org/officeDocument/2006/relationships" xmlns:p="http://schemas.openxmlformats.org/presentationml/2006/main">
  <p:tag name="NUM" val="1"/>
</p:tagLst>
</file>

<file path=ppt/tags/tag468.xml><?xml version="1.0" encoding="utf-8"?>
<p:tagLst xmlns:a="http://schemas.openxmlformats.org/drawingml/2006/main" xmlns:r="http://schemas.openxmlformats.org/officeDocument/2006/relationships" xmlns:p="http://schemas.openxmlformats.org/presentationml/2006/main">
  <p:tag name="NUM" val="2"/>
</p:tagLst>
</file>

<file path=ppt/tags/tag469.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70.xml><?xml version="1.0" encoding="utf-8"?>
<p:tagLst xmlns:a="http://schemas.openxmlformats.org/drawingml/2006/main" xmlns:r="http://schemas.openxmlformats.org/officeDocument/2006/relationships" xmlns:p="http://schemas.openxmlformats.org/presentationml/2006/main">
  <p:tag name="NUM" val="4"/>
</p:tagLst>
</file>

<file path=ppt/tags/tag471.xml><?xml version="1.0" encoding="utf-8"?>
<p:tagLst xmlns:a="http://schemas.openxmlformats.org/drawingml/2006/main" xmlns:r="http://schemas.openxmlformats.org/officeDocument/2006/relationships" xmlns:p="http://schemas.openxmlformats.org/presentationml/2006/main">
  <p:tag name="NUM" val="5"/>
</p:tagLst>
</file>

<file path=ppt/tags/tag472.xml><?xml version="1.0" encoding="utf-8"?>
<p:tagLst xmlns:a="http://schemas.openxmlformats.org/drawingml/2006/main" xmlns:r="http://schemas.openxmlformats.org/officeDocument/2006/relationships" xmlns:p="http://schemas.openxmlformats.org/presentationml/2006/main">
  <p:tag name="NUM" val="7"/>
</p:tagLst>
</file>

<file path=ppt/tags/tag473.xml><?xml version="1.0" encoding="utf-8"?>
<p:tagLst xmlns:a="http://schemas.openxmlformats.org/drawingml/2006/main" xmlns:r="http://schemas.openxmlformats.org/officeDocument/2006/relationships" xmlns:p="http://schemas.openxmlformats.org/presentationml/2006/main">
  <p:tag name="NUM" val="8"/>
</p:tagLst>
</file>

<file path=ppt/tags/tag474.xml><?xml version="1.0" encoding="utf-8"?>
<p:tagLst xmlns:a="http://schemas.openxmlformats.org/drawingml/2006/main" xmlns:r="http://schemas.openxmlformats.org/officeDocument/2006/relationships" xmlns:p="http://schemas.openxmlformats.org/presentationml/2006/main">
  <p:tag name="NUM" val="1"/>
</p:tagLst>
</file>

<file path=ppt/tags/tag475.xml><?xml version="1.0" encoding="utf-8"?>
<p:tagLst xmlns:a="http://schemas.openxmlformats.org/drawingml/2006/main" xmlns:r="http://schemas.openxmlformats.org/officeDocument/2006/relationships" xmlns:p="http://schemas.openxmlformats.org/presentationml/2006/main">
  <p:tag name="NUM" val="2"/>
</p:tagLst>
</file>

<file path=ppt/tags/tag476.xml><?xml version="1.0" encoding="utf-8"?>
<p:tagLst xmlns:a="http://schemas.openxmlformats.org/drawingml/2006/main" xmlns:r="http://schemas.openxmlformats.org/officeDocument/2006/relationships" xmlns:p="http://schemas.openxmlformats.org/presentationml/2006/main">
  <p:tag name="NUM" val="3"/>
</p:tagLst>
</file>

<file path=ppt/tags/tag477.xml><?xml version="1.0" encoding="utf-8"?>
<p:tagLst xmlns:a="http://schemas.openxmlformats.org/drawingml/2006/main" xmlns:r="http://schemas.openxmlformats.org/officeDocument/2006/relationships" xmlns:p="http://schemas.openxmlformats.org/presentationml/2006/main">
  <p:tag name="NUM" val="4"/>
</p:tagLst>
</file>

<file path=ppt/tags/tag478.xml><?xml version="1.0" encoding="utf-8"?>
<p:tagLst xmlns:a="http://schemas.openxmlformats.org/drawingml/2006/main" xmlns:r="http://schemas.openxmlformats.org/officeDocument/2006/relationships" xmlns:p="http://schemas.openxmlformats.org/presentationml/2006/main">
  <p:tag name="NUM" val="5"/>
</p:tagLst>
</file>

<file path=ppt/tags/tag479.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80.xml><?xml version="1.0" encoding="utf-8"?>
<p:tagLst xmlns:a="http://schemas.openxmlformats.org/drawingml/2006/main" xmlns:r="http://schemas.openxmlformats.org/officeDocument/2006/relationships" xmlns:p="http://schemas.openxmlformats.org/presentationml/2006/main">
  <p:tag name="NUM" val="8"/>
</p:tagLst>
</file>

<file path=ppt/tags/tag481.xml><?xml version="1.0" encoding="utf-8"?>
<p:tagLst xmlns:a="http://schemas.openxmlformats.org/drawingml/2006/main" xmlns:r="http://schemas.openxmlformats.org/officeDocument/2006/relationships" xmlns:p="http://schemas.openxmlformats.org/presentationml/2006/main">
  <p:tag name="NUM" val="9"/>
</p:tagLst>
</file>

<file path=ppt/tags/tag482.xml><?xml version="1.0" encoding="utf-8"?>
<p:tagLst xmlns:a="http://schemas.openxmlformats.org/drawingml/2006/main" xmlns:r="http://schemas.openxmlformats.org/officeDocument/2006/relationships" xmlns:p="http://schemas.openxmlformats.org/presentationml/2006/main">
  <p:tag name="NUM" val="1"/>
</p:tagLst>
</file>

<file path=ppt/tags/tag483.xml><?xml version="1.0" encoding="utf-8"?>
<p:tagLst xmlns:a="http://schemas.openxmlformats.org/drawingml/2006/main" xmlns:r="http://schemas.openxmlformats.org/officeDocument/2006/relationships" xmlns:p="http://schemas.openxmlformats.org/presentationml/2006/main">
  <p:tag name="NUM" val="2"/>
</p:tagLst>
</file>

<file path=ppt/tags/tag484.xml><?xml version="1.0" encoding="utf-8"?>
<p:tagLst xmlns:a="http://schemas.openxmlformats.org/drawingml/2006/main" xmlns:r="http://schemas.openxmlformats.org/officeDocument/2006/relationships" xmlns:p="http://schemas.openxmlformats.org/presentationml/2006/main">
  <p:tag name="NUM" val="3"/>
</p:tagLst>
</file>

<file path=ppt/tags/tag485.xml><?xml version="1.0" encoding="utf-8"?>
<p:tagLst xmlns:a="http://schemas.openxmlformats.org/drawingml/2006/main" xmlns:r="http://schemas.openxmlformats.org/officeDocument/2006/relationships" xmlns:p="http://schemas.openxmlformats.org/presentationml/2006/main">
  <p:tag name="NUM" val="4"/>
</p:tagLst>
</file>

<file path=ppt/tags/tag486.xml><?xml version="1.0" encoding="utf-8"?>
<p:tagLst xmlns:a="http://schemas.openxmlformats.org/drawingml/2006/main" xmlns:r="http://schemas.openxmlformats.org/officeDocument/2006/relationships" xmlns:p="http://schemas.openxmlformats.org/presentationml/2006/main">
  <p:tag name="NUM" val="5"/>
</p:tagLst>
</file>

<file path=ppt/tags/tag487.xml><?xml version="1.0" encoding="utf-8"?>
<p:tagLst xmlns:a="http://schemas.openxmlformats.org/drawingml/2006/main" xmlns:r="http://schemas.openxmlformats.org/officeDocument/2006/relationships" xmlns:p="http://schemas.openxmlformats.org/presentationml/2006/main">
  <p:tag name="NUM" val="7"/>
</p:tagLst>
</file>

<file path=ppt/tags/tag488.xml><?xml version="1.0" encoding="utf-8"?>
<p:tagLst xmlns:a="http://schemas.openxmlformats.org/drawingml/2006/main" xmlns:r="http://schemas.openxmlformats.org/officeDocument/2006/relationships" xmlns:p="http://schemas.openxmlformats.org/presentationml/2006/main">
  <p:tag name="NUM" val="8"/>
</p:tagLst>
</file>

<file path=ppt/tags/tag489.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490.xml><?xml version="1.0" encoding="utf-8"?>
<p:tagLst xmlns:a="http://schemas.openxmlformats.org/drawingml/2006/main" xmlns:r="http://schemas.openxmlformats.org/officeDocument/2006/relationships" xmlns:p="http://schemas.openxmlformats.org/presentationml/2006/main">
  <p:tag name="NUM" val="2"/>
</p:tagLst>
</file>

<file path=ppt/tags/tag491.xml><?xml version="1.0" encoding="utf-8"?>
<p:tagLst xmlns:a="http://schemas.openxmlformats.org/drawingml/2006/main" xmlns:r="http://schemas.openxmlformats.org/officeDocument/2006/relationships" xmlns:p="http://schemas.openxmlformats.org/presentationml/2006/main">
  <p:tag name="NUM" val="3"/>
</p:tagLst>
</file>

<file path=ppt/tags/tag492.xml><?xml version="1.0" encoding="utf-8"?>
<p:tagLst xmlns:a="http://schemas.openxmlformats.org/drawingml/2006/main" xmlns:r="http://schemas.openxmlformats.org/officeDocument/2006/relationships" xmlns:p="http://schemas.openxmlformats.org/presentationml/2006/main">
  <p:tag name="NUM" val="4"/>
</p:tagLst>
</file>

<file path=ppt/tags/tag493.xml><?xml version="1.0" encoding="utf-8"?>
<p:tagLst xmlns:a="http://schemas.openxmlformats.org/drawingml/2006/main" xmlns:r="http://schemas.openxmlformats.org/officeDocument/2006/relationships" xmlns:p="http://schemas.openxmlformats.org/presentationml/2006/main">
  <p:tag name="NUM" val="5"/>
</p:tagLst>
</file>

<file path=ppt/tags/tag494.xml><?xml version="1.0" encoding="utf-8"?>
<p:tagLst xmlns:a="http://schemas.openxmlformats.org/drawingml/2006/main" xmlns:r="http://schemas.openxmlformats.org/officeDocument/2006/relationships" xmlns:p="http://schemas.openxmlformats.org/presentationml/2006/main">
  <p:tag name="NUM" val="6"/>
</p:tagLst>
</file>

<file path=ppt/tags/tag495.xml><?xml version="1.0" encoding="utf-8"?>
<p:tagLst xmlns:a="http://schemas.openxmlformats.org/drawingml/2006/main" xmlns:r="http://schemas.openxmlformats.org/officeDocument/2006/relationships" xmlns:p="http://schemas.openxmlformats.org/presentationml/2006/main">
  <p:tag name="NUM" val="7"/>
</p:tagLst>
</file>

<file path=ppt/tags/tag496.xml><?xml version="1.0" encoding="utf-8"?>
<p:tagLst xmlns:a="http://schemas.openxmlformats.org/drawingml/2006/main" xmlns:r="http://schemas.openxmlformats.org/officeDocument/2006/relationships" xmlns:p="http://schemas.openxmlformats.org/presentationml/2006/main">
  <p:tag name="NUM" val="8"/>
</p:tagLst>
</file>

<file path=ppt/tags/tag497.xml><?xml version="1.0" encoding="utf-8"?>
<p:tagLst xmlns:a="http://schemas.openxmlformats.org/drawingml/2006/main" xmlns:r="http://schemas.openxmlformats.org/officeDocument/2006/relationships" xmlns:p="http://schemas.openxmlformats.org/presentationml/2006/main">
  <p:tag name="NUM" val="1"/>
</p:tagLst>
</file>

<file path=ppt/tags/tag498.xml><?xml version="1.0" encoding="utf-8"?>
<p:tagLst xmlns:a="http://schemas.openxmlformats.org/drawingml/2006/main" xmlns:r="http://schemas.openxmlformats.org/officeDocument/2006/relationships" xmlns:p="http://schemas.openxmlformats.org/presentationml/2006/main">
  <p:tag name="NUM" val="2"/>
</p:tagLst>
</file>

<file path=ppt/tags/tag49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00.xml><?xml version="1.0" encoding="utf-8"?>
<p:tagLst xmlns:a="http://schemas.openxmlformats.org/drawingml/2006/main" xmlns:r="http://schemas.openxmlformats.org/officeDocument/2006/relationships" xmlns:p="http://schemas.openxmlformats.org/presentationml/2006/main">
  <p:tag name="NUM" val="4"/>
</p:tagLst>
</file>

<file path=ppt/tags/tag501.xml><?xml version="1.0" encoding="utf-8"?>
<p:tagLst xmlns:a="http://schemas.openxmlformats.org/drawingml/2006/main" xmlns:r="http://schemas.openxmlformats.org/officeDocument/2006/relationships" xmlns:p="http://schemas.openxmlformats.org/presentationml/2006/main">
  <p:tag name="NUM" val="5"/>
</p:tagLst>
</file>

<file path=ppt/tags/tag502.xml><?xml version="1.0" encoding="utf-8"?>
<p:tagLst xmlns:a="http://schemas.openxmlformats.org/drawingml/2006/main" xmlns:r="http://schemas.openxmlformats.org/officeDocument/2006/relationships" xmlns:p="http://schemas.openxmlformats.org/presentationml/2006/main">
  <p:tag name="NUM" val="7"/>
</p:tagLst>
</file>

<file path=ppt/tags/tag503.xml><?xml version="1.0" encoding="utf-8"?>
<p:tagLst xmlns:a="http://schemas.openxmlformats.org/drawingml/2006/main" xmlns:r="http://schemas.openxmlformats.org/officeDocument/2006/relationships" xmlns:p="http://schemas.openxmlformats.org/presentationml/2006/main">
  <p:tag name="NUM" val="8"/>
</p:tagLst>
</file>

<file path=ppt/tags/tag504.xml><?xml version="1.0" encoding="utf-8"?>
<p:tagLst xmlns:a="http://schemas.openxmlformats.org/drawingml/2006/main" xmlns:r="http://schemas.openxmlformats.org/officeDocument/2006/relationships" xmlns:p="http://schemas.openxmlformats.org/presentationml/2006/main">
  <p:tag name="NUM" val="1"/>
</p:tagLst>
</file>

<file path=ppt/tags/tag505.xml><?xml version="1.0" encoding="utf-8"?>
<p:tagLst xmlns:a="http://schemas.openxmlformats.org/drawingml/2006/main" xmlns:r="http://schemas.openxmlformats.org/officeDocument/2006/relationships" xmlns:p="http://schemas.openxmlformats.org/presentationml/2006/main">
  <p:tag name="NUM" val="2"/>
</p:tagLst>
</file>

<file path=ppt/tags/tag506.xml><?xml version="1.0" encoding="utf-8"?>
<p:tagLst xmlns:a="http://schemas.openxmlformats.org/drawingml/2006/main" xmlns:r="http://schemas.openxmlformats.org/officeDocument/2006/relationships" xmlns:p="http://schemas.openxmlformats.org/presentationml/2006/main">
  <p:tag name="NUM" val="3"/>
</p:tagLst>
</file>

<file path=ppt/tags/tag507.xml><?xml version="1.0" encoding="utf-8"?>
<p:tagLst xmlns:a="http://schemas.openxmlformats.org/drawingml/2006/main" xmlns:r="http://schemas.openxmlformats.org/officeDocument/2006/relationships" xmlns:p="http://schemas.openxmlformats.org/presentationml/2006/main">
  <p:tag name="NUM" val="4"/>
</p:tagLst>
</file>

<file path=ppt/tags/tag508.xml><?xml version="1.0" encoding="utf-8"?>
<p:tagLst xmlns:a="http://schemas.openxmlformats.org/drawingml/2006/main" xmlns:r="http://schemas.openxmlformats.org/officeDocument/2006/relationships" xmlns:p="http://schemas.openxmlformats.org/presentationml/2006/main">
  <p:tag name="NUM" val="5"/>
</p:tagLst>
</file>

<file path=ppt/tags/tag509.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10.xml><?xml version="1.0" encoding="utf-8"?>
<p:tagLst xmlns:a="http://schemas.openxmlformats.org/drawingml/2006/main" xmlns:r="http://schemas.openxmlformats.org/officeDocument/2006/relationships" xmlns:p="http://schemas.openxmlformats.org/presentationml/2006/main">
  <p:tag name="NUM" val="8"/>
</p:tagLst>
</file>

<file path=ppt/tags/tag511.xml><?xml version="1.0" encoding="utf-8"?>
<p:tagLst xmlns:a="http://schemas.openxmlformats.org/drawingml/2006/main" xmlns:r="http://schemas.openxmlformats.org/officeDocument/2006/relationships" xmlns:p="http://schemas.openxmlformats.org/presentationml/2006/main">
  <p:tag name="NUM" val="9"/>
</p:tagLst>
</file>

<file path=ppt/tags/tag512.xml><?xml version="1.0" encoding="utf-8"?>
<p:tagLst xmlns:a="http://schemas.openxmlformats.org/drawingml/2006/main" xmlns:r="http://schemas.openxmlformats.org/officeDocument/2006/relationships" xmlns:p="http://schemas.openxmlformats.org/presentationml/2006/main">
  <p:tag name="NUM" val="10"/>
</p:tagLst>
</file>

<file path=ppt/tags/tag513.xml><?xml version="1.0" encoding="utf-8"?>
<p:tagLst xmlns:a="http://schemas.openxmlformats.org/drawingml/2006/main" xmlns:r="http://schemas.openxmlformats.org/officeDocument/2006/relationships" xmlns:p="http://schemas.openxmlformats.org/presentationml/2006/main">
  <p:tag name="NUM" val="1"/>
</p:tagLst>
</file>

<file path=ppt/tags/tag514.xml><?xml version="1.0" encoding="utf-8"?>
<p:tagLst xmlns:a="http://schemas.openxmlformats.org/drawingml/2006/main" xmlns:r="http://schemas.openxmlformats.org/officeDocument/2006/relationships" xmlns:p="http://schemas.openxmlformats.org/presentationml/2006/main">
  <p:tag name="NUM" val="2"/>
</p:tagLst>
</file>

<file path=ppt/tags/tag515.xml><?xml version="1.0" encoding="utf-8"?>
<p:tagLst xmlns:a="http://schemas.openxmlformats.org/drawingml/2006/main" xmlns:r="http://schemas.openxmlformats.org/officeDocument/2006/relationships" xmlns:p="http://schemas.openxmlformats.org/presentationml/2006/main">
  <p:tag name="NUM" val="3"/>
</p:tagLst>
</file>

<file path=ppt/tags/tag516.xml><?xml version="1.0" encoding="utf-8"?>
<p:tagLst xmlns:a="http://schemas.openxmlformats.org/drawingml/2006/main" xmlns:r="http://schemas.openxmlformats.org/officeDocument/2006/relationships" xmlns:p="http://schemas.openxmlformats.org/presentationml/2006/main">
  <p:tag name="NUM" val="4"/>
</p:tagLst>
</file>

<file path=ppt/tags/tag517.xml><?xml version="1.0" encoding="utf-8"?>
<p:tagLst xmlns:a="http://schemas.openxmlformats.org/drawingml/2006/main" xmlns:r="http://schemas.openxmlformats.org/officeDocument/2006/relationships" xmlns:p="http://schemas.openxmlformats.org/presentationml/2006/main">
  <p:tag name="NUM" val="5"/>
</p:tagLst>
</file>

<file path=ppt/tags/tag518.xml><?xml version="1.0" encoding="utf-8"?>
<p:tagLst xmlns:a="http://schemas.openxmlformats.org/drawingml/2006/main" xmlns:r="http://schemas.openxmlformats.org/officeDocument/2006/relationships" xmlns:p="http://schemas.openxmlformats.org/presentationml/2006/main">
  <p:tag name="NUM" val="6"/>
</p:tagLst>
</file>

<file path=ppt/tags/tag519.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20.xml><?xml version="1.0" encoding="utf-8"?>
<p:tagLst xmlns:a="http://schemas.openxmlformats.org/drawingml/2006/main" xmlns:r="http://schemas.openxmlformats.org/officeDocument/2006/relationships" xmlns:p="http://schemas.openxmlformats.org/presentationml/2006/main">
  <p:tag name="NUM" val="8"/>
</p:tagLst>
</file>

<file path=ppt/tags/tag521.xml><?xml version="1.0" encoding="utf-8"?>
<p:tagLst xmlns:a="http://schemas.openxmlformats.org/drawingml/2006/main" xmlns:r="http://schemas.openxmlformats.org/officeDocument/2006/relationships" xmlns:p="http://schemas.openxmlformats.org/presentationml/2006/main">
  <p:tag name="NUM" val="10"/>
</p:tagLst>
</file>

<file path=ppt/tags/tag522.xml><?xml version="1.0" encoding="utf-8"?>
<p:tagLst xmlns:a="http://schemas.openxmlformats.org/drawingml/2006/main" xmlns:r="http://schemas.openxmlformats.org/officeDocument/2006/relationships" xmlns:p="http://schemas.openxmlformats.org/presentationml/2006/main">
  <p:tag name="NUM" val="11"/>
</p:tagLst>
</file>

<file path=ppt/tags/tag523.xml><?xml version="1.0" encoding="utf-8"?>
<p:tagLst xmlns:a="http://schemas.openxmlformats.org/drawingml/2006/main" xmlns:r="http://schemas.openxmlformats.org/officeDocument/2006/relationships" xmlns:p="http://schemas.openxmlformats.org/presentationml/2006/main">
  <p:tag name="NUM" val="1"/>
</p:tagLst>
</file>

<file path=ppt/tags/tag524.xml><?xml version="1.0" encoding="utf-8"?>
<p:tagLst xmlns:a="http://schemas.openxmlformats.org/drawingml/2006/main" xmlns:r="http://schemas.openxmlformats.org/officeDocument/2006/relationships" xmlns:p="http://schemas.openxmlformats.org/presentationml/2006/main">
  <p:tag name="NUM" val="2"/>
</p:tagLst>
</file>

<file path=ppt/tags/tag525.xml><?xml version="1.0" encoding="utf-8"?>
<p:tagLst xmlns:a="http://schemas.openxmlformats.org/drawingml/2006/main" xmlns:r="http://schemas.openxmlformats.org/officeDocument/2006/relationships" xmlns:p="http://schemas.openxmlformats.org/presentationml/2006/main">
  <p:tag name="NUM" val="3"/>
</p:tagLst>
</file>

<file path=ppt/tags/tag526.xml><?xml version="1.0" encoding="utf-8"?>
<p:tagLst xmlns:a="http://schemas.openxmlformats.org/drawingml/2006/main" xmlns:r="http://schemas.openxmlformats.org/officeDocument/2006/relationships" xmlns:p="http://schemas.openxmlformats.org/presentationml/2006/main">
  <p:tag name="NUM" val="4"/>
</p:tagLst>
</file>

<file path=ppt/tags/tag527.xml><?xml version="1.0" encoding="utf-8"?>
<p:tagLst xmlns:a="http://schemas.openxmlformats.org/drawingml/2006/main" xmlns:r="http://schemas.openxmlformats.org/officeDocument/2006/relationships" xmlns:p="http://schemas.openxmlformats.org/presentationml/2006/main">
  <p:tag name="NUM" val="5"/>
</p:tagLst>
</file>

<file path=ppt/tags/tag528.xml><?xml version="1.0" encoding="utf-8"?>
<p:tagLst xmlns:a="http://schemas.openxmlformats.org/drawingml/2006/main" xmlns:r="http://schemas.openxmlformats.org/officeDocument/2006/relationships" xmlns:p="http://schemas.openxmlformats.org/presentationml/2006/main">
  <p:tag name="NUM" val="7"/>
</p:tagLst>
</file>

<file path=ppt/tags/tag529.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30.xml><?xml version="1.0" encoding="utf-8"?>
<p:tagLst xmlns:a="http://schemas.openxmlformats.org/drawingml/2006/main" xmlns:r="http://schemas.openxmlformats.org/officeDocument/2006/relationships" xmlns:p="http://schemas.openxmlformats.org/presentationml/2006/main">
  <p:tag name="NUM" val="1"/>
</p:tagLst>
</file>

<file path=ppt/tags/tag531.xml><?xml version="1.0" encoding="utf-8"?>
<p:tagLst xmlns:a="http://schemas.openxmlformats.org/drawingml/2006/main" xmlns:r="http://schemas.openxmlformats.org/officeDocument/2006/relationships" xmlns:p="http://schemas.openxmlformats.org/presentationml/2006/main">
  <p:tag name="NUM" val="2"/>
</p:tagLst>
</file>

<file path=ppt/tags/tag532.xml><?xml version="1.0" encoding="utf-8"?>
<p:tagLst xmlns:a="http://schemas.openxmlformats.org/drawingml/2006/main" xmlns:r="http://schemas.openxmlformats.org/officeDocument/2006/relationships" xmlns:p="http://schemas.openxmlformats.org/presentationml/2006/main">
  <p:tag name="NUM" val="3"/>
</p:tagLst>
</file>

<file path=ppt/tags/tag533.xml><?xml version="1.0" encoding="utf-8"?>
<p:tagLst xmlns:a="http://schemas.openxmlformats.org/drawingml/2006/main" xmlns:r="http://schemas.openxmlformats.org/officeDocument/2006/relationships" xmlns:p="http://schemas.openxmlformats.org/presentationml/2006/main">
  <p:tag name="NUM" val="4"/>
</p:tagLst>
</file>

<file path=ppt/tags/tag534.xml><?xml version="1.0" encoding="utf-8"?>
<p:tagLst xmlns:a="http://schemas.openxmlformats.org/drawingml/2006/main" xmlns:r="http://schemas.openxmlformats.org/officeDocument/2006/relationships" xmlns:p="http://schemas.openxmlformats.org/presentationml/2006/main">
  <p:tag name="NUM" val="5"/>
</p:tagLst>
</file>

<file path=ppt/tags/tag535.xml><?xml version="1.0" encoding="utf-8"?>
<p:tagLst xmlns:a="http://schemas.openxmlformats.org/drawingml/2006/main" xmlns:r="http://schemas.openxmlformats.org/officeDocument/2006/relationships" xmlns:p="http://schemas.openxmlformats.org/presentationml/2006/main">
  <p:tag name="NUM" val="7"/>
</p:tagLst>
</file>

<file path=ppt/tags/tag536.xml><?xml version="1.0" encoding="utf-8"?>
<p:tagLst xmlns:a="http://schemas.openxmlformats.org/drawingml/2006/main" xmlns:r="http://schemas.openxmlformats.org/officeDocument/2006/relationships" xmlns:p="http://schemas.openxmlformats.org/presentationml/2006/main">
  <p:tag name="NUM" val="8"/>
</p:tagLst>
</file>

<file path=ppt/tags/tag537.xml><?xml version="1.0" encoding="utf-8"?>
<p:tagLst xmlns:a="http://schemas.openxmlformats.org/drawingml/2006/main" xmlns:r="http://schemas.openxmlformats.org/officeDocument/2006/relationships" xmlns:p="http://schemas.openxmlformats.org/presentationml/2006/main">
  <p:tag name="NUM" val="1"/>
</p:tagLst>
</file>

<file path=ppt/tags/tag538.xml><?xml version="1.0" encoding="utf-8"?>
<p:tagLst xmlns:a="http://schemas.openxmlformats.org/drawingml/2006/main" xmlns:r="http://schemas.openxmlformats.org/officeDocument/2006/relationships" xmlns:p="http://schemas.openxmlformats.org/presentationml/2006/main">
  <p:tag name="NUM" val="2"/>
</p:tagLst>
</file>

<file path=ppt/tags/tag539.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40.xml><?xml version="1.0" encoding="utf-8"?>
<p:tagLst xmlns:a="http://schemas.openxmlformats.org/drawingml/2006/main" xmlns:r="http://schemas.openxmlformats.org/officeDocument/2006/relationships" xmlns:p="http://schemas.openxmlformats.org/presentationml/2006/main">
  <p:tag name="NUM" val="4"/>
</p:tagLst>
</file>

<file path=ppt/tags/tag541.xml><?xml version="1.0" encoding="utf-8"?>
<p:tagLst xmlns:a="http://schemas.openxmlformats.org/drawingml/2006/main" xmlns:r="http://schemas.openxmlformats.org/officeDocument/2006/relationships" xmlns:p="http://schemas.openxmlformats.org/presentationml/2006/main">
  <p:tag name="NUM" val="5"/>
</p:tagLst>
</file>

<file path=ppt/tags/tag542.xml><?xml version="1.0" encoding="utf-8"?>
<p:tagLst xmlns:a="http://schemas.openxmlformats.org/drawingml/2006/main" xmlns:r="http://schemas.openxmlformats.org/officeDocument/2006/relationships" xmlns:p="http://schemas.openxmlformats.org/presentationml/2006/main">
  <p:tag name="NUM" val="7"/>
</p:tagLst>
</file>

<file path=ppt/tags/tag543.xml><?xml version="1.0" encoding="utf-8"?>
<p:tagLst xmlns:a="http://schemas.openxmlformats.org/drawingml/2006/main" xmlns:r="http://schemas.openxmlformats.org/officeDocument/2006/relationships" xmlns:p="http://schemas.openxmlformats.org/presentationml/2006/main">
  <p:tag name="NUM" val="8"/>
</p:tagLst>
</file>

<file path=ppt/tags/tag544.xml><?xml version="1.0" encoding="utf-8"?>
<p:tagLst xmlns:a="http://schemas.openxmlformats.org/drawingml/2006/main" xmlns:r="http://schemas.openxmlformats.org/officeDocument/2006/relationships" xmlns:p="http://schemas.openxmlformats.org/presentationml/2006/main">
  <p:tag name="NUM" val="1"/>
</p:tagLst>
</file>

<file path=ppt/tags/tag545.xml><?xml version="1.0" encoding="utf-8"?>
<p:tagLst xmlns:a="http://schemas.openxmlformats.org/drawingml/2006/main" xmlns:r="http://schemas.openxmlformats.org/officeDocument/2006/relationships" xmlns:p="http://schemas.openxmlformats.org/presentationml/2006/main">
  <p:tag name="NUM" val="2"/>
</p:tagLst>
</file>

<file path=ppt/tags/tag546.xml><?xml version="1.0" encoding="utf-8"?>
<p:tagLst xmlns:a="http://schemas.openxmlformats.org/drawingml/2006/main" xmlns:r="http://schemas.openxmlformats.org/officeDocument/2006/relationships" xmlns:p="http://schemas.openxmlformats.org/presentationml/2006/main">
  <p:tag name="NUM" val="3"/>
</p:tagLst>
</file>

<file path=ppt/tags/tag547.xml><?xml version="1.0" encoding="utf-8"?>
<p:tagLst xmlns:a="http://schemas.openxmlformats.org/drawingml/2006/main" xmlns:r="http://schemas.openxmlformats.org/officeDocument/2006/relationships" xmlns:p="http://schemas.openxmlformats.org/presentationml/2006/main">
  <p:tag name="NUM" val="4"/>
</p:tagLst>
</file>

<file path=ppt/tags/tag548.xml><?xml version="1.0" encoding="utf-8"?>
<p:tagLst xmlns:a="http://schemas.openxmlformats.org/drawingml/2006/main" xmlns:r="http://schemas.openxmlformats.org/officeDocument/2006/relationships" xmlns:p="http://schemas.openxmlformats.org/presentationml/2006/main">
  <p:tag name="NUM" val="5"/>
</p:tagLst>
</file>

<file path=ppt/tags/tag549.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50.xml><?xml version="1.0" encoding="utf-8"?>
<p:tagLst xmlns:a="http://schemas.openxmlformats.org/drawingml/2006/main" xmlns:r="http://schemas.openxmlformats.org/officeDocument/2006/relationships" xmlns:p="http://schemas.openxmlformats.org/presentationml/2006/main">
  <p:tag name="NUM" val="8"/>
</p:tagLst>
</file>

<file path=ppt/tags/tag551.xml><?xml version="1.0" encoding="utf-8"?>
<p:tagLst xmlns:a="http://schemas.openxmlformats.org/drawingml/2006/main" xmlns:r="http://schemas.openxmlformats.org/officeDocument/2006/relationships" xmlns:p="http://schemas.openxmlformats.org/presentationml/2006/main">
  <p:tag name="NUM" val="1"/>
</p:tagLst>
</file>

<file path=ppt/tags/tag552.xml><?xml version="1.0" encoding="utf-8"?>
<p:tagLst xmlns:a="http://schemas.openxmlformats.org/drawingml/2006/main" xmlns:r="http://schemas.openxmlformats.org/officeDocument/2006/relationships" xmlns:p="http://schemas.openxmlformats.org/presentationml/2006/main">
  <p:tag name="NUM" val="2"/>
</p:tagLst>
</file>

<file path=ppt/tags/tag553.xml><?xml version="1.0" encoding="utf-8"?>
<p:tagLst xmlns:a="http://schemas.openxmlformats.org/drawingml/2006/main" xmlns:r="http://schemas.openxmlformats.org/officeDocument/2006/relationships" xmlns:p="http://schemas.openxmlformats.org/presentationml/2006/main">
  <p:tag name="NUM" val="3"/>
</p:tagLst>
</file>

<file path=ppt/tags/tag554.xml><?xml version="1.0" encoding="utf-8"?>
<p:tagLst xmlns:a="http://schemas.openxmlformats.org/drawingml/2006/main" xmlns:r="http://schemas.openxmlformats.org/officeDocument/2006/relationships" xmlns:p="http://schemas.openxmlformats.org/presentationml/2006/main">
  <p:tag name="NUM" val="4"/>
</p:tagLst>
</file>

<file path=ppt/tags/tag555.xml><?xml version="1.0" encoding="utf-8"?>
<p:tagLst xmlns:a="http://schemas.openxmlformats.org/drawingml/2006/main" xmlns:r="http://schemas.openxmlformats.org/officeDocument/2006/relationships" xmlns:p="http://schemas.openxmlformats.org/presentationml/2006/main">
  <p:tag name="NUM" val="5"/>
</p:tagLst>
</file>

<file path=ppt/tags/tag556.xml><?xml version="1.0" encoding="utf-8"?>
<p:tagLst xmlns:a="http://schemas.openxmlformats.org/drawingml/2006/main" xmlns:r="http://schemas.openxmlformats.org/officeDocument/2006/relationships" xmlns:p="http://schemas.openxmlformats.org/presentationml/2006/main">
  <p:tag name="NUM" val="6"/>
</p:tagLst>
</file>

<file path=ppt/tags/tag557.xml><?xml version="1.0" encoding="utf-8"?>
<p:tagLst xmlns:a="http://schemas.openxmlformats.org/drawingml/2006/main" xmlns:r="http://schemas.openxmlformats.org/officeDocument/2006/relationships" xmlns:p="http://schemas.openxmlformats.org/presentationml/2006/main">
  <p:tag name="NUM" val="7"/>
</p:tagLst>
</file>

<file path=ppt/tags/tag558.xml><?xml version="1.0" encoding="utf-8"?>
<p:tagLst xmlns:a="http://schemas.openxmlformats.org/drawingml/2006/main" xmlns:r="http://schemas.openxmlformats.org/officeDocument/2006/relationships" xmlns:p="http://schemas.openxmlformats.org/presentationml/2006/main">
  <p:tag name="NUM" val="8"/>
</p:tagLst>
</file>

<file path=ppt/tags/tag559.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60.xml><?xml version="1.0" encoding="utf-8"?>
<p:tagLst xmlns:a="http://schemas.openxmlformats.org/drawingml/2006/main" xmlns:r="http://schemas.openxmlformats.org/officeDocument/2006/relationships" xmlns:p="http://schemas.openxmlformats.org/presentationml/2006/main">
  <p:tag name="NUM" val="10"/>
</p:tagLst>
</file>

<file path=ppt/tags/tag561.xml><?xml version="1.0" encoding="utf-8"?>
<p:tagLst xmlns:a="http://schemas.openxmlformats.org/drawingml/2006/main" xmlns:r="http://schemas.openxmlformats.org/officeDocument/2006/relationships" xmlns:p="http://schemas.openxmlformats.org/presentationml/2006/main">
  <p:tag name="NUM" val="11"/>
</p:tagLst>
</file>

<file path=ppt/tags/tag562.xml><?xml version="1.0" encoding="utf-8"?>
<p:tagLst xmlns:a="http://schemas.openxmlformats.org/drawingml/2006/main" xmlns:r="http://schemas.openxmlformats.org/officeDocument/2006/relationships" xmlns:p="http://schemas.openxmlformats.org/presentationml/2006/main">
  <p:tag name="NUM" val="1"/>
</p:tagLst>
</file>

<file path=ppt/tags/tag563.xml><?xml version="1.0" encoding="utf-8"?>
<p:tagLst xmlns:a="http://schemas.openxmlformats.org/drawingml/2006/main" xmlns:r="http://schemas.openxmlformats.org/officeDocument/2006/relationships" xmlns:p="http://schemas.openxmlformats.org/presentationml/2006/main">
  <p:tag name="NUM" val="2"/>
</p:tagLst>
</file>

<file path=ppt/tags/tag564.xml><?xml version="1.0" encoding="utf-8"?>
<p:tagLst xmlns:a="http://schemas.openxmlformats.org/drawingml/2006/main" xmlns:r="http://schemas.openxmlformats.org/officeDocument/2006/relationships" xmlns:p="http://schemas.openxmlformats.org/presentationml/2006/main">
  <p:tag name="NUM" val="3"/>
</p:tagLst>
</file>

<file path=ppt/tags/tag565.xml><?xml version="1.0" encoding="utf-8"?>
<p:tagLst xmlns:a="http://schemas.openxmlformats.org/drawingml/2006/main" xmlns:r="http://schemas.openxmlformats.org/officeDocument/2006/relationships" xmlns:p="http://schemas.openxmlformats.org/presentationml/2006/main">
  <p:tag name="NUM" val="4"/>
</p:tagLst>
</file>

<file path=ppt/tags/tag566.xml><?xml version="1.0" encoding="utf-8"?>
<p:tagLst xmlns:a="http://schemas.openxmlformats.org/drawingml/2006/main" xmlns:r="http://schemas.openxmlformats.org/officeDocument/2006/relationships" xmlns:p="http://schemas.openxmlformats.org/presentationml/2006/main">
  <p:tag name="NUM" val="5"/>
</p:tagLst>
</file>

<file path=ppt/tags/tag567.xml><?xml version="1.0" encoding="utf-8"?>
<p:tagLst xmlns:a="http://schemas.openxmlformats.org/drawingml/2006/main" xmlns:r="http://schemas.openxmlformats.org/officeDocument/2006/relationships" xmlns:p="http://schemas.openxmlformats.org/presentationml/2006/main">
  <p:tag name="NUM" val="7"/>
</p:tagLst>
</file>

<file path=ppt/tags/tag568.xml><?xml version="1.0" encoding="utf-8"?>
<p:tagLst xmlns:a="http://schemas.openxmlformats.org/drawingml/2006/main" xmlns:r="http://schemas.openxmlformats.org/officeDocument/2006/relationships" xmlns:p="http://schemas.openxmlformats.org/presentationml/2006/main">
  <p:tag name="NUM" val="1"/>
</p:tagLst>
</file>

<file path=ppt/tags/tag569.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70.xml><?xml version="1.0" encoding="utf-8"?>
<p:tagLst xmlns:a="http://schemas.openxmlformats.org/drawingml/2006/main" xmlns:r="http://schemas.openxmlformats.org/officeDocument/2006/relationships" xmlns:p="http://schemas.openxmlformats.org/presentationml/2006/main">
  <p:tag name="NUM" val="3"/>
</p:tagLst>
</file>

<file path=ppt/tags/tag571.xml><?xml version="1.0" encoding="utf-8"?>
<p:tagLst xmlns:a="http://schemas.openxmlformats.org/drawingml/2006/main" xmlns:r="http://schemas.openxmlformats.org/officeDocument/2006/relationships" xmlns:p="http://schemas.openxmlformats.org/presentationml/2006/main">
  <p:tag name="NUM" val="4"/>
</p:tagLst>
</file>

<file path=ppt/tags/tag572.xml><?xml version="1.0" encoding="utf-8"?>
<p:tagLst xmlns:a="http://schemas.openxmlformats.org/drawingml/2006/main" xmlns:r="http://schemas.openxmlformats.org/officeDocument/2006/relationships" xmlns:p="http://schemas.openxmlformats.org/presentationml/2006/main">
  <p:tag name="NUM" val="5"/>
</p:tagLst>
</file>

<file path=ppt/tags/tag573.xml><?xml version="1.0" encoding="utf-8"?>
<p:tagLst xmlns:a="http://schemas.openxmlformats.org/drawingml/2006/main" xmlns:r="http://schemas.openxmlformats.org/officeDocument/2006/relationships" xmlns:p="http://schemas.openxmlformats.org/presentationml/2006/main">
  <p:tag name="NUM" val="7"/>
</p:tagLst>
</file>

<file path=ppt/tags/tag574.xml><?xml version="1.0" encoding="utf-8"?>
<p:tagLst xmlns:a="http://schemas.openxmlformats.org/drawingml/2006/main" xmlns:r="http://schemas.openxmlformats.org/officeDocument/2006/relationships" xmlns:p="http://schemas.openxmlformats.org/presentationml/2006/main">
  <p:tag name="NUM" val="1"/>
</p:tagLst>
</file>

<file path=ppt/tags/tag575.xml><?xml version="1.0" encoding="utf-8"?>
<p:tagLst xmlns:a="http://schemas.openxmlformats.org/drawingml/2006/main" xmlns:r="http://schemas.openxmlformats.org/officeDocument/2006/relationships" xmlns:p="http://schemas.openxmlformats.org/presentationml/2006/main">
  <p:tag name="NUM" val="2"/>
</p:tagLst>
</file>

<file path=ppt/tags/tag576.xml><?xml version="1.0" encoding="utf-8"?>
<p:tagLst xmlns:a="http://schemas.openxmlformats.org/drawingml/2006/main" xmlns:r="http://schemas.openxmlformats.org/officeDocument/2006/relationships" xmlns:p="http://schemas.openxmlformats.org/presentationml/2006/main">
  <p:tag name="NUM" val="3"/>
</p:tagLst>
</file>

<file path=ppt/tags/tag577.xml><?xml version="1.0" encoding="utf-8"?>
<p:tagLst xmlns:a="http://schemas.openxmlformats.org/drawingml/2006/main" xmlns:r="http://schemas.openxmlformats.org/officeDocument/2006/relationships" xmlns:p="http://schemas.openxmlformats.org/presentationml/2006/main">
  <p:tag name="NUM" val="4"/>
</p:tagLst>
</file>

<file path=ppt/tags/tag578.xml><?xml version="1.0" encoding="utf-8"?>
<p:tagLst xmlns:a="http://schemas.openxmlformats.org/drawingml/2006/main" xmlns:r="http://schemas.openxmlformats.org/officeDocument/2006/relationships" xmlns:p="http://schemas.openxmlformats.org/presentationml/2006/main">
  <p:tag name="NUM" val="5"/>
</p:tagLst>
</file>

<file path=ppt/tags/tag579.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80.xml><?xml version="1.0" encoding="utf-8"?>
<p:tagLst xmlns:a="http://schemas.openxmlformats.org/drawingml/2006/main" xmlns:r="http://schemas.openxmlformats.org/officeDocument/2006/relationships" xmlns:p="http://schemas.openxmlformats.org/presentationml/2006/main">
  <p:tag name="NUM" val="6"/>
</p:tagLst>
</file>

<file path=ppt/tags/tag581.xml><?xml version="1.0" encoding="utf-8"?>
<p:tagLst xmlns:a="http://schemas.openxmlformats.org/drawingml/2006/main" xmlns:r="http://schemas.openxmlformats.org/officeDocument/2006/relationships" xmlns:p="http://schemas.openxmlformats.org/presentationml/2006/main">
  <p:tag name="NUM" val="6"/>
</p:tagLst>
</file>

<file path=ppt/tags/tag582.xml><?xml version="1.0" encoding="utf-8"?>
<p:tagLst xmlns:a="http://schemas.openxmlformats.org/drawingml/2006/main" xmlns:r="http://schemas.openxmlformats.org/officeDocument/2006/relationships" xmlns:p="http://schemas.openxmlformats.org/presentationml/2006/main">
  <p:tag name="NUM" val="6"/>
</p:tagLst>
</file>

<file path=ppt/tags/tag583.xml><?xml version="1.0" encoding="utf-8"?>
<p:tagLst xmlns:a="http://schemas.openxmlformats.org/drawingml/2006/main" xmlns:r="http://schemas.openxmlformats.org/officeDocument/2006/relationships" xmlns:p="http://schemas.openxmlformats.org/presentationml/2006/main">
  <p:tag name="NUM" val="6"/>
</p:tagLst>
</file>

<file path=ppt/tags/tag584.xml><?xml version="1.0" encoding="utf-8"?>
<p:tagLst xmlns:a="http://schemas.openxmlformats.org/drawingml/2006/main" xmlns:r="http://schemas.openxmlformats.org/officeDocument/2006/relationships" xmlns:p="http://schemas.openxmlformats.org/presentationml/2006/main">
  <p:tag name="NUM" val="1"/>
</p:tagLst>
</file>

<file path=ppt/tags/tag585.xml><?xml version="1.0" encoding="utf-8"?>
<p:tagLst xmlns:a="http://schemas.openxmlformats.org/drawingml/2006/main" xmlns:r="http://schemas.openxmlformats.org/officeDocument/2006/relationships" xmlns:p="http://schemas.openxmlformats.org/presentationml/2006/main">
  <p:tag name="NUM" val="2"/>
</p:tagLst>
</file>

<file path=ppt/tags/tag586.xml><?xml version="1.0" encoding="utf-8"?>
<p:tagLst xmlns:a="http://schemas.openxmlformats.org/drawingml/2006/main" xmlns:r="http://schemas.openxmlformats.org/officeDocument/2006/relationships" xmlns:p="http://schemas.openxmlformats.org/presentationml/2006/main">
  <p:tag name="NUM" val="3"/>
</p:tagLst>
</file>

<file path=ppt/tags/tag587.xml><?xml version="1.0" encoding="utf-8"?>
<p:tagLst xmlns:a="http://schemas.openxmlformats.org/drawingml/2006/main" xmlns:r="http://schemas.openxmlformats.org/officeDocument/2006/relationships" xmlns:p="http://schemas.openxmlformats.org/presentationml/2006/main">
  <p:tag name="NUM" val="4"/>
</p:tagLst>
</file>

<file path=ppt/tags/tag588.xml><?xml version="1.0" encoding="utf-8"?>
<p:tagLst xmlns:a="http://schemas.openxmlformats.org/drawingml/2006/main" xmlns:r="http://schemas.openxmlformats.org/officeDocument/2006/relationships" xmlns:p="http://schemas.openxmlformats.org/presentationml/2006/main">
  <p:tag name="NUM" val="5"/>
</p:tagLst>
</file>

<file path=ppt/tags/tag589.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590.xml><?xml version="1.0" encoding="utf-8"?>
<p:tagLst xmlns:a="http://schemas.openxmlformats.org/drawingml/2006/main" xmlns:r="http://schemas.openxmlformats.org/officeDocument/2006/relationships" xmlns:p="http://schemas.openxmlformats.org/presentationml/2006/main">
  <p:tag name="NUM" val="1"/>
</p:tagLst>
</file>

<file path=ppt/tags/tag591.xml><?xml version="1.0" encoding="utf-8"?>
<p:tagLst xmlns:a="http://schemas.openxmlformats.org/drawingml/2006/main" xmlns:r="http://schemas.openxmlformats.org/officeDocument/2006/relationships" xmlns:p="http://schemas.openxmlformats.org/presentationml/2006/main">
  <p:tag name="NUM" val="2"/>
</p:tagLst>
</file>

<file path=ppt/tags/tag592.xml><?xml version="1.0" encoding="utf-8"?>
<p:tagLst xmlns:a="http://schemas.openxmlformats.org/drawingml/2006/main" xmlns:r="http://schemas.openxmlformats.org/officeDocument/2006/relationships" xmlns:p="http://schemas.openxmlformats.org/presentationml/2006/main">
  <p:tag name="NUM" val="3"/>
</p:tagLst>
</file>

<file path=ppt/tags/tag593.xml><?xml version="1.0" encoding="utf-8"?>
<p:tagLst xmlns:a="http://schemas.openxmlformats.org/drawingml/2006/main" xmlns:r="http://schemas.openxmlformats.org/officeDocument/2006/relationships" xmlns:p="http://schemas.openxmlformats.org/presentationml/2006/main">
  <p:tag name="NUM" val="4"/>
</p:tagLst>
</file>

<file path=ppt/tags/tag594.xml><?xml version="1.0" encoding="utf-8"?>
<p:tagLst xmlns:a="http://schemas.openxmlformats.org/drawingml/2006/main" xmlns:r="http://schemas.openxmlformats.org/officeDocument/2006/relationships" xmlns:p="http://schemas.openxmlformats.org/presentationml/2006/main">
  <p:tag name="NUM" val="5"/>
</p:tagLst>
</file>

<file path=ppt/tags/tag595.xml><?xml version="1.0" encoding="utf-8"?>
<p:tagLst xmlns:a="http://schemas.openxmlformats.org/drawingml/2006/main" xmlns:r="http://schemas.openxmlformats.org/officeDocument/2006/relationships" xmlns:p="http://schemas.openxmlformats.org/presentationml/2006/main">
  <p:tag name="NUM" val="7"/>
</p:tagLst>
</file>

<file path=ppt/tags/tag596.xml><?xml version="1.0" encoding="utf-8"?>
<p:tagLst xmlns:a="http://schemas.openxmlformats.org/drawingml/2006/main" xmlns:r="http://schemas.openxmlformats.org/officeDocument/2006/relationships" xmlns:p="http://schemas.openxmlformats.org/presentationml/2006/main">
  <p:tag name="NUM" val="1"/>
</p:tagLst>
</file>

<file path=ppt/tags/tag597.xml><?xml version="1.0" encoding="utf-8"?>
<p:tagLst xmlns:a="http://schemas.openxmlformats.org/drawingml/2006/main" xmlns:r="http://schemas.openxmlformats.org/officeDocument/2006/relationships" xmlns:p="http://schemas.openxmlformats.org/presentationml/2006/main">
  <p:tag name="NUM" val="2"/>
</p:tagLst>
</file>

<file path=ppt/tags/tag598.xml><?xml version="1.0" encoding="utf-8"?>
<p:tagLst xmlns:a="http://schemas.openxmlformats.org/drawingml/2006/main" xmlns:r="http://schemas.openxmlformats.org/officeDocument/2006/relationships" xmlns:p="http://schemas.openxmlformats.org/presentationml/2006/main">
  <p:tag name="NUM" val="3"/>
</p:tagLst>
</file>

<file path=ppt/tags/tag59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00.xml><?xml version="1.0" encoding="utf-8"?>
<p:tagLst xmlns:a="http://schemas.openxmlformats.org/drawingml/2006/main" xmlns:r="http://schemas.openxmlformats.org/officeDocument/2006/relationships" xmlns:p="http://schemas.openxmlformats.org/presentationml/2006/main">
  <p:tag name="NUM" val="5"/>
</p:tagLst>
</file>

<file path=ppt/tags/tag601.xml><?xml version="1.0" encoding="utf-8"?>
<p:tagLst xmlns:a="http://schemas.openxmlformats.org/drawingml/2006/main" xmlns:r="http://schemas.openxmlformats.org/officeDocument/2006/relationships" xmlns:p="http://schemas.openxmlformats.org/presentationml/2006/main">
  <p:tag name="NUM" val="7"/>
</p:tagLst>
</file>

<file path=ppt/tags/tag602.xml><?xml version="1.0" encoding="utf-8"?>
<p:tagLst xmlns:a="http://schemas.openxmlformats.org/drawingml/2006/main" xmlns:r="http://schemas.openxmlformats.org/officeDocument/2006/relationships" xmlns:p="http://schemas.openxmlformats.org/presentationml/2006/main">
  <p:tag name="NUM" val="1"/>
</p:tagLst>
</file>

<file path=ppt/tags/tag603.xml><?xml version="1.0" encoding="utf-8"?>
<p:tagLst xmlns:a="http://schemas.openxmlformats.org/drawingml/2006/main" xmlns:r="http://schemas.openxmlformats.org/officeDocument/2006/relationships" xmlns:p="http://schemas.openxmlformats.org/presentationml/2006/main">
  <p:tag name="NUM" val="2"/>
</p:tagLst>
</file>

<file path=ppt/tags/tag604.xml><?xml version="1.0" encoding="utf-8"?>
<p:tagLst xmlns:a="http://schemas.openxmlformats.org/drawingml/2006/main" xmlns:r="http://schemas.openxmlformats.org/officeDocument/2006/relationships" xmlns:p="http://schemas.openxmlformats.org/presentationml/2006/main">
  <p:tag name="NUM" val="3"/>
</p:tagLst>
</file>

<file path=ppt/tags/tag605.xml><?xml version="1.0" encoding="utf-8"?>
<p:tagLst xmlns:a="http://schemas.openxmlformats.org/drawingml/2006/main" xmlns:r="http://schemas.openxmlformats.org/officeDocument/2006/relationships" xmlns:p="http://schemas.openxmlformats.org/presentationml/2006/main">
  <p:tag name="NUM" val="4"/>
</p:tagLst>
</file>

<file path=ppt/tags/tag606.xml><?xml version="1.0" encoding="utf-8"?>
<p:tagLst xmlns:a="http://schemas.openxmlformats.org/drawingml/2006/main" xmlns:r="http://schemas.openxmlformats.org/officeDocument/2006/relationships" xmlns:p="http://schemas.openxmlformats.org/presentationml/2006/main">
  <p:tag name="NUM" val="5"/>
</p:tagLst>
</file>

<file path=ppt/tags/tag607.xml><?xml version="1.0" encoding="utf-8"?>
<p:tagLst xmlns:a="http://schemas.openxmlformats.org/drawingml/2006/main" xmlns:r="http://schemas.openxmlformats.org/officeDocument/2006/relationships" xmlns:p="http://schemas.openxmlformats.org/presentationml/2006/main">
  <p:tag name="NUM" val="7"/>
</p:tagLst>
</file>

<file path=ppt/tags/tag608.xml><?xml version="1.0" encoding="utf-8"?>
<p:tagLst xmlns:a="http://schemas.openxmlformats.org/drawingml/2006/main" xmlns:r="http://schemas.openxmlformats.org/officeDocument/2006/relationships" xmlns:p="http://schemas.openxmlformats.org/presentationml/2006/main">
  <p:tag name="NUM" val="1"/>
</p:tagLst>
</file>

<file path=ppt/tags/tag609.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10.xml><?xml version="1.0" encoding="utf-8"?>
<p:tagLst xmlns:a="http://schemas.openxmlformats.org/drawingml/2006/main" xmlns:r="http://schemas.openxmlformats.org/officeDocument/2006/relationships" xmlns:p="http://schemas.openxmlformats.org/presentationml/2006/main">
  <p:tag name="NUM" val="3"/>
</p:tagLst>
</file>

<file path=ppt/tags/tag611.xml><?xml version="1.0" encoding="utf-8"?>
<p:tagLst xmlns:a="http://schemas.openxmlformats.org/drawingml/2006/main" xmlns:r="http://schemas.openxmlformats.org/officeDocument/2006/relationships" xmlns:p="http://schemas.openxmlformats.org/presentationml/2006/main">
  <p:tag name="NUM" val="4"/>
</p:tagLst>
</file>

<file path=ppt/tags/tag612.xml><?xml version="1.0" encoding="utf-8"?>
<p:tagLst xmlns:a="http://schemas.openxmlformats.org/drawingml/2006/main" xmlns:r="http://schemas.openxmlformats.org/officeDocument/2006/relationships" xmlns:p="http://schemas.openxmlformats.org/presentationml/2006/main">
  <p:tag name="NUM" val="5"/>
</p:tagLst>
</file>

<file path=ppt/tags/tag613.xml><?xml version="1.0" encoding="utf-8"?>
<p:tagLst xmlns:a="http://schemas.openxmlformats.org/drawingml/2006/main" xmlns:r="http://schemas.openxmlformats.org/officeDocument/2006/relationships" xmlns:p="http://schemas.openxmlformats.org/presentationml/2006/main">
  <p:tag name="NUM" val="7"/>
</p:tagLst>
</file>

<file path=ppt/tags/tag614.xml><?xml version="1.0" encoding="utf-8"?>
<p:tagLst xmlns:a="http://schemas.openxmlformats.org/drawingml/2006/main" xmlns:r="http://schemas.openxmlformats.org/officeDocument/2006/relationships" xmlns:p="http://schemas.openxmlformats.org/presentationml/2006/main">
  <p:tag name="NUM" val="1"/>
</p:tagLst>
</file>

<file path=ppt/tags/tag615.xml><?xml version="1.0" encoding="utf-8"?>
<p:tagLst xmlns:a="http://schemas.openxmlformats.org/drawingml/2006/main" xmlns:r="http://schemas.openxmlformats.org/officeDocument/2006/relationships" xmlns:p="http://schemas.openxmlformats.org/presentationml/2006/main">
  <p:tag name="NUM" val="2"/>
</p:tagLst>
</file>

<file path=ppt/tags/tag616.xml><?xml version="1.0" encoding="utf-8"?>
<p:tagLst xmlns:a="http://schemas.openxmlformats.org/drawingml/2006/main" xmlns:r="http://schemas.openxmlformats.org/officeDocument/2006/relationships" xmlns:p="http://schemas.openxmlformats.org/presentationml/2006/main">
  <p:tag name="NUM" val="3"/>
</p:tagLst>
</file>

<file path=ppt/tags/tag617.xml><?xml version="1.0" encoding="utf-8"?>
<p:tagLst xmlns:a="http://schemas.openxmlformats.org/drawingml/2006/main" xmlns:r="http://schemas.openxmlformats.org/officeDocument/2006/relationships" xmlns:p="http://schemas.openxmlformats.org/presentationml/2006/main">
  <p:tag name="NUM" val="4"/>
</p:tagLst>
</file>

<file path=ppt/tags/tag618.xml><?xml version="1.0" encoding="utf-8"?>
<p:tagLst xmlns:a="http://schemas.openxmlformats.org/drawingml/2006/main" xmlns:r="http://schemas.openxmlformats.org/officeDocument/2006/relationships" xmlns:p="http://schemas.openxmlformats.org/presentationml/2006/main">
  <p:tag name="NUM" val="5"/>
</p:tagLst>
</file>

<file path=ppt/tags/tag619.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20.xml><?xml version="1.0" encoding="utf-8"?>
<p:tagLst xmlns:a="http://schemas.openxmlformats.org/drawingml/2006/main" xmlns:r="http://schemas.openxmlformats.org/officeDocument/2006/relationships" xmlns:p="http://schemas.openxmlformats.org/presentationml/2006/main">
  <p:tag name="NUM" val="6"/>
</p:tagLst>
</file>

<file path=ppt/tags/tag621.xml><?xml version="1.0" encoding="utf-8"?>
<p:tagLst xmlns:a="http://schemas.openxmlformats.org/drawingml/2006/main" xmlns:r="http://schemas.openxmlformats.org/officeDocument/2006/relationships" xmlns:p="http://schemas.openxmlformats.org/presentationml/2006/main">
  <p:tag name="NUM" val="9"/>
</p:tagLst>
</file>

<file path=ppt/tags/tag622.xml><?xml version="1.0" encoding="utf-8"?>
<p:tagLst xmlns:a="http://schemas.openxmlformats.org/drawingml/2006/main" xmlns:r="http://schemas.openxmlformats.org/officeDocument/2006/relationships" xmlns:p="http://schemas.openxmlformats.org/presentationml/2006/main">
  <p:tag name="NUM" val="1"/>
</p:tagLst>
</file>

<file path=ppt/tags/tag623.xml><?xml version="1.0" encoding="utf-8"?>
<p:tagLst xmlns:a="http://schemas.openxmlformats.org/drawingml/2006/main" xmlns:r="http://schemas.openxmlformats.org/officeDocument/2006/relationships" xmlns:p="http://schemas.openxmlformats.org/presentationml/2006/main">
  <p:tag name="NUM" val="2"/>
</p:tagLst>
</file>

<file path=ppt/tags/tag624.xml><?xml version="1.0" encoding="utf-8"?>
<p:tagLst xmlns:a="http://schemas.openxmlformats.org/drawingml/2006/main" xmlns:r="http://schemas.openxmlformats.org/officeDocument/2006/relationships" xmlns:p="http://schemas.openxmlformats.org/presentationml/2006/main">
  <p:tag name="NUM" val="3"/>
</p:tagLst>
</file>

<file path=ppt/tags/tag625.xml><?xml version="1.0" encoding="utf-8"?>
<p:tagLst xmlns:a="http://schemas.openxmlformats.org/drawingml/2006/main" xmlns:r="http://schemas.openxmlformats.org/officeDocument/2006/relationships" xmlns:p="http://schemas.openxmlformats.org/presentationml/2006/main">
  <p:tag name="NUM" val="4"/>
</p:tagLst>
</file>

<file path=ppt/tags/tag626.xml><?xml version="1.0" encoding="utf-8"?>
<p:tagLst xmlns:a="http://schemas.openxmlformats.org/drawingml/2006/main" xmlns:r="http://schemas.openxmlformats.org/officeDocument/2006/relationships" xmlns:p="http://schemas.openxmlformats.org/presentationml/2006/main">
  <p:tag name="NUM" val="5"/>
</p:tagLst>
</file>

<file path=ppt/tags/tag627.xml><?xml version="1.0" encoding="utf-8"?>
<p:tagLst xmlns:a="http://schemas.openxmlformats.org/drawingml/2006/main" xmlns:r="http://schemas.openxmlformats.org/officeDocument/2006/relationships" xmlns:p="http://schemas.openxmlformats.org/presentationml/2006/main">
  <p:tag name="NUM" val="7"/>
</p:tagLst>
</file>

<file path=ppt/tags/tag628.xml><?xml version="1.0" encoding="utf-8"?>
<p:tagLst xmlns:a="http://schemas.openxmlformats.org/drawingml/2006/main" xmlns:r="http://schemas.openxmlformats.org/officeDocument/2006/relationships" xmlns:p="http://schemas.openxmlformats.org/presentationml/2006/main">
  <p:tag name="NUM" val="6"/>
</p:tagLst>
</file>

<file path=ppt/tags/tag629.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30.xml><?xml version="1.0" encoding="utf-8"?>
<p:tagLst xmlns:a="http://schemas.openxmlformats.org/drawingml/2006/main" xmlns:r="http://schemas.openxmlformats.org/officeDocument/2006/relationships" xmlns:p="http://schemas.openxmlformats.org/presentationml/2006/main">
  <p:tag name="NUM" val="7"/>
</p:tagLst>
</file>

<file path=ppt/tags/tag631.xml><?xml version="1.0" encoding="utf-8"?>
<p:tagLst xmlns:a="http://schemas.openxmlformats.org/drawingml/2006/main" xmlns:r="http://schemas.openxmlformats.org/officeDocument/2006/relationships" xmlns:p="http://schemas.openxmlformats.org/presentationml/2006/main">
  <p:tag name="NUM" val="7"/>
</p:tagLst>
</file>

<file path=ppt/tags/tag632.xml><?xml version="1.0" encoding="utf-8"?>
<p:tagLst xmlns:a="http://schemas.openxmlformats.org/drawingml/2006/main" xmlns:r="http://schemas.openxmlformats.org/officeDocument/2006/relationships" xmlns:p="http://schemas.openxmlformats.org/presentationml/2006/main">
  <p:tag name="NUM" val="1"/>
</p:tagLst>
</file>

<file path=ppt/tags/tag633.xml><?xml version="1.0" encoding="utf-8"?>
<p:tagLst xmlns:a="http://schemas.openxmlformats.org/drawingml/2006/main" xmlns:r="http://schemas.openxmlformats.org/officeDocument/2006/relationships" xmlns:p="http://schemas.openxmlformats.org/presentationml/2006/main">
  <p:tag name="NUM" val="2"/>
</p:tagLst>
</file>

<file path=ppt/tags/tag634.xml><?xml version="1.0" encoding="utf-8"?>
<p:tagLst xmlns:a="http://schemas.openxmlformats.org/drawingml/2006/main" xmlns:r="http://schemas.openxmlformats.org/officeDocument/2006/relationships" xmlns:p="http://schemas.openxmlformats.org/presentationml/2006/main">
  <p:tag name="NUM" val="3"/>
</p:tagLst>
</file>

<file path=ppt/tags/tag635.xml><?xml version="1.0" encoding="utf-8"?>
<p:tagLst xmlns:a="http://schemas.openxmlformats.org/drawingml/2006/main" xmlns:r="http://schemas.openxmlformats.org/officeDocument/2006/relationships" xmlns:p="http://schemas.openxmlformats.org/presentationml/2006/main">
  <p:tag name="NUM" val="4"/>
</p:tagLst>
</file>

<file path=ppt/tags/tag636.xml><?xml version="1.0" encoding="utf-8"?>
<p:tagLst xmlns:a="http://schemas.openxmlformats.org/drawingml/2006/main" xmlns:r="http://schemas.openxmlformats.org/officeDocument/2006/relationships" xmlns:p="http://schemas.openxmlformats.org/presentationml/2006/main">
  <p:tag name="NUM" val="5"/>
</p:tagLst>
</file>

<file path=ppt/tags/tag637.xml><?xml version="1.0" encoding="utf-8"?>
<p:tagLst xmlns:a="http://schemas.openxmlformats.org/drawingml/2006/main" xmlns:r="http://schemas.openxmlformats.org/officeDocument/2006/relationships" xmlns:p="http://schemas.openxmlformats.org/presentationml/2006/main">
  <p:tag name="NUM" val="7"/>
</p:tagLst>
</file>

<file path=ppt/tags/tag638.xml><?xml version="1.0" encoding="utf-8"?>
<p:tagLst xmlns:a="http://schemas.openxmlformats.org/drawingml/2006/main" xmlns:r="http://schemas.openxmlformats.org/officeDocument/2006/relationships" xmlns:p="http://schemas.openxmlformats.org/presentationml/2006/main">
  <p:tag name="NUM" val="1"/>
</p:tagLst>
</file>

<file path=ppt/tags/tag639.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40.xml><?xml version="1.0" encoding="utf-8"?>
<p:tagLst xmlns:a="http://schemas.openxmlformats.org/drawingml/2006/main" xmlns:r="http://schemas.openxmlformats.org/officeDocument/2006/relationships" xmlns:p="http://schemas.openxmlformats.org/presentationml/2006/main">
  <p:tag name="NUM" val="3"/>
</p:tagLst>
</file>

<file path=ppt/tags/tag641.xml><?xml version="1.0" encoding="utf-8"?>
<p:tagLst xmlns:a="http://schemas.openxmlformats.org/drawingml/2006/main" xmlns:r="http://schemas.openxmlformats.org/officeDocument/2006/relationships" xmlns:p="http://schemas.openxmlformats.org/presentationml/2006/main">
  <p:tag name="NUM" val="4"/>
</p:tagLst>
</file>

<file path=ppt/tags/tag642.xml><?xml version="1.0" encoding="utf-8"?>
<p:tagLst xmlns:a="http://schemas.openxmlformats.org/drawingml/2006/main" xmlns:r="http://schemas.openxmlformats.org/officeDocument/2006/relationships" xmlns:p="http://schemas.openxmlformats.org/presentationml/2006/main">
  <p:tag name="NUM" val="5"/>
</p:tagLst>
</file>

<file path=ppt/tags/tag643.xml><?xml version="1.0" encoding="utf-8"?>
<p:tagLst xmlns:a="http://schemas.openxmlformats.org/drawingml/2006/main" xmlns:r="http://schemas.openxmlformats.org/officeDocument/2006/relationships" xmlns:p="http://schemas.openxmlformats.org/presentationml/2006/main">
  <p:tag name="NUM" val="7"/>
</p:tagLst>
</file>

<file path=ppt/tags/tag644.xml><?xml version="1.0" encoding="utf-8"?>
<p:tagLst xmlns:a="http://schemas.openxmlformats.org/drawingml/2006/main" xmlns:r="http://schemas.openxmlformats.org/officeDocument/2006/relationships" xmlns:p="http://schemas.openxmlformats.org/presentationml/2006/main">
  <p:tag name="NUM" val="1"/>
</p:tagLst>
</file>

<file path=ppt/tags/tag645.xml><?xml version="1.0" encoding="utf-8"?>
<p:tagLst xmlns:a="http://schemas.openxmlformats.org/drawingml/2006/main" xmlns:r="http://schemas.openxmlformats.org/officeDocument/2006/relationships" xmlns:p="http://schemas.openxmlformats.org/presentationml/2006/main">
  <p:tag name="NUM" val="2"/>
</p:tagLst>
</file>

<file path=ppt/tags/tag646.xml><?xml version="1.0" encoding="utf-8"?>
<p:tagLst xmlns:a="http://schemas.openxmlformats.org/drawingml/2006/main" xmlns:r="http://schemas.openxmlformats.org/officeDocument/2006/relationships" xmlns:p="http://schemas.openxmlformats.org/presentationml/2006/main">
  <p:tag name="NUM" val="3"/>
</p:tagLst>
</file>

<file path=ppt/tags/tag647.xml><?xml version="1.0" encoding="utf-8"?>
<p:tagLst xmlns:a="http://schemas.openxmlformats.org/drawingml/2006/main" xmlns:r="http://schemas.openxmlformats.org/officeDocument/2006/relationships" xmlns:p="http://schemas.openxmlformats.org/presentationml/2006/main">
  <p:tag name="NUM" val="4"/>
</p:tagLst>
</file>

<file path=ppt/tags/tag648.xml><?xml version="1.0" encoding="utf-8"?>
<p:tagLst xmlns:a="http://schemas.openxmlformats.org/drawingml/2006/main" xmlns:r="http://schemas.openxmlformats.org/officeDocument/2006/relationships" xmlns:p="http://schemas.openxmlformats.org/presentationml/2006/main">
  <p:tag name="NUM" val="5"/>
</p:tagLst>
</file>

<file path=ppt/tags/tag649.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50.xml><?xml version="1.0" encoding="utf-8"?>
<p:tagLst xmlns:a="http://schemas.openxmlformats.org/drawingml/2006/main" xmlns:r="http://schemas.openxmlformats.org/officeDocument/2006/relationships" xmlns:p="http://schemas.openxmlformats.org/presentationml/2006/main">
  <p:tag name="NUM" val="1"/>
</p:tagLst>
</file>

<file path=ppt/tags/tag651.xml><?xml version="1.0" encoding="utf-8"?>
<p:tagLst xmlns:a="http://schemas.openxmlformats.org/drawingml/2006/main" xmlns:r="http://schemas.openxmlformats.org/officeDocument/2006/relationships" xmlns:p="http://schemas.openxmlformats.org/presentationml/2006/main">
  <p:tag name="NUM" val="2"/>
</p:tagLst>
</file>

<file path=ppt/tags/tag652.xml><?xml version="1.0" encoding="utf-8"?>
<p:tagLst xmlns:a="http://schemas.openxmlformats.org/drawingml/2006/main" xmlns:r="http://schemas.openxmlformats.org/officeDocument/2006/relationships" xmlns:p="http://schemas.openxmlformats.org/presentationml/2006/main">
  <p:tag name="NUM" val="3"/>
</p:tagLst>
</file>

<file path=ppt/tags/tag653.xml><?xml version="1.0" encoding="utf-8"?>
<p:tagLst xmlns:a="http://schemas.openxmlformats.org/drawingml/2006/main" xmlns:r="http://schemas.openxmlformats.org/officeDocument/2006/relationships" xmlns:p="http://schemas.openxmlformats.org/presentationml/2006/main">
  <p:tag name="NUM" val="4"/>
</p:tagLst>
</file>

<file path=ppt/tags/tag654.xml><?xml version="1.0" encoding="utf-8"?>
<p:tagLst xmlns:a="http://schemas.openxmlformats.org/drawingml/2006/main" xmlns:r="http://schemas.openxmlformats.org/officeDocument/2006/relationships" xmlns:p="http://schemas.openxmlformats.org/presentationml/2006/main">
  <p:tag name="NUM" val="5"/>
</p:tagLst>
</file>

<file path=ppt/tags/tag655.xml><?xml version="1.0" encoding="utf-8"?>
<p:tagLst xmlns:a="http://schemas.openxmlformats.org/drawingml/2006/main" xmlns:r="http://schemas.openxmlformats.org/officeDocument/2006/relationships" xmlns:p="http://schemas.openxmlformats.org/presentationml/2006/main">
  <p:tag name="NUM" val="7"/>
</p:tagLst>
</file>

<file path=ppt/tags/tag656.xml><?xml version="1.0" encoding="utf-8"?>
<p:tagLst xmlns:a="http://schemas.openxmlformats.org/drawingml/2006/main" xmlns:r="http://schemas.openxmlformats.org/officeDocument/2006/relationships" xmlns:p="http://schemas.openxmlformats.org/presentationml/2006/main">
  <p:tag name="NUM" val="1"/>
</p:tagLst>
</file>

<file path=ppt/tags/tag657.xml><?xml version="1.0" encoding="utf-8"?>
<p:tagLst xmlns:a="http://schemas.openxmlformats.org/drawingml/2006/main" xmlns:r="http://schemas.openxmlformats.org/officeDocument/2006/relationships" xmlns:p="http://schemas.openxmlformats.org/presentationml/2006/main">
  <p:tag name="NUM" val="2"/>
</p:tagLst>
</file>

<file path=ppt/tags/tag658.xml><?xml version="1.0" encoding="utf-8"?>
<p:tagLst xmlns:a="http://schemas.openxmlformats.org/drawingml/2006/main" xmlns:r="http://schemas.openxmlformats.org/officeDocument/2006/relationships" xmlns:p="http://schemas.openxmlformats.org/presentationml/2006/main">
  <p:tag name="NUM" val="3"/>
</p:tagLst>
</file>

<file path=ppt/tags/tag659.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60.xml><?xml version="1.0" encoding="utf-8"?>
<p:tagLst xmlns:a="http://schemas.openxmlformats.org/drawingml/2006/main" xmlns:r="http://schemas.openxmlformats.org/officeDocument/2006/relationships" xmlns:p="http://schemas.openxmlformats.org/presentationml/2006/main">
  <p:tag name="NUM" val="5"/>
</p:tagLst>
</file>

<file path=ppt/tags/tag661.xml><?xml version="1.0" encoding="utf-8"?>
<p:tagLst xmlns:a="http://schemas.openxmlformats.org/drawingml/2006/main" xmlns:r="http://schemas.openxmlformats.org/officeDocument/2006/relationships" xmlns:p="http://schemas.openxmlformats.org/presentationml/2006/main">
  <p:tag name="NUM" val="7"/>
</p:tagLst>
</file>

<file path=ppt/tags/tag662.xml><?xml version="1.0" encoding="utf-8"?>
<p:tagLst xmlns:a="http://schemas.openxmlformats.org/drawingml/2006/main" xmlns:r="http://schemas.openxmlformats.org/officeDocument/2006/relationships" xmlns:p="http://schemas.openxmlformats.org/presentationml/2006/main">
  <p:tag name="NUM" val="6"/>
</p:tagLst>
</file>

<file path=ppt/tags/tag663.xml><?xml version="1.0" encoding="utf-8"?>
<p:tagLst xmlns:a="http://schemas.openxmlformats.org/drawingml/2006/main" xmlns:r="http://schemas.openxmlformats.org/officeDocument/2006/relationships" xmlns:p="http://schemas.openxmlformats.org/presentationml/2006/main">
  <p:tag name="NUM" val="7"/>
</p:tagLst>
</file>

<file path=ppt/tags/tag664.xml><?xml version="1.0" encoding="utf-8"?>
<p:tagLst xmlns:a="http://schemas.openxmlformats.org/drawingml/2006/main" xmlns:r="http://schemas.openxmlformats.org/officeDocument/2006/relationships" xmlns:p="http://schemas.openxmlformats.org/presentationml/2006/main">
  <p:tag name="NUM" val="1"/>
</p:tagLst>
</file>

<file path=ppt/tags/tag665.xml><?xml version="1.0" encoding="utf-8"?>
<p:tagLst xmlns:a="http://schemas.openxmlformats.org/drawingml/2006/main" xmlns:r="http://schemas.openxmlformats.org/officeDocument/2006/relationships" xmlns:p="http://schemas.openxmlformats.org/presentationml/2006/main">
  <p:tag name="NUM" val="2"/>
</p:tagLst>
</file>

<file path=ppt/tags/tag666.xml><?xml version="1.0" encoding="utf-8"?>
<p:tagLst xmlns:a="http://schemas.openxmlformats.org/drawingml/2006/main" xmlns:r="http://schemas.openxmlformats.org/officeDocument/2006/relationships" xmlns:p="http://schemas.openxmlformats.org/presentationml/2006/main">
  <p:tag name="NUM" val="3"/>
</p:tagLst>
</file>

<file path=ppt/tags/tag667.xml><?xml version="1.0" encoding="utf-8"?>
<p:tagLst xmlns:a="http://schemas.openxmlformats.org/drawingml/2006/main" xmlns:r="http://schemas.openxmlformats.org/officeDocument/2006/relationships" xmlns:p="http://schemas.openxmlformats.org/presentationml/2006/main">
  <p:tag name="NUM" val="4"/>
</p:tagLst>
</file>

<file path=ppt/tags/tag668.xml><?xml version="1.0" encoding="utf-8"?>
<p:tagLst xmlns:a="http://schemas.openxmlformats.org/drawingml/2006/main" xmlns:r="http://schemas.openxmlformats.org/officeDocument/2006/relationships" xmlns:p="http://schemas.openxmlformats.org/presentationml/2006/main">
  <p:tag name="NUM" val="5"/>
</p:tagLst>
</file>

<file path=ppt/tags/tag669.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70.xml><?xml version="1.0" encoding="utf-8"?>
<p:tagLst xmlns:a="http://schemas.openxmlformats.org/drawingml/2006/main" xmlns:r="http://schemas.openxmlformats.org/officeDocument/2006/relationships" xmlns:p="http://schemas.openxmlformats.org/presentationml/2006/main">
  <p:tag name="NUM" val="1"/>
</p:tagLst>
</file>

<file path=ppt/tags/tag671.xml><?xml version="1.0" encoding="utf-8"?>
<p:tagLst xmlns:a="http://schemas.openxmlformats.org/drawingml/2006/main" xmlns:r="http://schemas.openxmlformats.org/officeDocument/2006/relationships" xmlns:p="http://schemas.openxmlformats.org/presentationml/2006/main">
  <p:tag name="NUM" val="2"/>
</p:tagLst>
</file>

<file path=ppt/tags/tag672.xml><?xml version="1.0" encoding="utf-8"?>
<p:tagLst xmlns:a="http://schemas.openxmlformats.org/drawingml/2006/main" xmlns:r="http://schemas.openxmlformats.org/officeDocument/2006/relationships" xmlns:p="http://schemas.openxmlformats.org/presentationml/2006/main">
  <p:tag name="NUM" val="3"/>
</p:tagLst>
</file>

<file path=ppt/tags/tag673.xml><?xml version="1.0" encoding="utf-8"?>
<p:tagLst xmlns:a="http://schemas.openxmlformats.org/drawingml/2006/main" xmlns:r="http://schemas.openxmlformats.org/officeDocument/2006/relationships" xmlns:p="http://schemas.openxmlformats.org/presentationml/2006/main">
  <p:tag name="NUM" val="4"/>
</p:tagLst>
</file>

<file path=ppt/tags/tag674.xml><?xml version="1.0" encoding="utf-8"?>
<p:tagLst xmlns:a="http://schemas.openxmlformats.org/drawingml/2006/main" xmlns:r="http://schemas.openxmlformats.org/officeDocument/2006/relationships" xmlns:p="http://schemas.openxmlformats.org/presentationml/2006/main">
  <p:tag name="NUM" val="5"/>
</p:tagLst>
</file>

<file path=ppt/tags/tag675.xml><?xml version="1.0" encoding="utf-8"?>
<p:tagLst xmlns:a="http://schemas.openxmlformats.org/drawingml/2006/main" xmlns:r="http://schemas.openxmlformats.org/officeDocument/2006/relationships" xmlns:p="http://schemas.openxmlformats.org/presentationml/2006/main">
  <p:tag name="NUM" val="7"/>
</p:tagLst>
</file>

<file path=ppt/tags/tag676.xml><?xml version="1.0" encoding="utf-8"?>
<p:tagLst xmlns:a="http://schemas.openxmlformats.org/drawingml/2006/main" xmlns:r="http://schemas.openxmlformats.org/officeDocument/2006/relationships" xmlns:p="http://schemas.openxmlformats.org/presentationml/2006/main">
  <p:tag name="NUM" val="1"/>
</p:tagLst>
</file>

<file path=ppt/tags/tag677.xml><?xml version="1.0" encoding="utf-8"?>
<p:tagLst xmlns:a="http://schemas.openxmlformats.org/drawingml/2006/main" xmlns:r="http://schemas.openxmlformats.org/officeDocument/2006/relationships" xmlns:p="http://schemas.openxmlformats.org/presentationml/2006/main">
  <p:tag name="NUM" val="2"/>
</p:tagLst>
</file>

<file path=ppt/tags/tag678.xml><?xml version="1.0" encoding="utf-8"?>
<p:tagLst xmlns:a="http://schemas.openxmlformats.org/drawingml/2006/main" xmlns:r="http://schemas.openxmlformats.org/officeDocument/2006/relationships" xmlns:p="http://schemas.openxmlformats.org/presentationml/2006/main">
  <p:tag name="NUM" val="3"/>
</p:tagLst>
</file>

<file path=ppt/tags/tag679.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80.xml><?xml version="1.0" encoding="utf-8"?>
<p:tagLst xmlns:a="http://schemas.openxmlformats.org/drawingml/2006/main" xmlns:r="http://schemas.openxmlformats.org/officeDocument/2006/relationships" xmlns:p="http://schemas.openxmlformats.org/presentationml/2006/main">
  <p:tag name="NUM" val="5"/>
</p:tagLst>
</file>

<file path=ppt/tags/tag681.xml><?xml version="1.0" encoding="utf-8"?>
<p:tagLst xmlns:a="http://schemas.openxmlformats.org/drawingml/2006/main" xmlns:r="http://schemas.openxmlformats.org/officeDocument/2006/relationships" xmlns:p="http://schemas.openxmlformats.org/presentationml/2006/main">
  <p:tag name="NUM" val="10"/>
</p:tagLst>
</file>

<file path=ppt/tags/tag682.xml><?xml version="1.0" encoding="utf-8"?>
<p:tagLst xmlns:a="http://schemas.openxmlformats.org/drawingml/2006/main" xmlns:r="http://schemas.openxmlformats.org/officeDocument/2006/relationships" xmlns:p="http://schemas.openxmlformats.org/presentationml/2006/main">
  <p:tag name="NUM" val="11"/>
</p:tagLst>
</file>

<file path=ppt/tags/tag683.xml><?xml version="1.0" encoding="utf-8"?>
<p:tagLst xmlns:a="http://schemas.openxmlformats.org/drawingml/2006/main" xmlns:r="http://schemas.openxmlformats.org/officeDocument/2006/relationships" xmlns:p="http://schemas.openxmlformats.org/presentationml/2006/main">
  <p:tag name="NUM" val="1"/>
</p:tagLst>
</file>

<file path=ppt/tags/tag684.xml><?xml version="1.0" encoding="utf-8"?>
<p:tagLst xmlns:a="http://schemas.openxmlformats.org/drawingml/2006/main" xmlns:r="http://schemas.openxmlformats.org/officeDocument/2006/relationships" xmlns:p="http://schemas.openxmlformats.org/presentationml/2006/main">
  <p:tag name="NUM" val="2"/>
</p:tagLst>
</file>

<file path=ppt/tags/tag685.xml><?xml version="1.0" encoding="utf-8"?>
<p:tagLst xmlns:a="http://schemas.openxmlformats.org/drawingml/2006/main" xmlns:r="http://schemas.openxmlformats.org/officeDocument/2006/relationships" xmlns:p="http://schemas.openxmlformats.org/presentationml/2006/main">
  <p:tag name="NUM" val="3"/>
</p:tagLst>
</file>

<file path=ppt/tags/tag686.xml><?xml version="1.0" encoding="utf-8"?>
<p:tagLst xmlns:a="http://schemas.openxmlformats.org/drawingml/2006/main" xmlns:r="http://schemas.openxmlformats.org/officeDocument/2006/relationships" xmlns:p="http://schemas.openxmlformats.org/presentationml/2006/main">
  <p:tag name="NUM" val="4"/>
</p:tagLst>
</file>

<file path=ppt/tags/tag687.xml><?xml version="1.0" encoding="utf-8"?>
<p:tagLst xmlns:a="http://schemas.openxmlformats.org/drawingml/2006/main" xmlns:r="http://schemas.openxmlformats.org/officeDocument/2006/relationships" xmlns:p="http://schemas.openxmlformats.org/presentationml/2006/main">
  <p:tag name="NUM" val="5"/>
</p:tagLst>
</file>

<file path=ppt/tags/tag688.xml><?xml version="1.0" encoding="utf-8"?>
<p:tagLst xmlns:a="http://schemas.openxmlformats.org/drawingml/2006/main" xmlns:r="http://schemas.openxmlformats.org/officeDocument/2006/relationships" xmlns:p="http://schemas.openxmlformats.org/presentationml/2006/main">
  <p:tag name="NUM" val="10"/>
</p:tagLst>
</file>

<file path=ppt/tags/tag689.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690.xml><?xml version="1.0" encoding="utf-8"?>
<p:tagLst xmlns:a="http://schemas.openxmlformats.org/drawingml/2006/main" xmlns:r="http://schemas.openxmlformats.org/officeDocument/2006/relationships" xmlns:p="http://schemas.openxmlformats.org/presentationml/2006/main">
  <p:tag name="NUM" val="6"/>
</p:tagLst>
</file>

<file path=ppt/tags/tag691.xml><?xml version="1.0" encoding="utf-8"?>
<p:tagLst xmlns:a="http://schemas.openxmlformats.org/drawingml/2006/main" xmlns:r="http://schemas.openxmlformats.org/officeDocument/2006/relationships" xmlns:p="http://schemas.openxmlformats.org/presentationml/2006/main">
  <p:tag name="NUM" val="7"/>
</p:tagLst>
</file>

<file path=ppt/tags/tag692.xml><?xml version="1.0" encoding="utf-8"?>
<p:tagLst xmlns:a="http://schemas.openxmlformats.org/drawingml/2006/main" xmlns:r="http://schemas.openxmlformats.org/officeDocument/2006/relationships" xmlns:p="http://schemas.openxmlformats.org/presentationml/2006/main">
  <p:tag name="NUM" val="9"/>
</p:tagLst>
</file>

<file path=ppt/tags/tag693.xml><?xml version="1.0" encoding="utf-8"?>
<p:tagLst xmlns:a="http://schemas.openxmlformats.org/drawingml/2006/main" xmlns:r="http://schemas.openxmlformats.org/officeDocument/2006/relationships" xmlns:p="http://schemas.openxmlformats.org/presentationml/2006/main">
  <p:tag name="NUM" val="1"/>
</p:tagLst>
</file>

<file path=ppt/tags/tag694.xml><?xml version="1.0" encoding="utf-8"?>
<p:tagLst xmlns:a="http://schemas.openxmlformats.org/drawingml/2006/main" xmlns:r="http://schemas.openxmlformats.org/officeDocument/2006/relationships" xmlns:p="http://schemas.openxmlformats.org/presentationml/2006/main">
  <p:tag name="NUM" val="2"/>
</p:tagLst>
</file>

<file path=ppt/tags/tag695.xml><?xml version="1.0" encoding="utf-8"?>
<p:tagLst xmlns:a="http://schemas.openxmlformats.org/drawingml/2006/main" xmlns:r="http://schemas.openxmlformats.org/officeDocument/2006/relationships" xmlns:p="http://schemas.openxmlformats.org/presentationml/2006/main">
  <p:tag name="NUM" val="3"/>
</p:tagLst>
</file>

<file path=ppt/tags/tag696.xml><?xml version="1.0" encoding="utf-8"?>
<p:tagLst xmlns:a="http://schemas.openxmlformats.org/drawingml/2006/main" xmlns:r="http://schemas.openxmlformats.org/officeDocument/2006/relationships" xmlns:p="http://schemas.openxmlformats.org/presentationml/2006/main">
  <p:tag name="NUM" val="4"/>
</p:tagLst>
</file>

<file path=ppt/tags/tag697.xml><?xml version="1.0" encoding="utf-8"?>
<p:tagLst xmlns:a="http://schemas.openxmlformats.org/drawingml/2006/main" xmlns:r="http://schemas.openxmlformats.org/officeDocument/2006/relationships" xmlns:p="http://schemas.openxmlformats.org/presentationml/2006/main">
  <p:tag name="NUM" val="5"/>
</p:tagLst>
</file>

<file path=ppt/tags/tag698.xml><?xml version="1.0" encoding="utf-8"?>
<p:tagLst xmlns:a="http://schemas.openxmlformats.org/drawingml/2006/main" xmlns:r="http://schemas.openxmlformats.org/officeDocument/2006/relationships" xmlns:p="http://schemas.openxmlformats.org/presentationml/2006/main">
  <p:tag name="NUM" val="11"/>
</p:tagLst>
</file>

<file path=ppt/tags/tag69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00.xml><?xml version="1.0" encoding="utf-8"?>
<p:tagLst xmlns:a="http://schemas.openxmlformats.org/drawingml/2006/main" xmlns:r="http://schemas.openxmlformats.org/officeDocument/2006/relationships" xmlns:p="http://schemas.openxmlformats.org/presentationml/2006/main">
  <p:tag name="NUM" val="2"/>
</p:tagLst>
</file>

<file path=ppt/tags/tag701.xml><?xml version="1.0" encoding="utf-8"?>
<p:tagLst xmlns:a="http://schemas.openxmlformats.org/drawingml/2006/main" xmlns:r="http://schemas.openxmlformats.org/officeDocument/2006/relationships" xmlns:p="http://schemas.openxmlformats.org/presentationml/2006/main">
  <p:tag name="NUM" val="3"/>
</p:tagLst>
</file>

<file path=ppt/tags/tag702.xml><?xml version="1.0" encoding="utf-8"?>
<p:tagLst xmlns:a="http://schemas.openxmlformats.org/drawingml/2006/main" xmlns:r="http://schemas.openxmlformats.org/officeDocument/2006/relationships" xmlns:p="http://schemas.openxmlformats.org/presentationml/2006/main">
  <p:tag name="NUM" val="4"/>
</p:tagLst>
</file>

<file path=ppt/tags/tag703.xml><?xml version="1.0" encoding="utf-8"?>
<p:tagLst xmlns:a="http://schemas.openxmlformats.org/drawingml/2006/main" xmlns:r="http://schemas.openxmlformats.org/officeDocument/2006/relationships" xmlns:p="http://schemas.openxmlformats.org/presentationml/2006/main">
  <p:tag name="NUM" val="5"/>
</p:tagLst>
</file>

<file path=ppt/tags/tag704.xml><?xml version="1.0" encoding="utf-8"?>
<p:tagLst xmlns:a="http://schemas.openxmlformats.org/drawingml/2006/main" xmlns:r="http://schemas.openxmlformats.org/officeDocument/2006/relationships" xmlns:p="http://schemas.openxmlformats.org/presentationml/2006/main">
  <p:tag name="NUM" val="11"/>
</p:tagLst>
</file>

<file path=ppt/tags/tag705.xml><?xml version="1.0" encoding="utf-8"?>
<p:tagLst xmlns:a="http://schemas.openxmlformats.org/drawingml/2006/main" xmlns:r="http://schemas.openxmlformats.org/officeDocument/2006/relationships" xmlns:p="http://schemas.openxmlformats.org/presentationml/2006/main">
  <p:tag name="NUM" val="1"/>
</p:tagLst>
</file>

<file path=ppt/tags/tag706.xml><?xml version="1.0" encoding="utf-8"?>
<p:tagLst xmlns:a="http://schemas.openxmlformats.org/drawingml/2006/main" xmlns:r="http://schemas.openxmlformats.org/officeDocument/2006/relationships" xmlns:p="http://schemas.openxmlformats.org/presentationml/2006/main">
  <p:tag name="NUM" val="2"/>
</p:tagLst>
</file>

<file path=ppt/tags/tag707.xml><?xml version="1.0" encoding="utf-8"?>
<p:tagLst xmlns:a="http://schemas.openxmlformats.org/drawingml/2006/main" xmlns:r="http://schemas.openxmlformats.org/officeDocument/2006/relationships" xmlns:p="http://schemas.openxmlformats.org/presentationml/2006/main">
  <p:tag name="NUM" val="3"/>
</p:tagLst>
</file>

<file path=ppt/tags/tag708.xml><?xml version="1.0" encoding="utf-8"?>
<p:tagLst xmlns:a="http://schemas.openxmlformats.org/drawingml/2006/main" xmlns:r="http://schemas.openxmlformats.org/officeDocument/2006/relationships" xmlns:p="http://schemas.openxmlformats.org/presentationml/2006/main">
  <p:tag name="NUM" val="4"/>
</p:tagLst>
</file>

<file path=ppt/tags/tag709.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10.xml><?xml version="1.0" encoding="utf-8"?>
<p:tagLst xmlns:a="http://schemas.openxmlformats.org/drawingml/2006/main" xmlns:r="http://schemas.openxmlformats.org/officeDocument/2006/relationships" xmlns:p="http://schemas.openxmlformats.org/presentationml/2006/main">
  <p:tag name="NUM" val="11"/>
</p:tagLst>
</file>

<file path=ppt/tags/tag711.xml><?xml version="1.0" encoding="utf-8"?>
<p:tagLst xmlns:a="http://schemas.openxmlformats.org/drawingml/2006/main" xmlns:r="http://schemas.openxmlformats.org/officeDocument/2006/relationships" xmlns:p="http://schemas.openxmlformats.org/presentationml/2006/main">
  <p:tag name="NUM" val="1"/>
</p:tagLst>
</file>

<file path=ppt/tags/tag712.xml><?xml version="1.0" encoding="utf-8"?>
<p:tagLst xmlns:a="http://schemas.openxmlformats.org/drawingml/2006/main" xmlns:r="http://schemas.openxmlformats.org/officeDocument/2006/relationships" xmlns:p="http://schemas.openxmlformats.org/presentationml/2006/main">
  <p:tag name="NUM" val="2"/>
</p:tagLst>
</file>

<file path=ppt/tags/tag713.xml><?xml version="1.0" encoding="utf-8"?>
<p:tagLst xmlns:a="http://schemas.openxmlformats.org/drawingml/2006/main" xmlns:r="http://schemas.openxmlformats.org/officeDocument/2006/relationships" xmlns:p="http://schemas.openxmlformats.org/presentationml/2006/main">
  <p:tag name="NUM" val="3"/>
</p:tagLst>
</file>

<file path=ppt/tags/tag714.xml><?xml version="1.0" encoding="utf-8"?>
<p:tagLst xmlns:a="http://schemas.openxmlformats.org/drawingml/2006/main" xmlns:r="http://schemas.openxmlformats.org/officeDocument/2006/relationships" xmlns:p="http://schemas.openxmlformats.org/presentationml/2006/main">
  <p:tag name="NUM" val="4"/>
</p:tagLst>
</file>

<file path=ppt/tags/tag715.xml><?xml version="1.0" encoding="utf-8"?>
<p:tagLst xmlns:a="http://schemas.openxmlformats.org/drawingml/2006/main" xmlns:r="http://schemas.openxmlformats.org/officeDocument/2006/relationships" xmlns:p="http://schemas.openxmlformats.org/presentationml/2006/main">
  <p:tag name="NUM" val="5"/>
</p:tagLst>
</file>

<file path=ppt/tags/tag716.xml><?xml version="1.0" encoding="utf-8"?>
<p:tagLst xmlns:a="http://schemas.openxmlformats.org/drawingml/2006/main" xmlns:r="http://schemas.openxmlformats.org/officeDocument/2006/relationships" xmlns:p="http://schemas.openxmlformats.org/presentationml/2006/main">
  <p:tag name="NUM" val="6"/>
</p:tagLst>
</file>

<file path=ppt/tags/tag717.xml><?xml version="1.0" encoding="utf-8"?>
<p:tagLst xmlns:a="http://schemas.openxmlformats.org/drawingml/2006/main" xmlns:r="http://schemas.openxmlformats.org/officeDocument/2006/relationships" xmlns:p="http://schemas.openxmlformats.org/presentationml/2006/main">
  <p:tag name="NUM" val="7"/>
</p:tagLst>
</file>

<file path=ppt/tags/tag718.xml><?xml version="1.0" encoding="utf-8"?>
<p:tagLst xmlns:a="http://schemas.openxmlformats.org/drawingml/2006/main" xmlns:r="http://schemas.openxmlformats.org/officeDocument/2006/relationships" xmlns:p="http://schemas.openxmlformats.org/presentationml/2006/main">
  <p:tag name="NUM" val="8"/>
</p:tagLst>
</file>

<file path=ppt/tags/tag719.xml><?xml version="1.0" encoding="utf-8"?>
<p:tagLst xmlns:a="http://schemas.openxmlformats.org/drawingml/2006/main" xmlns:r="http://schemas.openxmlformats.org/officeDocument/2006/relationships" xmlns:p="http://schemas.openxmlformats.org/presentationml/2006/main">
  <p:tag name="NUM" val="9"/>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20.xml><?xml version="1.0" encoding="utf-8"?>
<p:tagLst xmlns:a="http://schemas.openxmlformats.org/drawingml/2006/main" xmlns:r="http://schemas.openxmlformats.org/officeDocument/2006/relationships" xmlns:p="http://schemas.openxmlformats.org/presentationml/2006/main">
  <p:tag name="NUM" val="10"/>
</p:tagLst>
</file>

<file path=ppt/tags/tag721.xml><?xml version="1.0" encoding="utf-8"?>
<p:tagLst xmlns:a="http://schemas.openxmlformats.org/drawingml/2006/main" xmlns:r="http://schemas.openxmlformats.org/officeDocument/2006/relationships" xmlns:p="http://schemas.openxmlformats.org/presentationml/2006/main">
  <p:tag name="NUM" val="11"/>
</p:tagLst>
</file>

<file path=ppt/tags/tag722.xml><?xml version="1.0" encoding="utf-8"?>
<p:tagLst xmlns:a="http://schemas.openxmlformats.org/drawingml/2006/main" xmlns:r="http://schemas.openxmlformats.org/officeDocument/2006/relationships" xmlns:p="http://schemas.openxmlformats.org/presentationml/2006/main">
  <p:tag name="NUM" val="12"/>
</p:tagLst>
</file>

<file path=ppt/tags/tag723.xml><?xml version="1.0" encoding="utf-8"?>
<p:tagLst xmlns:a="http://schemas.openxmlformats.org/drawingml/2006/main" xmlns:r="http://schemas.openxmlformats.org/officeDocument/2006/relationships" xmlns:p="http://schemas.openxmlformats.org/presentationml/2006/main">
  <p:tag name="NUM" val="1"/>
</p:tagLst>
</file>

<file path=ppt/tags/tag724.xml><?xml version="1.0" encoding="utf-8"?>
<p:tagLst xmlns:a="http://schemas.openxmlformats.org/drawingml/2006/main" xmlns:r="http://schemas.openxmlformats.org/officeDocument/2006/relationships" xmlns:p="http://schemas.openxmlformats.org/presentationml/2006/main">
  <p:tag name="NUM" val="2"/>
</p:tagLst>
</file>

<file path=ppt/tags/tag725.xml><?xml version="1.0" encoding="utf-8"?>
<p:tagLst xmlns:a="http://schemas.openxmlformats.org/drawingml/2006/main" xmlns:r="http://schemas.openxmlformats.org/officeDocument/2006/relationships" xmlns:p="http://schemas.openxmlformats.org/presentationml/2006/main">
  <p:tag name="NUM" val="4"/>
</p:tagLst>
</file>

<file path=ppt/tags/tag726.xml><?xml version="1.0" encoding="utf-8"?>
<p:tagLst xmlns:a="http://schemas.openxmlformats.org/drawingml/2006/main" xmlns:r="http://schemas.openxmlformats.org/officeDocument/2006/relationships" xmlns:p="http://schemas.openxmlformats.org/presentationml/2006/main">
  <p:tag name="NUM" val="5"/>
</p:tagLst>
</file>

<file path=ppt/tags/tag727.xml><?xml version="1.0" encoding="utf-8"?>
<p:tagLst xmlns:a="http://schemas.openxmlformats.org/drawingml/2006/main" xmlns:r="http://schemas.openxmlformats.org/officeDocument/2006/relationships" xmlns:p="http://schemas.openxmlformats.org/presentationml/2006/main">
  <p:tag name="NUM" val="6"/>
</p:tagLst>
</file>

<file path=ppt/tags/tag728.xml><?xml version="1.0" encoding="utf-8"?>
<p:tagLst xmlns:a="http://schemas.openxmlformats.org/drawingml/2006/main" xmlns:r="http://schemas.openxmlformats.org/officeDocument/2006/relationships" xmlns:p="http://schemas.openxmlformats.org/presentationml/2006/main">
  <p:tag name="NUM" val="7"/>
</p:tagLst>
</file>

<file path=ppt/tags/tag729.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30.xml><?xml version="1.0" encoding="utf-8"?>
<p:tagLst xmlns:a="http://schemas.openxmlformats.org/drawingml/2006/main" xmlns:r="http://schemas.openxmlformats.org/officeDocument/2006/relationships" xmlns:p="http://schemas.openxmlformats.org/presentationml/2006/main">
  <p:tag name="NUM" val="9"/>
</p:tagLst>
</file>

<file path=ppt/tags/tag731.xml><?xml version="1.0" encoding="utf-8"?>
<p:tagLst xmlns:a="http://schemas.openxmlformats.org/drawingml/2006/main" xmlns:r="http://schemas.openxmlformats.org/officeDocument/2006/relationships" xmlns:p="http://schemas.openxmlformats.org/presentationml/2006/main">
  <p:tag name="NUM" val="11"/>
</p:tagLst>
</file>

<file path=ppt/tags/tag732.xml><?xml version="1.0" encoding="utf-8"?>
<p:tagLst xmlns:a="http://schemas.openxmlformats.org/drawingml/2006/main" xmlns:r="http://schemas.openxmlformats.org/officeDocument/2006/relationships" xmlns:p="http://schemas.openxmlformats.org/presentationml/2006/main">
  <p:tag name="NUM" val="1"/>
</p:tagLst>
</file>

<file path=ppt/tags/tag733.xml><?xml version="1.0" encoding="utf-8"?>
<p:tagLst xmlns:a="http://schemas.openxmlformats.org/drawingml/2006/main" xmlns:r="http://schemas.openxmlformats.org/officeDocument/2006/relationships" xmlns:p="http://schemas.openxmlformats.org/presentationml/2006/main">
  <p:tag name="NUM" val="1"/>
</p:tagLst>
</file>

<file path=ppt/tags/tag734.xml><?xml version="1.0" encoding="utf-8"?>
<p:tagLst xmlns:a="http://schemas.openxmlformats.org/drawingml/2006/main" xmlns:r="http://schemas.openxmlformats.org/officeDocument/2006/relationships" xmlns:p="http://schemas.openxmlformats.org/presentationml/2006/main">
  <p:tag name="NUM" val="2"/>
</p:tagLst>
</file>

<file path=ppt/tags/tag735.xml><?xml version="1.0" encoding="utf-8"?>
<p:tagLst xmlns:a="http://schemas.openxmlformats.org/drawingml/2006/main" xmlns:r="http://schemas.openxmlformats.org/officeDocument/2006/relationships" xmlns:p="http://schemas.openxmlformats.org/presentationml/2006/main">
  <p:tag name="NUM" val="3"/>
</p:tagLst>
</file>

<file path=ppt/tags/tag736.xml><?xml version="1.0" encoding="utf-8"?>
<p:tagLst xmlns:a="http://schemas.openxmlformats.org/drawingml/2006/main" xmlns:r="http://schemas.openxmlformats.org/officeDocument/2006/relationships" xmlns:p="http://schemas.openxmlformats.org/presentationml/2006/main">
  <p:tag name="NUM" val="4"/>
</p:tagLst>
</file>

<file path=ppt/tags/tag737.xml><?xml version="1.0" encoding="utf-8"?>
<p:tagLst xmlns:a="http://schemas.openxmlformats.org/drawingml/2006/main" xmlns:r="http://schemas.openxmlformats.org/officeDocument/2006/relationships" xmlns:p="http://schemas.openxmlformats.org/presentationml/2006/main">
  <p:tag name="NUM" val="5"/>
</p:tagLst>
</file>

<file path=ppt/tags/tag738.xml><?xml version="1.0" encoding="utf-8"?>
<p:tagLst xmlns:a="http://schemas.openxmlformats.org/drawingml/2006/main" xmlns:r="http://schemas.openxmlformats.org/officeDocument/2006/relationships" xmlns:p="http://schemas.openxmlformats.org/presentationml/2006/main">
  <p:tag name="NUM" val="6"/>
</p:tagLst>
</file>

<file path=ppt/tags/tag739.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40.xml><?xml version="1.0" encoding="utf-8"?>
<p:tagLst xmlns:a="http://schemas.openxmlformats.org/drawingml/2006/main" xmlns:r="http://schemas.openxmlformats.org/officeDocument/2006/relationships" xmlns:p="http://schemas.openxmlformats.org/presentationml/2006/main">
  <p:tag name="NUM" val="8"/>
</p:tagLst>
</file>

<file path=ppt/tags/tag741.xml><?xml version="1.0" encoding="utf-8"?>
<p:tagLst xmlns:a="http://schemas.openxmlformats.org/drawingml/2006/main" xmlns:r="http://schemas.openxmlformats.org/officeDocument/2006/relationships" xmlns:p="http://schemas.openxmlformats.org/presentationml/2006/main">
  <p:tag name="NUM" val="9"/>
</p:tagLst>
</file>

<file path=ppt/tags/tag742.xml><?xml version="1.0" encoding="utf-8"?>
<p:tagLst xmlns:a="http://schemas.openxmlformats.org/drawingml/2006/main" xmlns:r="http://schemas.openxmlformats.org/officeDocument/2006/relationships" xmlns:p="http://schemas.openxmlformats.org/presentationml/2006/main">
  <p:tag name="NUM" val="11"/>
</p:tagLst>
</file>

<file path=ppt/tags/tag743.xml><?xml version="1.0" encoding="utf-8"?>
<p:tagLst xmlns:a="http://schemas.openxmlformats.org/drawingml/2006/main" xmlns:r="http://schemas.openxmlformats.org/officeDocument/2006/relationships" xmlns:p="http://schemas.openxmlformats.org/presentationml/2006/main">
  <p:tag name="NUM" val="1"/>
</p:tagLst>
</file>

<file path=ppt/tags/tag744.xml><?xml version="1.0" encoding="utf-8"?>
<p:tagLst xmlns:a="http://schemas.openxmlformats.org/drawingml/2006/main" xmlns:r="http://schemas.openxmlformats.org/officeDocument/2006/relationships" xmlns:p="http://schemas.openxmlformats.org/presentationml/2006/main">
  <p:tag name="NUM" val="1"/>
</p:tagLst>
</file>

<file path=ppt/tags/tag745.xml><?xml version="1.0" encoding="utf-8"?>
<p:tagLst xmlns:a="http://schemas.openxmlformats.org/drawingml/2006/main" xmlns:r="http://schemas.openxmlformats.org/officeDocument/2006/relationships" xmlns:p="http://schemas.openxmlformats.org/presentationml/2006/main">
  <p:tag name="NUM" val="2"/>
</p:tagLst>
</file>

<file path=ppt/tags/tag746.xml><?xml version="1.0" encoding="utf-8"?>
<p:tagLst xmlns:a="http://schemas.openxmlformats.org/drawingml/2006/main" xmlns:r="http://schemas.openxmlformats.org/officeDocument/2006/relationships" xmlns:p="http://schemas.openxmlformats.org/presentationml/2006/main">
  <p:tag name="NUM" val="3"/>
</p:tagLst>
</file>

<file path=ppt/tags/tag747.xml><?xml version="1.0" encoding="utf-8"?>
<p:tagLst xmlns:a="http://schemas.openxmlformats.org/drawingml/2006/main" xmlns:r="http://schemas.openxmlformats.org/officeDocument/2006/relationships" xmlns:p="http://schemas.openxmlformats.org/presentationml/2006/main">
  <p:tag name="NUM" val="4"/>
</p:tagLst>
</file>

<file path=ppt/tags/tag748.xml><?xml version="1.0" encoding="utf-8"?>
<p:tagLst xmlns:a="http://schemas.openxmlformats.org/drawingml/2006/main" xmlns:r="http://schemas.openxmlformats.org/officeDocument/2006/relationships" xmlns:p="http://schemas.openxmlformats.org/presentationml/2006/main">
  <p:tag name="NUM" val="5"/>
</p:tagLst>
</file>

<file path=ppt/tags/tag749.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50.xml><?xml version="1.0" encoding="utf-8"?>
<p:tagLst xmlns:a="http://schemas.openxmlformats.org/drawingml/2006/main" xmlns:r="http://schemas.openxmlformats.org/officeDocument/2006/relationships" xmlns:p="http://schemas.openxmlformats.org/presentationml/2006/main">
  <p:tag name="NUM" val="7"/>
</p:tagLst>
</file>

<file path=ppt/tags/tag751.xml><?xml version="1.0" encoding="utf-8"?>
<p:tagLst xmlns:a="http://schemas.openxmlformats.org/drawingml/2006/main" xmlns:r="http://schemas.openxmlformats.org/officeDocument/2006/relationships" xmlns:p="http://schemas.openxmlformats.org/presentationml/2006/main">
  <p:tag name="NUM" val="8"/>
</p:tagLst>
</file>

<file path=ppt/tags/tag752.xml><?xml version="1.0" encoding="utf-8"?>
<p:tagLst xmlns:a="http://schemas.openxmlformats.org/drawingml/2006/main" xmlns:r="http://schemas.openxmlformats.org/officeDocument/2006/relationships" xmlns:p="http://schemas.openxmlformats.org/presentationml/2006/main">
  <p:tag name="NUM" val="9"/>
</p:tagLst>
</file>

<file path=ppt/tags/tag753.xml><?xml version="1.0" encoding="utf-8"?>
<p:tagLst xmlns:a="http://schemas.openxmlformats.org/drawingml/2006/main" xmlns:r="http://schemas.openxmlformats.org/officeDocument/2006/relationships" xmlns:p="http://schemas.openxmlformats.org/presentationml/2006/main">
  <p:tag name="NUM" val="11"/>
</p:tagLst>
</file>

<file path=ppt/tags/tag754.xml><?xml version="1.0" encoding="utf-8"?>
<p:tagLst xmlns:a="http://schemas.openxmlformats.org/drawingml/2006/main" xmlns:r="http://schemas.openxmlformats.org/officeDocument/2006/relationships" xmlns:p="http://schemas.openxmlformats.org/presentationml/2006/main">
  <p:tag name="NUM" val="1"/>
</p:tagLst>
</file>

<file path=ppt/tags/tag755.xml><?xml version="1.0" encoding="utf-8"?>
<p:tagLst xmlns:a="http://schemas.openxmlformats.org/drawingml/2006/main" xmlns:r="http://schemas.openxmlformats.org/officeDocument/2006/relationships" xmlns:p="http://schemas.openxmlformats.org/presentationml/2006/main">
  <p:tag name="NUM" val="1"/>
</p:tagLst>
</file>

<file path=ppt/tags/tag756.xml><?xml version="1.0" encoding="utf-8"?>
<p:tagLst xmlns:a="http://schemas.openxmlformats.org/drawingml/2006/main" xmlns:r="http://schemas.openxmlformats.org/officeDocument/2006/relationships" xmlns:p="http://schemas.openxmlformats.org/presentationml/2006/main">
  <p:tag name="NUM" val="2"/>
</p:tagLst>
</file>

<file path=ppt/tags/tag757.xml><?xml version="1.0" encoding="utf-8"?>
<p:tagLst xmlns:a="http://schemas.openxmlformats.org/drawingml/2006/main" xmlns:r="http://schemas.openxmlformats.org/officeDocument/2006/relationships" xmlns:p="http://schemas.openxmlformats.org/presentationml/2006/main">
  <p:tag name="NUM" val="3"/>
</p:tagLst>
</file>

<file path=ppt/tags/tag758.xml><?xml version="1.0" encoding="utf-8"?>
<p:tagLst xmlns:a="http://schemas.openxmlformats.org/drawingml/2006/main" xmlns:r="http://schemas.openxmlformats.org/officeDocument/2006/relationships" xmlns:p="http://schemas.openxmlformats.org/presentationml/2006/main">
  <p:tag name="NUM" val="4"/>
</p:tagLst>
</file>

<file path=ppt/tags/tag759.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60.xml><?xml version="1.0" encoding="utf-8"?>
<p:tagLst xmlns:a="http://schemas.openxmlformats.org/drawingml/2006/main" xmlns:r="http://schemas.openxmlformats.org/officeDocument/2006/relationships" xmlns:p="http://schemas.openxmlformats.org/presentationml/2006/main">
  <p:tag name="NUM" val="6"/>
</p:tagLst>
</file>

<file path=ppt/tags/tag761.xml><?xml version="1.0" encoding="utf-8"?>
<p:tagLst xmlns:a="http://schemas.openxmlformats.org/drawingml/2006/main" xmlns:r="http://schemas.openxmlformats.org/officeDocument/2006/relationships" xmlns:p="http://schemas.openxmlformats.org/presentationml/2006/main">
  <p:tag name="NUM" val="7"/>
</p:tagLst>
</file>

<file path=ppt/tags/tag762.xml><?xml version="1.0" encoding="utf-8"?>
<p:tagLst xmlns:a="http://schemas.openxmlformats.org/drawingml/2006/main" xmlns:r="http://schemas.openxmlformats.org/officeDocument/2006/relationships" xmlns:p="http://schemas.openxmlformats.org/presentationml/2006/main">
  <p:tag name="NUM" val="8"/>
</p:tagLst>
</file>

<file path=ppt/tags/tag763.xml><?xml version="1.0" encoding="utf-8"?>
<p:tagLst xmlns:a="http://schemas.openxmlformats.org/drawingml/2006/main" xmlns:r="http://schemas.openxmlformats.org/officeDocument/2006/relationships" xmlns:p="http://schemas.openxmlformats.org/presentationml/2006/main">
  <p:tag name="NUM" val="9"/>
</p:tagLst>
</file>

<file path=ppt/tags/tag764.xml><?xml version="1.0" encoding="utf-8"?>
<p:tagLst xmlns:a="http://schemas.openxmlformats.org/drawingml/2006/main" xmlns:r="http://schemas.openxmlformats.org/officeDocument/2006/relationships" xmlns:p="http://schemas.openxmlformats.org/presentationml/2006/main">
  <p:tag name="NUM" val="11"/>
</p:tagLst>
</file>

<file path=ppt/tags/tag765.xml><?xml version="1.0" encoding="utf-8"?>
<p:tagLst xmlns:a="http://schemas.openxmlformats.org/drawingml/2006/main" xmlns:r="http://schemas.openxmlformats.org/officeDocument/2006/relationships" xmlns:p="http://schemas.openxmlformats.org/presentationml/2006/main">
  <p:tag name="NUM" val="1"/>
</p:tagLst>
</file>

<file path=ppt/tags/tag766.xml><?xml version="1.0" encoding="utf-8"?>
<p:tagLst xmlns:a="http://schemas.openxmlformats.org/drawingml/2006/main" xmlns:r="http://schemas.openxmlformats.org/officeDocument/2006/relationships" xmlns:p="http://schemas.openxmlformats.org/presentationml/2006/main">
  <p:tag name="NUM" val="2"/>
</p:tagLst>
</file>

<file path=ppt/tags/tag767.xml><?xml version="1.0" encoding="utf-8"?>
<p:tagLst xmlns:a="http://schemas.openxmlformats.org/drawingml/2006/main" xmlns:r="http://schemas.openxmlformats.org/officeDocument/2006/relationships" xmlns:p="http://schemas.openxmlformats.org/presentationml/2006/main">
  <p:tag name="NUM" val="1"/>
</p:tagLst>
</file>

<file path=ppt/tags/tag768.xml><?xml version="1.0" encoding="utf-8"?>
<p:tagLst xmlns:a="http://schemas.openxmlformats.org/drawingml/2006/main" xmlns:r="http://schemas.openxmlformats.org/officeDocument/2006/relationships" xmlns:p="http://schemas.openxmlformats.org/presentationml/2006/main">
  <p:tag name="NUM" val="2"/>
</p:tagLst>
</file>

<file path=ppt/tags/tag769.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70.xml><?xml version="1.0" encoding="utf-8"?>
<p:tagLst xmlns:a="http://schemas.openxmlformats.org/drawingml/2006/main" xmlns:r="http://schemas.openxmlformats.org/officeDocument/2006/relationships" xmlns:p="http://schemas.openxmlformats.org/presentationml/2006/main">
  <p:tag name="NUM" val="4"/>
</p:tagLst>
</file>

<file path=ppt/tags/tag771.xml><?xml version="1.0" encoding="utf-8"?>
<p:tagLst xmlns:a="http://schemas.openxmlformats.org/drawingml/2006/main" xmlns:r="http://schemas.openxmlformats.org/officeDocument/2006/relationships" xmlns:p="http://schemas.openxmlformats.org/presentationml/2006/main">
  <p:tag name="NUM" val="5"/>
</p:tagLst>
</file>

<file path=ppt/tags/tag772.xml><?xml version="1.0" encoding="utf-8"?>
<p:tagLst xmlns:a="http://schemas.openxmlformats.org/drawingml/2006/main" xmlns:r="http://schemas.openxmlformats.org/officeDocument/2006/relationships" xmlns:p="http://schemas.openxmlformats.org/presentationml/2006/main">
  <p:tag name="NUM" val="6"/>
</p:tagLst>
</file>

<file path=ppt/tags/tag773.xml><?xml version="1.0" encoding="utf-8"?>
<p:tagLst xmlns:a="http://schemas.openxmlformats.org/drawingml/2006/main" xmlns:r="http://schemas.openxmlformats.org/officeDocument/2006/relationships" xmlns:p="http://schemas.openxmlformats.org/presentationml/2006/main">
  <p:tag name="NUM" val="7"/>
</p:tagLst>
</file>

<file path=ppt/tags/tag774.xml><?xml version="1.0" encoding="utf-8"?>
<p:tagLst xmlns:a="http://schemas.openxmlformats.org/drawingml/2006/main" xmlns:r="http://schemas.openxmlformats.org/officeDocument/2006/relationships" xmlns:p="http://schemas.openxmlformats.org/presentationml/2006/main">
  <p:tag name="NUM" val="8"/>
</p:tagLst>
</file>

<file path=ppt/tags/tag775.xml><?xml version="1.0" encoding="utf-8"?>
<p:tagLst xmlns:a="http://schemas.openxmlformats.org/drawingml/2006/main" xmlns:r="http://schemas.openxmlformats.org/officeDocument/2006/relationships" xmlns:p="http://schemas.openxmlformats.org/presentationml/2006/main">
  <p:tag name="NUM" val="9"/>
</p:tagLst>
</file>

<file path=ppt/tags/tag776.xml><?xml version="1.0" encoding="utf-8"?>
<p:tagLst xmlns:a="http://schemas.openxmlformats.org/drawingml/2006/main" xmlns:r="http://schemas.openxmlformats.org/officeDocument/2006/relationships" xmlns:p="http://schemas.openxmlformats.org/presentationml/2006/main">
  <p:tag name="NUM" val="11"/>
</p:tagLst>
</file>

<file path=ppt/tags/tag777.xml><?xml version="1.0" encoding="utf-8"?>
<p:tagLst xmlns:a="http://schemas.openxmlformats.org/drawingml/2006/main" xmlns:r="http://schemas.openxmlformats.org/officeDocument/2006/relationships" xmlns:p="http://schemas.openxmlformats.org/presentationml/2006/main">
  <p:tag name="NUM" val="1"/>
</p:tagLst>
</file>

<file path=ppt/tags/tag778.xml><?xml version="1.0" encoding="utf-8"?>
<p:tagLst xmlns:a="http://schemas.openxmlformats.org/drawingml/2006/main" xmlns:r="http://schemas.openxmlformats.org/officeDocument/2006/relationships" xmlns:p="http://schemas.openxmlformats.org/presentationml/2006/main">
  <p:tag name="NUM" val="1"/>
</p:tagLst>
</file>

<file path=ppt/tags/tag779.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80.xml><?xml version="1.0" encoding="utf-8"?>
<p:tagLst xmlns:a="http://schemas.openxmlformats.org/drawingml/2006/main" xmlns:r="http://schemas.openxmlformats.org/officeDocument/2006/relationships" xmlns:p="http://schemas.openxmlformats.org/presentationml/2006/main">
  <p:tag name="NUM" val="3"/>
</p:tagLst>
</file>

<file path=ppt/tags/tag781.xml><?xml version="1.0" encoding="utf-8"?>
<p:tagLst xmlns:a="http://schemas.openxmlformats.org/drawingml/2006/main" xmlns:r="http://schemas.openxmlformats.org/officeDocument/2006/relationships" xmlns:p="http://schemas.openxmlformats.org/presentationml/2006/main">
  <p:tag name="NUM" val="4"/>
</p:tagLst>
</file>

<file path=ppt/tags/tag782.xml><?xml version="1.0" encoding="utf-8"?>
<p:tagLst xmlns:a="http://schemas.openxmlformats.org/drawingml/2006/main" xmlns:r="http://schemas.openxmlformats.org/officeDocument/2006/relationships" xmlns:p="http://schemas.openxmlformats.org/presentationml/2006/main">
  <p:tag name="NUM" val="5"/>
</p:tagLst>
</file>

<file path=ppt/tags/tag783.xml><?xml version="1.0" encoding="utf-8"?>
<p:tagLst xmlns:a="http://schemas.openxmlformats.org/drawingml/2006/main" xmlns:r="http://schemas.openxmlformats.org/officeDocument/2006/relationships" xmlns:p="http://schemas.openxmlformats.org/presentationml/2006/main">
  <p:tag name="NUM" val="6"/>
</p:tagLst>
</file>

<file path=ppt/tags/tag784.xml><?xml version="1.0" encoding="utf-8"?>
<p:tagLst xmlns:a="http://schemas.openxmlformats.org/drawingml/2006/main" xmlns:r="http://schemas.openxmlformats.org/officeDocument/2006/relationships" xmlns:p="http://schemas.openxmlformats.org/presentationml/2006/main">
  <p:tag name="NUM" val="7"/>
</p:tagLst>
</file>

<file path=ppt/tags/tag785.xml><?xml version="1.0" encoding="utf-8"?>
<p:tagLst xmlns:a="http://schemas.openxmlformats.org/drawingml/2006/main" xmlns:r="http://schemas.openxmlformats.org/officeDocument/2006/relationships" xmlns:p="http://schemas.openxmlformats.org/presentationml/2006/main">
  <p:tag name="NUM" val="8"/>
</p:tagLst>
</file>

<file path=ppt/tags/tag786.xml><?xml version="1.0" encoding="utf-8"?>
<p:tagLst xmlns:a="http://schemas.openxmlformats.org/drawingml/2006/main" xmlns:r="http://schemas.openxmlformats.org/officeDocument/2006/relationships" xmlns:p="http://schemas.openxmlformats.org/presentationml/2006/main">
  <p:tag name="NUM" val="10"/>
</p:tagLst>
</file>

<file path=ppt/tags/tag787.xml><?xml version="1.0" encoding="utf-8"?>
<p:tagLst xmlns:a="http://schemas.openxmlformats.org/drawingml/2006/main" xmlns:r="http://schemas.openxmlformats.org/officeDocument/2006/relationships" xmlns:p="http://schemas.openxmlformats.org/presentationml/2006/main">
  <p:tag name="NUM" val="11"/>
</p:tagLst>
</file>

<file path=ppt/tags/tag788.xml><?xml version="1.0" encoding="utf-8"?>
<p:tagLst xmlns:a="http://schemas.openxmlformats.org/drawingml/2006/main" xmlns:r="http://schemas.openxmlformats.org/officeDocument/2006/relationships" xmlns:p="http://schemas.openxmlformats.org/presentationml/2006/main">
  <p:tag name="NUM" val="2"/>
</p:tagLst>
</file>

<file path=ppt/tags/tag789.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790.xml><?xml version="1.0" encoding="utf-8"?>
<p:tagLst xmlns:a="http://schemas.openxmlformats.org/drawingml/2006/main" xmlns:r="http://schemas.openxmlformats.org/officeDocument/2006/relationships" xmlns:p="http://schemas.openxmlformats.org/presentationml/2006/main">
  <p:tag name="NUM" val="2"/>
</p:tagLst>
</file>

<file path=ppt/tags/tag791.xml><?xml version="1.0" encoding="utf-8"?>
<p:tagLst xmlns:a="http://schemas.openxmlformats.org/drawingml/2006/main" xmlns:r="http://schemas.openxmlformats.org/officeDocument/2006/relationships" xmlns:p="http://schemas.openxmlformats.org/presentationml/2006/main">
  <p:tag name="NUM" val="3"/>
</p:tagLst>
</file>

<file path=ppt/tags/tag792.xml><?xml version="1.0" encoding="utf-8"?>
<p:tagLst xmlns:a="http://schemas.openxmlformats.org/drawingml/2006/main" xmlns:r="http://schemas.openxmlformats.org/officeDocument/2006/relationships" xmlns:p="http://schemas.openxmlformats.org/presentationml/2006/main">
  <p:tag name="NUM" val="4"/>
</p:tagLst>
</file>

<file path=ppt/tags/tag793.xml><?xml version="1.0" encoding="utf-8"?>
<p:tagLst xmlns:a="http://schemas.openxmlformats.org/drawingml/2006/main" xmlns:r="http://schemas.openxmlformats.org/officeDocument/2006/relationships" xmlns:p="http://schemas.openxmlformats.org/presentationml/2006/main">
  <p:tag name="NUM" val="5"/>
</p:tagLst>
</file>

<file path=ppt/tags/tag794.xml><?xml version="1.0" encoding="utf-8"?>
<p:tagLst xmlns:a="http://schemas.openxmlformats.org/drawingml/2006/main" xmlns:r="http://schemas.openxmlformats.org/officeDocument/2006/relationships" xmlns:p="http://schemas.openxmlformats.org/presentationml/2006/main">
  <p:tag name="NUM" val="6"/>
</p:tagLst>
</file>

<file path=ppt/tags/tag795.xml><?xml version="1.0" encoding="utf-8"?>
<p:tagLst xmlns:a="http://schemas.openxmlformats.org/drawingml/2006/main" xmlns:r="http://schemas.openxmlformats.org/officeDocument/2006/relationships" xmlns:p="http://schemas.openxmlformats.org/presentationml/2006/main">
  <p:tag name="NUM" val="7"/>
</p:tagLst>
</file>

<file path=ppt/tags/tag796.xml><?xml version="1.0" encoding="utf-8"?>
<p:tagLst xmlns:a="http://schemas.openxmlformats.org/drawingml/2006/main" xmlns:r="http://schemas.openxmlformats.org/officeDocument/2006/relationships" xmlns:p="http://schemas.openxmlformats.org/presentationml/2006/main">
  <p:tag name="NUM" val="8"/>
</p:tagLst>
</file>

<file path=ppt/tags/tag797.xml><?xml version="1.0" encoding="utf-8"?>
<p:tagLst xmlns:a="http://schemas.openxmlformats.org/drawingml/2006/main" xmlns:r="http://schemas.openxmlformats.org/officeDocument/2006/relationships" xmlns:p="http://schemas.openxmlformats.org/presentationml/2006/main">
  <p:tag name="NUM" val="10"/>
</p:tagLst>
</file>

<file path=ppt/tags/tag798.xml><?xml version="1.0" encoding="utf-8"?>
<p:tagLst xmlns:a="http://schemas.openxmlformats.org/drawingml/2006/main" xmlns:r="http://schemas.openxmlformats.org/officeDocument/2006/relationships" xmlns:p="http://schemas.openxmlformats.org/presentationml/2006/main">
  <p:tag name="NUM" val="11"/>
</p:tagLst>
</file>

<file path=ppt/tags/tag79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00.xml><?xml version="1.0" encoding="utf-8"?>
<p:tagLst xmlns:a="http://schemas.openxmlformats.org/drawingml/2006/main" xmlns:r="http://schemas.openxmlformats.org/officeDocument/2006/relationships" xmlns:p="http://schemas.openxmlformats.org/presentationml/2006/main">
  <p:tag name="NUM" val="1"/>
</p:tagLst>
</file>

<file path=ppt/tags/tag801.xml><?xml version="1.0" encoding="utf-8"?>
<p:tagLst xmlns:a="http://schemas.openxmlformats.org/drawingml/2006/main" xmlns:r="http://schemas.openxmlformats.org/officeDocument/2006/relationships" xmlns:p="http://schemas.openxmlformats.org/presentationml/2006/main">
  <p:tag name="NUM" val="2"/>
</p:tagLst>
</file>

<file path=ppt/tags/tag802.xml><?xml version="1.0" encoding="utf-8"?>
<p:tagLst xmlns:a="http://schemas.openxmlformats.org/drawingml/2006/main" xmlns:r="http://schemas.openxmlformats.org/officeDocument/2006/relationships" xmlns:p="http://schemas.openxmlformats.org/presentationml/2006/main">
  <p:tag name="NUM" val="3"/>
</p:tagLst>
</file>

<file path=ppt/tags/tag803.xml><?xml version="1.0" encoding="utf-8"?>
<p:tagLst xmlns:a="http://schemas.openxmlformats.org/drawingml/2006/main" xmlns:r="http://schemas.openxmlformats.org/officeDocument/2006/relationships" xmlns:p="http://schemas.openxmlformats.org/presentationml/2006/main">
  <p:tag name="NUM" val="4"/>
</p:tagLst>
</file>

<file path=ppt/tags/tag804.xml><?xml version="1.0" encoding="utf-8"?>
<p:tagLst xmlns:a="http://schemas.openxmlformats.org/drawingml/2006/main" xmlns:r="http://schemas.openxmlformats.org/officeDocument/2006/relationships" xmlns:p="http://schemas.openxmlformats.org/presentationml/2006/main">
  <p:tag name="NUM" val="5"/>
</p:tagLst>
</file>

<file path=ppt/tags/tag805.xml><?xml version="1.0" encoding="utf-8"?>
<p:tagLst xmlns:a="http://schemas.openxmlformats.org/drawingml/2006/main" xmlns:r="http://schemas.openxmlformats.org/officeDocument/2006/relationships" xmlns:p="http://schemas.openxmlformats.org/presentationml/2006/main">
  <p:tag name="NUM" val="6"/>
</p:tagLst>
</file>

<file path=ppt/tags/tag806.xml><?xml version="1.0" encoding="utf-8"?>
<p:tagLst xmlns:a="http://schemas.openxmlformats.org/drawingml/2006/main" xmlns:r="http://schemas.openxmlformats.org/officeDocument/2006/relationships" xmlns:p="http://schemas.openxmlformats.org/presentationml/2006/main">
  <p:tag name="NUM" val="7"/>
</p:tagLst>
</file>

<file path=ppt/tags/tag807.xml><?xml version="1.0" encoding="utf-8"?>
<p:tagLst xmlns:a="http://schemas.openxmlformats.org/drawingml/2006/main" xmlns:r="http://schemas.openxmlformats.org/officeDocument/2006/relationships" xmlns:p="http://schemas.openxmlformats.org/presentationml/2006/main">
  <p:tag name="NUM" val="8"/>
</p:tagLst>
</file>

<file path=ppt/tags/tag808.xml><?xml version="1.0" encoding="utf-8"?>
<p:tagLst xmlns:a="http://schemas.openxmlformats.org/drawingml/2006/main" xmlns:r="http://schemas.openxmlformats.org/officeDocument/2006/relationships" xmlns:p="http://schemas.openxmlformats.org/presentationml/2006/main">
  <p:tag name="NUM" val="10"/>
</p:tagLst>
</file>

<file path=ppt/tags/tag809.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10.xml><?xml version="1.0" encoding="utf-8"?>
<p:tagLst xmlns:a="http://schemas.openxmlformats.org/drawingml/2006/main" xmlns:r="http://schemas.openxmlformats.org/officeDocument/2006/relationships" xmlns:p="http://schemas.openxmlformats.org/presentationml/2006/main">
  <p:tag name="NUM" val="12"/>
</p:tagLst>
</file>

<file path=ppt/tags/tag811.xml><?xml version="1.0" encoding="utf-8"?>
<p:tagLst xmlns:a="http://schemas.openxmlformats.org/drawingml/2006/main" xmlns:r="http://schemas.openxmlformats.org/officeDocument/2006/relationships" xmlns:p="http://schemas.openxmlformats.org/presentationml/2006/main">
  <p:tag name="NUM" val="1"/>
</p:tagLst>
</file>

<file path=ppt/tags/tag812.xml><?xml version="1.0" encoding="utf-8"?>
<p:tagLst xmlns:a="http://schemas.openxmlformats.org/drawingml/2006/main" xmlns:r="http://schemas.openxmlformats.org/officeDocument/2006/relationships" xmlns:p="http://schemas.openxmlformats.org/presentationml/2006/main">
  <p:tag name="NUM" val="2"/>
</p:tagLst>
</file>

<file path=ppt/tags/tag813.xml><?xml version="1.0" encoding="utf-8"?>
<p:tagLst xmlns:a="http://schemas.openxmlformats.org/drawingml/2006/main" xmlns:r="http://schemas.openxmlformats.org/officeDocument/2006/relationships" xmlns:p="http://schemas.openxmlformats.org/presentationml/2006/main">
  <p:tag name="NUM" val="3"/>
</p:tagLst>
</file>

<file path=ppt/tags/tag814.xml><?xml version="1.0" encoding="utf-8"?>
<p:tagLst xmlns:a="http://schemas.openxmlformats.org/drawingml/2006/main" xmlns:r="http://schemas.openxmlformats.org/officeDocument/2006/relationships" xmlns:p="http://schemas.openxmlformats.org/presentationml/2006/main">
  <p:tag name="NUM" val="4"/>
</p:tagLst>
</file>

<file path=ppt/tags/tag815.xml><?xml version="1.0" encoding="utf-8"?>
<p:tagLst xmlns:a="http://schemas.openxmlformats.org/drawingml/2006/main" xmlns:r="http://schemas.openxmlformats.org/officeDocument/2006/relationships" xmlns:p="http://schemas.openxmlformats.org/presentationml/2006/main">
  <p:tag name="NUM" val="5"/>
</p:tagLst>
</file>

<file path=ppt/tags/tag816.xml><?xml version="1.0" encoding="utf-8"?>
<p:tagLst xmlns:a="http://schemas.openxmlformats.org/drawingml/2006/main" xmlns:r="http://schemas.openxmlformats.org/officeDocument/2006/relationships" xmlns:p="http://schemas.openxmlformats.org/presentationml/2006/main">
  <p:tag name="NUM" val="6"/>
</p:tagLst>
</file>

<file path=ppt/tags/tag817.xml><?xml version="1.0" encoding="utf-8"?>
<p:tagLst xmlns:a="http://schemas.openxmlformats.org/drawingml/2006/main" xmlns:r="http://schemas.openxmlformats.org/officeDocument/2006/relationships" xmlns:p="http://schemas.openxmlformats.org/presentationml/2006/main">
  <p:tag name="NUM" val="7"/>
</p:tagLst>
</file>

<file path=ppt/tags/tag818.xml><?xml version="1.0" encoding="utf-8"?>
<p:tagLst xmlns:a="http://schemas.openxmlformats.org/drawingml/2006/main" xmlns:r="http://schemas.openxmlformats.org/officeDocument/2006/relationships" xmlns:p="http://schemas.openxmlformats.org/presentationml/2006/main">
  <p:tag name="NUM" val="8"/>
</p:tagLst>
</file>

<file path=ppt/tags/tag819.xml><?xml version="1.0" encoding="utf-8"?>
<p:tagLst xmlns:a="http://schemas.openxmlformats.org/drawingml/2006/main" xmlns:r="http://schemas.openxmlformats.org/officeDocument/2006/relationships" xmlns:p="http://schemas.openxmlformats.org/presentationml/2006/main">
  <p:tag name="NUM" val="10"/>
</p:tagLst>
</file>

<file path=ppt/tags/tag82.xml><?xml version="1.0" encoding="utf-8"?>
<p:tagLst xmlns:a="http://schemas.openxmlformats.org/drawingml/2006/main" xmlns:r="http://schemas.openxmlformats.org/officeDocument/2006/relationships" xmlns:p="http://schemas.openxmlformats.org/presentationml/2006/main">
  <p:tag name="NUM" val="10"/>
</p:tagLst>
</file>

<file path=ppt/tags/tag820.xml><?xml version="1.0" encoding="utf-8"?>
<p:tagLst xmlns:a="http://schemas.openxmlformats.org/drawingml/2006/main" xmlns:r="http://schemas.openxmlformats.org/officeDocument/2006/relationships" xmlns:p="http://schemas.openxmlformats.org/presentationml/2006/main">
  <p:tag name="NUM" val="11"/>
</p:tagLst>
</file>

<file path=ppt/tags/tag821.xml><?xml version="1.0" encoding="utf-8"?>
<p:tagLst xmlns:a="http://schemas.openxmlformats.org/drawingml/2006/main" xmlns:r="http://schemas.openxmlformats.org/officeDocument/2006/relationships" xmlns:p="http://schemas.openxmlformats.org/presentationml/2006/main">
  <p:tag name="NUM" val="12"/>
</p:tagLst>
</file>

<file path=ppt/tags/tag822.xml><?xml version="1.0" encoding="utf-8"?>
<p:tagLst xmlns:a="http://schemas.openxmlformats.org/drawingml/2006/main" xmlns:r="http://schemas.openxmlformats.org/officeDocument/2006/relationships" xmlns:p="http://schemas.openxmlformats.org/presentationml/2006/main">
  <p:tag name="NUM" val="1"/>
</p:tagLst>
</file>

<file path=ppt/tags/tag823.xml><?xml version="1.0" encoding="utf-8"?>
<p:tagLst xmlns:a="http://schemas.openxmlformats.org/drawingml/2006/main" xmlns:r="http://schemas.openxmlformats.org/officeDocument/2006/relationships" xmlns:p="http://schemas.openxmlformats.org/presentationml/2006/main">
  <p:tag name="NUM" val="2"/>
</p:tagLst>
</file>

<file path=ppt/tags/tag824.xml><?xml version="1.0" encoding="utf-8"?>
<p:tagLst xmlns:a="http://schemas.openxmlformats.org/drawingml/2006/main" xmlns:r="http://schemas.openxmlformats.org/officeDocument/2006/relationships" xmlns:p="http://schemas.openxmlformats.org/presentationml/2006/main">
  <p:tag name="NUM" val="7"/>
</p:tagLst>
</file>

<file path=ppt/tags/tag825.xml><?xml version="1.0" encoding="utf-8"?>
<p:tagLst xmlns:a="http://schemas.openxmlformats.org/drawingml/2006/main" xmlns:r="http://schemas.openxmlformats.org/officeDocument/2006/relationships" xmlns:p="http://schemas.openxmlformats.org/presentationml/2006/main">
  <p:tag name="NUM" val="8"/>
</p:tagLst>
</file>

<file path=ppt/tags/tag826.xml><?xml version="1.0" encoding="utf-8"?>
<p:tagLst xmlns:a="http://schemas.openxmlformats.org/drawingml/2006/main" xmlns:r="http://schemas.openxmlformats.org/officeDocument/2006/relationships" xmlns:p="http://schemas.openxmlformats.org/presentationml/2006/main">
  <p:tag name="NUM" val="6"/>
</p:tagLst>
</file>

<file path=ppt/tags/tag827.xml><?xml version="1.0" encoding="utf-8"?>
<p:tagLst xmlns:a="http://schemas.openxmlformats.org/drawingml/2006/main" xmlns:r="http://schemas.openxmlformats.org/officeDocument/2006/relationships" xmlns:p="http://schemas.openxmlformats.org/presentationml/2006/main">
  <p:tag name="NUM" val="1"/>
</p:tagLst>
</file>

<file path=ppt/tags/tag828.xml><?xml version="1.0" encoding="utf-8"?>
<p:tagLst xmlns:a="http://schemas.openxmlformats.org/drawingml/2006/main" xmlns:r="http://schemas.openxmlformats.org/officeDocument/2006/relationships" xmlns:p="http://schemas.openxmlformats.org/presentationml/2006/main">
  <p:tag name="NUM" val="10"/>
</p:tagLst>
</file>

<file path=ppt/tags/tag829.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11"/>
</p:tagLst>
</file>

<file path=ppt/tags/tag830.xml><?xml version="1.0" encoding="utf-8"?>
<p:tagLst xmlns:a="http://schemas.openxmlformats.org/drawingml/2006/main" xmlns:r="http://schemas.openxmlformats.org/officeDocument/2006/relationships" xmlns:p="http://schemas.openxmlformats.org/presentationml/2006/main">
  <p:tag name="NUM" val="2"/>
</p:tagLst>
</file>

<file path=ppt/tags/tag831.xml><?xml version="1.0" encoding="utf-8"?>
<p:tagLst xmlns:a="http://schemas.openxmlformats.org/drawingml/2006/main" xmlns:r="http://schemas.openxmlformats.org/officeDocument/2006/relationships" xmlns:p="http://schemas.openxmlformats.org/presentationml/2006/main">
  <p:tag name="NUM" val="7"/>
</p:tagLst>
</file>

<file path=ppt/tags/tag832.xml><?xml version="1.0" encoding="utf-8"?>
<p:tagLst xmlns:a="http://schemas.openxmlformats.org/drawingml/2006/main" xmlns:r="http://schemas.openxmlformats.org/officeDocument/2006/relationships" xmlns:p="http://schemas.openxmlformats.org/presentationml/2006/main">
  <p:tag name="NUM" val="8"/>
</p:tagLst>
</file>

<file path=ppt/tags/tag833.xml><?xml version="1.0" encoding="utf-8"?>
<p:tagLst xmlns:a="http://schemas.openxmlformats.org/drawingml/2006/main" xmlns:r="http://schemas.openxmlformats.org/officeDocument/2006/relationships" xmlns:p="http://schemas.openxmlformats.org/presentationml/2006/main">
  <p:tag name="NUM" val="6"/>
</p:tagLst>
</file>

<file path=ppt/tags/tag834.xml><?xml version="1.0" encoding="utf-8"?>
<p:tagLst xmlns:a="http://schemas.openxmlformats.org/drawingml/2006/main" xmlns:r="http://schemas.openxmlformats.org/officeDocument/2006/relationships" xmlns:p="http://schemas.openxmlformats.org/presentationml/2006/main">
  <p:tag name="NUM" val="10"/>
</p:tagLst>
</file>

<file path=ppt/tags/tag835.xml><?xml version="1.0" encoding="utf-8"?>
<p:tagLst xmlns:a="http://schemas.openxmlformats.org/drawingml/2006/main" xmlns:r="http://schemas.openxmlformats.org/officeDocument/2006/relationships" xmlns:p="http://schemas.openxmlformats.org/presentationml/2006/main">
  <p:tag name="NUM" val="1"/>
</p:tagLst>
</file>

<file path=ppt/tags/tag836.xml><?xml version="1.0" encoding="utf-8"?>
<p:tagLst xmlns:a="http://schemas.openxmlformats.org/drawingml/2006/main" xmlns:r="http://schemas.openxmlformats.org/officeDocument/2006/relationships" xmlns:p="http://schemas.openxmlformats.org/presentationml/2006/main">
  <p:tag name="NUM" val="2"/>
</p:tagLst>
</file>

<file path=ppt/tags/tag837.xml><?xml version="1.0" encoding="utf-8"?>
<p:tagLst xmlns:a="http://schemas.openxmlformats.org/drawingml/2006/main" xmlns:r="http://schemas.openxmlformats.org/officeDocument/2006/relationships" xmlns:p="http://schemas.openxmlformats.org/presentationml/2006/main">
  <p:tag name="NUM" val="7"/>
</p:tagLst>
</file>

<file path=ppt/tags/tag838.xml><?xml version="1.0" encoding="utf-8"?>
<p:tagLst xmlns:a="http://schemas.openxmlformats.org/drawingml/2006/main" xmlns:r="http://schemas.openxmlformats.org/officeDocument/2006/relationships" xmlns:p="http://schemas.openxmlformats.org/presentationml/2006/main">
  <p:tag name="NUM" val="8"/>
</p:tagLst>
</file>

<file path=ppt/tags/tag839.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40.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3"/>
</p:tagLst>
</file>

<file path=ppt/tags/tag97.xml><?xml version="1.0" encoding="utf-8"?>
<p:tagLst xmlns:a="http://schemas.openxmlformats.org/drawingml/2006/main" xmlns:r="http://schemas.openxmlformats.org/officeDocument/2006/relationships" xmlns:p="http://schemas.openxmlformats.org/presentationml/2006/main">
  <p:tag name="NUM" val="1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6187</TotalTime>
  <Words>7028</Words>
  <Application>Microsoft Office PowerPoint</Application>
  <PresentationFormat>Grand écran</PresentationFormat>
  <Paragraphs>1286</Paragraphs>
  <Slides>101</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101</vt:i4>
      </vt:variant>
    </vt:vector>
  </HeadingPairs>
  <TitlesOfParts>
    <vt:vector size="114" baseType="lpstr">
      <vt:lpstr>Arial</vt:lpstr>
      <vt:lpstr>Calibri</vt:lpstr>
      <vt:lpstr>Calibri Light</vt:lpstr>
      <vt:lpstr>Century Gothic</vt:lpstr>
      <vt:lpstr>Courier New</vt:lpstr>
      <vt:lpstr>Executive</vt:lpstr>
      <vt:lpstr>Executive-Bold</vt:lpstr>
      <vt:lpstr>NOLEE L+ Bliss</vt:lpstr>
      <vt:lpstr>Symbol</vt:lpstr>
      <vt:lpstr>Tahoma</vt:lpstr>
      <vt:lpstr>Times New Roman</vt:lpstr>
      <vt:lpstr>Wingdings</vt:lpstr>
      <vt:lpstr>Thème Office</vt:lpstr>
      <vt:lpstr>Présentation PowerPoint</vt:lpstr>
      <vt:lpstr>Présentation PowerPoint</vt:lpstr>
      <vt:lpstr>Présentation PowerPoint</vt:lpstr>
      <vt:lpstr>Pour l’ Assurance Chômage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TLC</dc:creator>
  <cp:lastModifiedBy>pascale boudesseul</cp:lastModifiedBy>
  <cp:revision>150</cp:revision>
  <cp:lastPrinted>2017-03-24T14:57:59Z</cp:lastPrinted>
  <dcterms:created xsi:type="dcterms:W3CDTF">2017-03-23T09:02:31Z</dcterms:created>
  <dcterms:modified xsi:type="dcterms:W3CDTF">2017-08-30T06:56:42Z</dcterms:modified>
</cp:coreProperties>
</file>